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sldIdLst>
    <p:sldId id="258" r:id="rId2"/>
    <p:sldId id="262" r:id="rId3"/>
    <p:sldId id="319" r:id="rId4"/>
    <p:sldId id="259" r:id="rId5"/>
    <p:sldId id="257" r:id="rId6"/>
    <p:sldId id="260" r:id="rId7"/>
    <p:sldId id="324" r:id="rId8"/>
    <p:sldId id="261" r:id="rId9"/>
    <p:sldId id="272" r:id="rId10"/>
    <p:sldId id="263" r:id="rId11"/>
    <p:sldId id="264" r:id="rId12"/>
    <p:sldId id="270" r:id="rId13"/>
    <p:sldId id="265" r:id="rId14"/>
    <p:sldId id="266" r:id="rId15"/>
    <p:sldId id="267" r:id="rId16"/>
    <p:sldId id="268" r:id="rId17"/>
    <p:sldId id="269" r:id="rId18"/>
    <p:sldId id="273" r:id="rId19"/>
    <p:sldId id="271" r:id="rId20"/>
    <p:sldId id="275" r:id="rId21"/>
    <p:sldId id="274" r:id="rId22"/>
    <p:sldId id="277" r:id="rId23"/>
    <p:sldId id="278" r:id="rId24"/>
    <p:sldId id="279" r:id="rId25"/>
    <p:sldId id="280" r:id="rId26"/>
    <p:sldId id="281" r:id="rId27"/>
    <p:sldId id="288" r:id="rId28"/>
    <p:sldId id="289" r:id="rId29"/>
    <p:sldId id="329" r:id="rId30"/>
    <p:sldId id="284" r:id="rId31"/>
    <p:sldId id="285" r:id="rId32"/>
    <p:sldId id="290" r:id="rId33"/>
    <p:sldId id="291" r:id="rId34"/>
    <p:sldId id="292" r:id="rId35"/>
    <p:sldId id="293" r:id="rId36"/>
    <p:sldId id="294" r:id="rId37"/>
    <p:sldId id="296" r:id="rId38"/>
    <p:sldId id="295" r:id="rId39"/>
    <p:sldId id="297" r:id="rId40"/>
    <p:sldId id="298" r:id="rId41"/>
    <p:sldId id="299" r:id="rId42"/>
    <p:sldId id="300" r:id="rId43"/>
    <p:sldId id="301" r:id="rId44"/>
    <p:sldId id="302" r:id="rId45"/>
    <p:sldId id="303" r:id="rId46"/>
    <p:sldId id="304" r:id="rId47"/>
    <p:sldId id="305" r:id="rId48"/>
    <p:sldId id="306" r:id="rId49"/>
    <p:sldId id="308" r:id="rId50"/>
    <p:sldId id="309" r:id="rId51"/>
    <p:sldId id="310" r:id="rId52"/>
    <p:sldId id="311" r:id="rId53"/>
    <p:sldId id="312" r:id="rId54"/>
    <p:sldId id="322" r:id="rId55"/>
    <p:sldId id="316" r:id="rId56"/>
    <p:sldId id="318" r:id="rId57"/>
    <p:sldId id="325" r:id="rId5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C1348"/>
    <a:srgbClr val="762354"/>
    <a:srgbClr val="610039"/>
    <a:srgbClr val="4472C4"/>
    <a:srgbClr val="BFBFBF"/>
    <a:srgbClr val="FF33CC"/>
    <a:srgbClr val="B2B2B2"/>
    <a:srgbClr val="CFCFD3"/>
    <a:srgbClr val="EBEBED"/>
    <a:srgbClr val="F2F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41" autoAdjust="0"/>
    <p:restoredTop sz="92153" autoAdjust="0"/>
  </p:normalViewPr>
  <p:slideViewPr>
    <p:cSldViewPr snapToGrid="0">
      <p:cViewPr varScale="1">
        <p:scale>
          <a:sx n="67" d="100"/>
          <a:sy n="67"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BFE404-D440-4A02-A320-714072CDAF87}" type="datetimeFigureOut">
              <a:rPr lang="fr-FR" smtClean="0"/>
              <a:t>25/02/2020</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436ECC-3830-4353-BF77-2494081B96C0}" type="slidenum">
              <a:rPr lang="fr-FR" smtClean="0"/>
              <a:t>‹N°›</a:t>
            </a:fld>
            <a:endParaRPr lang="fr-FR"/>
          </a:p>
        </p:txBody>
      </p:sp>
    </p:spTree>
    <p:extLst>
      <p:ext uri="{BB962C8B-B14F-4D97-AF65-F5344CB8AC3E}">
        <p14:creationId xmlns:p14="http://schemas.microsoft.com/office/powerpoint/2010/main" val="1493933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Mais la nécessité de concevoir aujourd’hui des objets durables,</a:t>
            </a:r>
            <a:r>
              <a:rPr lang="fr-FR" baseline="0" dirty="0" smtClean="0"/>
              <a:t> oblige à renouveler les méthodes de conception sur trois points clés</a:t>
            </a:r>
            <a:endParaRPr lang="fr-FR" dirty="0"/>
          </a:p>
        </p:txBody>
      </p:sp>
      <p:sp>
        <p:nvSpPr>
          <p:cNvPr id="4" name="Espace réservé du numéro de diapositive 3"/>
          <p:cNvSpPr>
            <a:spLocks noGrp="1"/>
          </p:cNvSpPr>
          <p:nvPr>
            <p:ph type="sldNum" sz="quarter" idx="10"/>
          </p:nvPr>
        </p:nvSpPr>
        <p:spPr/>
        <p:txBody>
          <a:bodyPr/>
          <a:lstStyle/>
          <a:p>
            <a:fld id="{88436ECC-3830-4353-BF77-2494081B96C0}" type="slidenum">
              <a:rPr lang="fr-FR" smtClean="0"/>
              <a:t>11</a:t>
            </a:fld>
            <a:endParaRPr lang="fr-FR"/>
          </a:p>
        </p:txBody>
      </p:sp>
    </p:spTree>
    <p:extLst>
      <p:ext uri="{BB962C8B-B14F-4D97-AF65-F5344CB8AC3E}">
        <p14:creationId xmlns:p14="http://schemas.microsoft.com/office/powerpoint/2010/main" val="551614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On des acteurs de l’amont de la production donc agriculteurs du bassin, organisations de producteurs, recherche et conseil agricole ou encore</a:t>
            </a:r>
            <a:r>
              <a:rPr lang="fr-FR" baseline="0" dirty="0" smtClean="0"/>
              <a:t> fournisseurs d’intrants, et des acteurs de l’aval avec des transformateurs et de la recherche agroalimentaire, aussi des acteurs territoriaux avec le contrat de rivière, le ministère de l’agriculture ou encore l’agence chargée de la surveillance de la qualité des eaux</a:t>
            </a:r>
            <a:endParaRPr lang="fr-FR" dirty="0"/>
          </a:p>
        </p:txBody>
      </p:sp>
      <p:sp>
        <p:nvSpPr>
          <p:cNvPr id="4" name="Espace réservé du numéro de diapositive 3"/>
          <p:cNvSpPr>
            <a:spLocks noGrp="1"/>
          </p:cNvSpPr>
          <p:nvPr>
            <p:ph type="sldNum" sz="quarter" idx="10"/>
          </p:nvPr>
        </p:nvSpPr>
        <p:spPr/>
        <p:txBody>
          <a:bodyPr/>
          <a:lstStyle/>
          <a:p>
            <a:fld id="{88436ECC-3830-4353-BF77-2494081B96C0}" type="slidenum">
              <a:rPr lang="fr-FR" smtClean="0"/>
              <a:t>29</a:t>
            </a:fld>
            <a:endParaRPr lang="fr-FR"/>
          </a:p>
        </p:txBody>
      </p:sp>
    </p:spTree>
    <p:extLst>
      <p:ext uri="{BB962C8B-B14F-4D97-AF65-F5344CB8AC3E}">
        <p14:creationId xmlns:p14="http://schemas.microsoft.com/office/powerpoint/2010/main" val="27349118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Je rajoute une phrase; ici je vais m’intéresser au</a:t>
            </a:r>
            <a:r>
              <a:rPr lang="fr-FR" baseline="0" dirty="0" smtClean="0"/>
              <a:t> BV obtenu, des recommandations pour les politiques publiques, et les apports méthodologiques</a:t>
            </a:r>
            <a:endParaRPr lang="fr-FR" dirty="0"/>
          </a:p>
        </p:txBody>
      </p:sp>
      <p:sp>
        <p:nvSpPr>
          <p:cNvPr id="4" name="Espace réservé du numéro de diapositive 3"/>
          <p:cNvSpPr>
            <a:spLocks noGrp="1"/>
          </p:cNvSpPr>
          <p:nvPr>
            <p:ph type="sldNum" sz="quarter" idx="10"/>
          </p:nvPr>
        </p:nvSpPr>
        <p:spPr/>
        <p:txBody>
          <a:bodyPr/>
          <a:lstStyle/>
          <a:p>
            <a:fld id="{88436ECC-3830-4353-BF77-2494081B96C0}" type="slidenum">
              <a:rPr lang="fr-FR" smtClean="0"/>
              <a:t>51</a:t>
            </a:fld>
            <a:endParaRPr lang="fr-FR"/>
          </a:p>
        </p:txBody>
      </p:sp>
    </p:spTree>
    <p:extLst>
      <p:ext uri="{BB962C8B-B14F-4D97-AF65-F5344CB8AC3E}">
        <p14:creationId xmlns:p14="http://schemas.microsoft.com/office/powerpoint/2010/main" val="38788354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Ça c’est els résultats des ateliers,</a:t>
            </a:r>
            <a:r>
              <a:rPr lang="fr-FR" baseline="0" dirty="0" smtClean="0"/>
              <a:t> mais dire que ça ne concerne pas les résultats opérationnels qui sont plus limités, donc que maintenant les acteurs disposent d’informations pour faire le choix opérationnels</a:t>
            </a:r>
            <a:endParaRPr lang="fr-FR" dirty="0"/>
          </a:p>
        </p:txBody>
      </p:sp>
      <p:sp>
        <p:nvSpPr>
          <p:cNvPr id="4" name="Espace réservé du numéro de diapositive 3"/>
          <p:cNvSpPr>
            <a:spLocks noGrp="1"/>
          </p:cNvSpPr>
          <p:nvPr>
            <p:ph type="sldNum" sz="quarter" idx="10"/>
          </p:nvPr>
        </p:nvSpPr>
        <p:spPr/>
        <p:txBody>
          <a:bodyPr/>
          <a:lstStyle/>
          <a:p>
            <a:fld id="{88436ECC-3830-4353-BF77-2494081B96C0}" type="slidenum">
              <a:rPr lang="fr-FR" smtClean="0"/>
              <a:t>52</a:t>
            </a:fld>
            <a:endParaRPr lang="fr-FR"/>
          </a:p>
        </p:txBody>
      </p:sp>
    </p:spTree>
    <p:extLst>
      <p:ext uri="{BB962C8B-B14F-4D97-AF65-F5344CB8AC3E}">
        <p14:creationId xmlns:p14="http://schemas.microsoft.com/office/powerpoint/2010/main" val="28890168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À l’échelle des systèmes</a:t>
            </a:r>
            <a:r>
              <a:rPr lang="fr-FR" baseline="0" dirty="0" smtClean="0"/>
              <a:t> agroalimentaires, il faut que les politiques intègrent l’amont et l’aval des filières pour être cohérente tout au long de la chaine de valeur</a:t>
            </a:r>
            <a:endParaRPr lang="fr-FR" dirty="0"/>
          </a:p>
        </p:txBody>
      </p:sp>
      <p:sp>
        <p:nvSpPr>
          <p:cNvPr id="4" name="Espace réservé du numéro de diapositive 3"/>
          <p:cNvSpPr>
            <a:spLocks noGrp="1"/>
          </p:cNvSpPr>
          <p:nvPr>
            <p:ph type="sldNum" sz="quarter" idx="10"/>
          </p:nvPr>
        </p:nvSpPr>
        <p:spPr/>
        <p:txBody>
          <a:bodyPr/>
          <a:lstStyle/>
          <a:p>
            <a:fld id="{88436ECC-3830-4353-BF77-2494081B96C0}" type="slidenum">
              <a:rPr lang="fr-FR" smtClean="0"/>
              <a:t>53</a:t>
            </a:fld>
            <a:endParaRPr lang="fr-FR"/>
          </a:p>
        </p:txBody>
      </p:sp>
    </p:spTree>
    <p:extLst>
      <p:ext uri="{BB962C8B-B14F-4D97-AF65-F5344CB8AC3E}">
        <p14:creationId xmlns:p14="http://schemas.microsoft.com/office/powerpoint/2010/main" val="36193268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Il faut que les chercheurs qui animent permettent bien aux</a:t>
            </a:r>
            <a:r>
              <a:rPr lang="fr-FR" baseline="0" dirty="0" smtClean="0"/>
              <a:t> acteurs de se sentir légitimes, que les acteurs sentent bien que leur avis sera pris en compte et qu’ils ne sont pas juste consulté</a:t>
            </a:r>
            <a:endParaRPr lang="fr-FR" dirty="0"/>
          </a:p>
        </p:txBody>
      </p:sp>
      <p:sp>
        <p:nvSpPr>
          <p:cNvPr id="4" name="Espace réservé du numéro de diapositive 3"/>
          <p:cNvSpPr>
            <a:spLocks noGrp="1"/>
          </p:cNvSpPr>
          <p:nvPr>
            <p:ph type="sldNum" sz="quarter" idx="10"/>
          </p:nvPr>
        </p:nvSpPr>
        <p:spPr/>
        <p:txBody>
          <a:bodyPr/>
          <a:lstStyle/>
          <a:p>
            <a:fld id="{88436ECC-3830-4353-BF77-2494081B96C0}" type="slidenum">
              <a:rPr lang="fr-FR" smtClean="0"/>
              <a:t>54</a:t>
            </a:fld>
            <a:endParaRPr lang="fr-FR"/>
          </a:p>
        </p:txBody>
      </p:sp>
    </p:spTree>
    <p:extLst>
      <p:ext uri="{BB962C8B-B14F-4D97-AF65-F5344CB8AC3E}">
        <p14:creationId xmlns:p14="http://schemas.microsoft.com/office/powerpoint/2010/main" val="835129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8436ECC-3830-4353-BF77-2494081B96C0}" type="slidenum">
              <a:rPr lang="fr-FR" smtClean="0"/>
              <a:t>12</a:t>
            </a:fld>
            <a:endParaRPr lang="fr-FR"/>
          </a:p>
        </p:txBody>
      </p:sp>
    </p:spTree>
    <p:extLst>
      <p:ext uri="{BB962C8B-B14F-4D97-AF65-F5344CB8AC3E}">
        <p14:creationId xmlns:p14="http://schemas.microsoft.com/office/powerpoint/2010/main" val="11167092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Mais la nécessité de considérer de plus en plus de relation entre les innovations</a:t>
            </a:r>
            <a:r>
              <a:rPr lang="fr-FR" baseline="0" dirty="0" smtClean="0"/>
              <a:t> et leur milieu implique d’acquérir des connaissances sur ces relations, ce que j’ai chois de faire grâce à un jeu sérieux du bassin du Galion simplifié dans lequel on a simulé les innovations</a:t>
            </a:r>
            <a:endParaRPr lang="fr-FR" dirty="0"/>
          </a:p>
        </p:txBody>
      </p:sp>
      <p:sp>
        <p:nvSpPr>
          <p:cNvPr id="4" name="Espace réservé du numéro de diapositive 3"/>
          <p:cNvSpPr>
            <a:spLocks noGrp="1"/>
          </p:cNvSpPr>
          <p:nvPr>
            <p:ph type="sldNum" sz="quarter" idx="10"/>
          </p:nvPr>
        </p:nvSpPr>
        <p:spPr/>
        <p:txBody>
          <a:bodyPr/>
          <a:lstStyle/>
          <a:p>
            <a:fld id="{88436ECC-3830-4353-BF77-2494081B96C0}" type="slidenum">
              <a:rPr lang="fr-FR" smtClean="0"/>
              <a:t>13</a:t>
            </a:fld>
            <a:endParaRPr lang="fr-FR"/>
          </a:p>
        </p:txBody>
      </p:sp>
    </p:spTree>
    <p:extLst>
      <p:ext uri="{BB962C8B-B14F-4D97-AF65-F5344CB8AC3E}">
        <p14:creationId xmlns:p14="http://schemas.microsoft.com/office/powerpoint/2010/main" val="30940427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8436ECC-3830-4353-BF77-2494081B96C0}" type="slidenum">
              <a:rPr lang="fr-FR" smtClean="0"/>
              <a:t>14</a:t>
            </a:fld>
            <a:endParaRPr lang="fr-FR"/>
          </a:p>
        </p:txBody>
      </p:sp>
    </p:spTree>
    <p:extLst>
      <p:ext uri="{BB962C8B-B14F-4D97-AF65-F5344CB8AC3E}">
        <p14:creationId xmlns:p14="http://schemas.microsoft.com/office/powerpoint/2010/main" val="30668823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Dire</a:t>
            </a:r>
            <a:r>
              <a:rPr lang="fr-FR" baseline="0" dirty="0" smtClean="0"/>
              <a:t> le code couleur et le sens de lecture selon le gradient </a:t>
            </a:r>
            <a:endParaRPr lang="fr-FR" dirty="0"/>
          </a:p>
        </p:txBody>
      </p:sp>
      <p:sp>
        <p:nvSpPr>
          <p:cNvPr id="4" name="Espace réservé du numéro de diapositive 3"/>
          <p:cNvSpPr>
            <a:spLocks noGrp="1"/>
          </p:cNvSpPr>
          <p:nvPr>
            <p:ph type="sldNum" sz="quarter" idx="10"/>
          </p:nvPr>
        </p:nvSpPr>
        <p:spPr/>
        <p:txBody>
          <a:bodyPr/>
          <a:lstStyle/>
          <a:p>
            <a:fld id="{88436ECC-3830-4353-BF77-2494081B96C0}" type="slidenum">
              <a:rPr lang="fr-FR" smtClean="0"/>
              <a:t>15</a:t>
            </a:fld>
            <a:endParaRPr lang="fr-FR"/>
          </a:p>
        </p:txBody>
      </p:sp>
    </p:spTree>
    <p:extLst>
      <p:ext uri="{BB962C8B-B14F-4D97-AF65-F5344CB8AC3E}">
        <p14:creationId xmlns:p14="http://schemas.microsoft.com/office/powerpoint/2010/main" val="38928577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Ces problèmes de gouvernance</a:t>
            </a:r>
            <a:r>
              <a:rPr lang="fr-FR" baseline="0" dirty="0" smtClean="0"/>
              <a:t> peuvent être décrits à travers le modèle conceptuel suivant</a:t>
            </a:r>
          </a:p>
          <a:p>
            <a:r>
              <a:rPr lang="fr-FR" baseline="0" dirty="0" smtClean="0"/>
              <a:t>J’ai choisi de représenter ce modèle sous forme de jeu sérieux, afin de continuer la conception des innovations dans leur usage simulé</a:t>
            </a:r>
            <a:endParaRPr lang="fr-FR" dirty="0"/>
          </a:p>
        </p:txBody>
      </p:sp>
      <p:sp>
        <p:nvSpPr>
          <p:cNvPr id="4" name="Espace réservé du numéro de diapositive 3"/>
          <p:cNvSpPr>
            <a:spLocks noGrp="1"/>
          </p:cNvSpPr>
          <p:nvPr>
            <p:ph type="sldNum" sz="quarter" idx="10"/>
          </p:nvPr>
        </p:nvSpPr>
        <p:spPr/>
        <p:txBody>
          <a:bodyPr/>
          <a:lstStyle/>
          <a:p>
            <a:fld id="{88436ECC-3830-4353-BF77-2494081B96C0}" type="slidenum">
              <a:rPr lang="fr-FR" smtClean="0"/>
              <a:t>16</a:t>
            </a:fld>
            <a:endParaRPr lang="fr-FR"/>
          </a:p>
        </p:txBody>
      </p:sp>
    </p:spTree>
    <p:extLst>
      <p:ext uri="{BB962C8B-B14F-4D97-AF65-F5344CB8AC3E}">
        <p14:creationId xmlns:p14="http://schemas.microsoft.com/office/powerpoint/2010/main" val="5213799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Les</a:t>
            </a:r>
            <a:r>
              <a:rPr lang="fr-FR" baseline="0" dirty="0" smtClean="0"/>
              <a:t> dépendances au chemin, dont j’ai tiré les effets de fixation des acteurs</a:t>
            </a:r>
            <a:endParaRPr lang="fr-FR" dirty="0"/>
          </a:p>
        </p:txBody>
      </p:sp>
      <p:sp>
        <p:nvSpPr>
          <p:cNvPr id="4" name="Espace réservé du numéro de diapositive 3"/>
          <p:cNvSpPr>
            <a:spLocks noGrp="1"/>
          </p:cNvSpPr>
          <p:nvPr>
            <p:ph type="sldNum" sz="quarter" idx="10"/>
          </p:nvPr>
        </p:nvSpPr>
        <p:spPr/>
        <p:txBody>
          <a:bodyPr/>
          <a:lstStyle/>
          <a:p>
            <a:fld id="{88436ECC-3830-4353-BF77-2494081B96C0}" type="slidenum">
              <a:rPr lang="fr-FR" smtClean="0"/>
              <a:t>17</a:t>
            </a:fld>
            <a:endParaRPr lang="fr-FR"/>
          </a:p>
        </p:txBody>
      </p:sp>
    </p:spTree>
    <p:extLst>
      <p:ext uri="{BB962C8B-B14F-4D97-AF65-F5344CB8AC3E}">
        <p14:creationId xmlns:p14="http://schemas.microsoft.com/office/powerpoint/2010/main" val="12577949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J’ai analysés les freins et les leviers aux</a:t>
            </a:r>
            <a:r>
              <a:rPr lang="fr-FR" baseline="0" dirty="0" smtClean="0"/>
              <a:t> innovations de gestion de l’enherbement sur trois objets, à travers les </a:t>
            </a:r>
            <a:r>
              <a:rPr lang="fr-FR" baseline="0" dirty="0" err="1" smtClean="0"/>
              <a:t>élements</a:t>
            </a:r>
            <a:r>
              <a:rPr lang="fr-FR" baseline="0" dirty="0" smtClean="0"/>
              <a:t> du système </a:t>
            </a:r>
            <a:r>
              <a:rPr lang="fr-FR" baseline="0" dirty="0" err="1" smtClean="0"/>
              <a:t>sociotechnque</a:t>
            </a:r>
            <a:r>
              <a:rPr lang="fr-FR" baseline="0" dirty="0" smtClean="0"/>
              <a:t>, mais le concept de système sociotechnique </a:t>
            </a:r>
            <a:r>
              <a:rPr lang="fr-FR" baseline="0" dirty="0" err="1" smtClean="0"/>
              <a:t>explioque</a:t>
            </a:r>
            <a:r>
              <a:rPr lang="fr-FR" baseline="0" dirty="0" smtClean="0"/>
              <a:t> surtout de façon temporelle l’évolution des innovations vers le régime, j’ai donc choisi de résoudre ce manque de spatialisation du système sociotechnique et les mettant au regard des trois dimensions du territoire</a:t>
            </a:r>
            <a:endParaRPr lang="fr-FR" dirty="0"/>
          </a:p>
        </p:txBody>
      </p:sp>
      <p:sp>
        <p:nvSpPr>
          <p:cNvPr id="4" name="Espace réservé du numéro de diapositive 3"/>
          <p:cNvSpPr>
            <a:spLocks noGrp="1"/>
          </p:cNvSpPr>
          <p:nvPr>
            <p:ph type="sldNum" sz="quarter" idx="10"/>
          </p:nvPr>
        </p:nvSpPr>
        <p:spPr/>
        <p:txBody>
          <a:bodyPr/>
          <a:lstStyle/>
          <a:p>
            <a:fld id="{88436ECC-3830-4353-BF77-2494081B96C0}" type="slidenum">
              <a:rPr lang="fr-FR" smtClean="0"/>
              <a:t>21</a:t>
            </a:fld>
            <a:endParaRPr lang="fr-FR"/>
          </a:p>
        </p:txBody>
      </p:sp>
    </p:spTree>
    <p:extLst>
      <p:ext uri="{BB962C8B-B14F-4D97-AF65-F5344CB8AC3E}">
        <p14:creationId xmlns:p14="http://schemas.microsoft.com/office/powerpoint/2010/main" val="14444172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J’ai ensuite élaboré le référentiel</a:t>
            </a:r>
            <a:r>
              <a:rPr lang="fr-FR" baseline="0" dirty="0" smtClean="0"/>
              <a:t> C-K en prenant comme point de départ l’</a:t>
            </a:r>
            <a:r>
              <a:rPr lang="fr-FR" baseline="0" dirty="0" err="1" smtClean="0"/>
              <a:t>bjet</a:t>
            </a:r>
            <a:r>
              <a:rPr lang="fr-FR" baseline="0" dirty="0" smtClean="0"/>
              <a:t> bassin versant qu’on cherche à concevoir dans cette thèse, et en intégrant les éléments (idées et connaissances) communs aux trois arbres des filières</a:t>
            </a:r>
            <a:endParaRPr lang="fr-FR" dirty="0"/>
          </a:p>
        </p:txBody>
      </p:sp>
      <p:sp>
        <p:nvSpPr>
          <p:cNvPr id="4" name="Espace réservé du numéro de diapositive 3"/>
          <p:cNvSpPr>
            <a:spLocks noGrp="1"/>
          </p:cNvSpPr>
          <p:nvPr>
            <p:ph type="sldNum" sz="quarter" idx="10"/>
          </p:nvPr>
        </p:nvSpPr>
        <p:spPr/>
        <p:txBody>
          <a:bodyPr/>
          <a:lstStyle/>
          <a:p>
            <a:fld id="{88436ECC-3830-4353-BF77-2494081B96C0}" type="slidenum">
              <a:rPr lang="fr-FR" smtClean="0"/>
              <a:t>23</a:t>
            </a:fld>
            <a:endParaRPr lang="fr-FR"/>
          </a:p>
        </p:txBody>
      </p:sp>
    </p:spTree>
    <p:extLst>
      <p:ext uri="{BB962C8B-B14F-4D97-AF65-F5344CB8AC3E}">
        <p14:creationId xmlns:p14="http://schemas.microsoft.com/office/powerpoint/2010/main" val="30872803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fr-FR"/>
          </a:p>
        </p:txBody>
      </p:sp>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5152189-E67B-4D26-B052-76DE3D6CF7C5}" type="slidenum">
              <a:rPr lang="fr-FR" smtClean="0"/>
              <a:t>‹N°›</a:t>
            </a:fld>
            <a:endParaRPr lang="fr-FR"/>
          </a:p>
        </p:txBody>
      </p:sp>
    </p:spTree>
    <p:extLst>
      <p:ext uri="{BB962C8B-B14F-4D97-AF65-F5344CB8AC3E}">
        <p14:creationId xmlns:p14="http://schemas.microsoft.com/office/powerpoint/2010/main" val="414703651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5152189-E67B-4D26-B052-76DE3D6CF7C5}" type="slidenum">
              <a:rPr lang="fr-FR" smtClean="0"/>
              <a:t>‹N°›</a:t>
            </a:fld>
            <a:endParaRPr lang="fr-FR"/>
          </a:p>
        </p:txBody>
      </p:sp>
    </p:spTree>
    <p:extLst>
      <p:ext uri="{BB962C8B-B14F-4D97-AF65-F5344CB8AC3E}">
        <p14:creationId xmlns:p14="http://schemas.microsoft.com/office/powerpoint/2010/main" val="1833751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5152189-E67B-4D26-B052-76DE3D6CF7C5}" type="slidenum">
              <a:rPr lang="fr-FR" smtClean="0"/>
              <a:t>‹N°›</a:t>
            </a:fld>
            <a:endParaRPr lang="fr-FR"/>
          </a:p>
        </p:txBody>
      </p:sp>
    </p:spTree>
    <p:extLst>
      <p:ext uri="{BB962C8B-B14F-4D97-AF65-F5344CB8AC3E}">
        <p14:creationId xmlns:p14="http://schemas.microsoft.com/office/powerpoint/2010/main" val="26834689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55" name="Rectangle 54"/>
          <p:cNvSpPr/>
          <p:nvPr userDrawn="1"/>
        </p:nvSpPr>
        <p:spPr>
          <a:xfrm>
            <a:off x="0" y="0"/>
            <a:ext cx="12192000" cy="631065"/>
          </a:xfrm>
          <a:prstGeom prst="rect">
            <a:avLst/>
          </a:prstGeom>
          <a:gradFill flip="none" rotWithShape="1">
            <a:gsLst>
              <a:gs pos="0">
                <a:srgbClr val="610039">
                  <a:alpha val="85000"/>
                </a:srgbClr>
              </a:gs>
              <a:gs pos="50000">
                <a:srgbClr val="610039"/>
              </a:gs>
              <a:gs pos="100000">
                <a:srgbClr val="610039">
                  <a:alpha val="85000"/>
                </a:srgbClr>
              </a:gs>
            </a:gsLst>
            <a:lin ang="16200000" scaled="1"/>
            <a:tileRect/>
          </a:gradFill>
          <a:ln>
            <a:solidFill>
              <a:srgbClr val="7623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1"/>
              </a:solidFill>
            </a:endParaRPr>
          </a:p>
        </p:txBody>
      </p:sp>
      <p:sp>
        <p:nvSpPr>
          <p:cNvPr id="4" name="Espace réservé du pied de page 3"/>
          <p:cNvSpPr>
            <a:spLocks noGrp="1"/>
          </p:cNvSpPr>
          <p:nvPr>
            <p:ph type="ftr" sz="quarter" idx="11"/>
          </p:nvPr>
        </p:nvSpPr>
        <p:spPr>
          <a:xfrm>
            <a:off x="1493949" y="6356350"/>
            <a:ext cx="8937938" cy="365125"/>
          </a:xfrm>
        </p:spPr>
        <p:txBody>
          <a:bodyPr/>
          <a:lstStyle/>
          <a:p>
            <a:endParaRPr lang="fr-FR" dirty="0"/>
          </a:p>
        </p:txBody>
      </p:sp>
      <p:sp>
        <p:nvSpPr>
          <p:cNvPr id="5" name="Espace réservé du numéro de diapositive 4"/>
          <p:cNvSpPr>
            <a:spLocks noGrp="1"/>
          </p:cNvSpPr>
          <p:nvPr>
            <p:ph type="sldNum" sz="quarter" idx="12"/>
          </p:nvPr>
        </p:nvSpPr>
        <p:spPr>
          <a:xfrm>
            <a:off x="10766738" y="6356350"/>
            <a:ext cx="1225393" cy="365125"/>
          </a:xfrm>
        </p:spPr>
        <p:txBody>
          <a:bodyPr/>
          <a:lstStyle>
            <a:lvl1pPr>
              <a:defRPr sz="2000"/>
            </a:lvl1pPr>
          </a:lstStyle>
          <a:p>
            <a:fld id="{B5152189-E67B-4D26-B052-76DE3D6CF7C5}" type="slidenum">
              <a:rPr lang="fr-FR" smtClean="0"/>
              <a:pPr/>
              <a:t>‹N°›</a:t>
            </a:fld>
            <a:endParaRPr lang="fr-FR"/>
          </a:p>
        </p:txBody>
      </p:sp>
      <p:cxnSp>
        <p:nvCxnSpPr>
          <p:cNvPr id="52" name="Connecteur droit 51"/>
          <p:cNvCxnSpPr/>
          <p:nvPr userDrawn="1"/>
        </p:nvCxnSpPr>
        <p:spPr>
          <a:xfrm>
            <a:off x="0" y="1082247"/>
            <a:ext cx="6280597" cy="0"/>
          </a:xfrm>
          <a:prstGeom prst="line">
            <a:avLst/>
          </a:prstGeom>
          <a:ln w="28575">
            <a:solidFill>
              <a:schemeClr val="bg1">
                <a:lumMod val="6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4" name="Titre 1"/>
          <p:cNvSpPr>
            <a:spLocks noGrp="1"/>
          </p:cNvSpPr>
          <p:nvPr>
            <p:ph type="title"/>
          </p:nvPr>
        </p:nvSpPr>
        <p:spPr>
          <a:xfrm>
            <a:off x="0" y="0"/>
            <a:ext cx="12192000" cy="642789"/>
          </a:xfrm>
          <a:ln>
            <a:solidFill>
              <a:srgbClr val="762354"/>
            </a:solidFill>
          </a:ln>
          <a:effectLst>
            <a:outerShdw blurRad="50800" dist="38100" dir="2700000" algn="tl" rotWithShape="0">
              <a:prstClr val="black">
                <a:alpha val="40000"/>
              </a:prstClr>
            </a:outerShdw>
          </a:effectLst>
        </p:spPr>
        <p:txBody>
          <a:bodyPr>
            <a:normAutofit/>
          </a:bodyPr>
          <a:lstStyle>
            <a:lvl1pPr algn="ctr">
              <a:defRPr sz="2400">
                <a:solidFill>
                  <a:schemeClr val="bg1"/>
                </a:solidFill>
                <a:latin typeface="Eras Medium ITC" panose="020B0602030504020804" pitchFamily="34" charset="0"/>
              </a:defRPr>
            </a:lvl1pPr>
          </a:lstStyle>
          <a:p>
            <a:r>
              <a:rPr lang="fr-FR" dirty="0" smtClean="0"/>
              <a:t>Modifiez le style du titre</a:t>
            </a:r>
            <a:endParaRPr lang="fr-FR" dirty="0"/>
          </a:p>
        </p:txBody>
      </p:sp>
      <p:pic>
        <p:nvPicPr>
          <p:cNvPr id="59" name="Image 5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41507" y="6299769"/>
            <a:ext cx="1233502" cy="502538"/>
          </a:xfrm>
          <a:prstGeom prst="rect">
            <a:avLst/>
          </a:prstGeom>
          <a:noFill/>
          <a:ln>
            <a:noFill/>
          </a:ln>
          <a:extLst>
            <a:ext uri="{53640926-AAD7-44D8-BBD7-CCE9431645EC}">
              <a14:shadowObscured xmlns:a14="http://schemas.microsoft.com/office/drawing/2010/main"/>
            </a:ext>
          </a:extLst>
        </p:spPr>
      </p:pic>
      <p:sp>
        <p:nvSpPr>
          <p:cNvPr id="60" name="Espace réservé du contenu 2"/>
          <p:cNvSpPr>
            <a:spLocks noGrp="1"/>
          </p:cNvSpPr>
          <p:nvPr>
            <p:ph idx="1"/>
          </p:nvPr>
        </p:nvSpPr>
        <p:spPr>
          <a:xfrm>
            <a:off x="223602" y="1406607"/>
            <a:ext cx="11768529" cy="4844117"/>
          </a:xfrm>
        </p:spPr>
        <p:txBody>
          <a:bodyPr/>
          <a:lstStyle>
            <a:lvl1pPr algn="just">
              <a:defRPr>
                <a:latin typeface="Eras Light ITC" panose="020B0402030504020804" pitchFamily="34" charset="0"/>
              </a:defRPr>
            </a:lvl1pPr>
            <a:lvl2pPr algn="just">
              <a:defRPr>
                <a:latin typeface="Eras Light ITC" panose="020B0402030504020804" pitchFamily="34" charset="0"/>
              </a:defRPr>
            </a:lvl2pPr>
            <a:lvl3pPr algn="just">
              <a:defRPr>
                <a:latin typeface="Eras Light ITC" panose="020B0402030504020804" pitchFamily="34" charset="0"/>
              </a:defRPr>
            </a:lvl3pPr>
            <a:lvl4pPr algn="just">
              <a:defRPr>
                <a:latin typeface="Eras Light ITC" panose="020B0402030504020804" pitchFamily="34" charset="0"/>
              </a:defRPr>
            </a:lvl4pPr>
            <a:lvl5pPr algn="just">
              <a:defRPr>
                <a:latin typeface="Eras Light ITC" panose="020B0402030504020804" pitchFamily="34" charset="0"/>
              </a:defRPr>
            </a:lvl5pPr>
          </a:lstStyle>
          <a:p>
            <a:pPr lvl="0"/>
            <a:r>
              <a:rPr lang="fr-FR" dirty="0" smtClean="0"/>
              <a:t>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62" name="Sous-titre 2"/>
          <p:cNvSpPr>
            <a:spLocks noGrp="1"/>
          </p:cNvSpPr>
          <p:nvPr>
            <p:ph type="subTitle" idx="13"/>
          </p:nvPr>
        </p:nvSpPr>
        <p:spPr>
          <a:xfrm>
            <a:off x="0" y="691834"/>
            <a:ext cx="6306355" cy="390413"/>
          </a:xfrm>
        </p:spPr>
        <p:txBody>
          <a:bodyPr>
            <a:noAutofit/>
          </a:bodyPr>
          <a:lstStyle>
            <a:lvl1pPr marL="0" indent="0" algn="l">
              <a:buNone/>
              <a:defRPr sz="2000">
                <a:latin typeface="Eras Medium ITC" panose="020B06020305040208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smtClean="0"/>
              <a:t>Modifier le style des sous-titres du masque</a:t>
            </a:r>
            <a:endParaRPr lang="fr-FR" dirty="0"/>
          </a:p>
        </p:txBody>
      </p:sp>
    </p:spTree>
    <p:extLst>
      <p:ext uri="{BB962C8B-B14F-4D97-AF65-F5344CB8AC3E}">
        <p14:creationId xmlns:p14="http://schemas.microsoft.com/office/powerpoint/2010/main" val="138568007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sp>
        <p:nvSpPr>
          <p:cNvPr id="55" name="Rectangle 54"/>
          <p:cNvSpPr/>
          <p:nvPr userDrawn="1"/>
        </p:nvSpPr>
        <p:spPr>
          <a:xfrm>
            <a:off x="0" y="0"/>
            <a:ext cx="12192000" cy="631065"/>
          </a:xfrm>
          <a:prstGeom prst="rect">
            <a:avLst/>
          </a:prstGeom>
          <a:gradFill flip="none" rotWithShape="1">
            <a:gsLst>
              <a:gs pos="0">
                <a:srgbClr val="610039">
                  <a:alpha val="85000"/>
                </a:srgbClr>
              </a:gs>
              <a:gs pos="50000">
                <a:srgbClr val="610039"/>
              </a:gs>
              <a:gs pos="100000">
                <a:srgbClr val="610039">
                  <a:alpha val="85000"/>
                </a:srgbClr>
              </a:gs>
            </a:gsLst>
            <a:lin ang="16200000" scaled="1"/>
            <a:tileRect/>
          </a:gradFill>
          <a:ln>
            <a:solidFill>
              <a:srgbClr val="7623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1"/>
              </a:solidFill>
            </a:endParaRPr>
          </a:p>
        </p:txBody>
      </p:sp>
      <p:sp>
        <p:nvSpPr>
          <p:cNvPr id="4" name="Espace réservé du pied de page 3"/>
          <p:cNvSpPr>
            <a:spLocks noGrp="1"/>
          </p:cNvSpPr>
          <p:nvPr>
            <p:ph type="ftr" sz="quarter" idx="11"/>
          </p:nvPr>
        </p:nvSpPr>
        <p:spPr>
          <a:xfrm>
            <a:off x="1493949" y="6356350"/>
            <a:ext cx="8937938" cy="365125"/>
          </a:xfrm>
        </p:spPr>
        <p:txBody>
          <a:bodyPr/>
          <a:lstStyle/>
          <a:p>
            <a:endParaRPr lang="fr-FR" dirty="0"/>
          </a:p>
        </p:txBody>
      </p:sp>
      <p:sp>
        <p:nvSpPr>
          <p:cNvPr id="5" name="Espace réservé du numéro de diapositive 4"/>
          <p:cNvSpPr>
            <a:spLocks noGrp="1"/>
          </p:cNvSpPr>
          <p:nvPr>
            <p:ph type="sldNum" sz="quarter" idx="12"/>
          </p:nvPr>
        </p:nvSpPr>
        <p:spPr>
          <a:xfrm>
            <a:off x="10766738" y="6356350"/>
            <a:ext cx="1225393" cy="365125"/>
          </a:xfrm>
        </p:spPr>
        <p:txBody>
          <a:bodyPr/>
          <a:lstStyle>
            <a:lvl1pPr>
              <a:defRPr sz="2000"/>
            </a:lvl1pPr>
          </a:lstStyle>
          <a:p>
            <a:fld id="{B5152189-E67B-4D26-B052-76DE3D6CF7C5}" type="slidenum">
              <a:rPr lang="fr-FR" smtClean="0"/>
              <a:pPr/>
              <a:t>‹N°›</a:t>
            </a:fld>
            <a:endParaRPr lang="fr-FR"/>
          </a:p>
        </p:txBody>
      </p:sp>
      <p:cxnSp>
        <p:nvCxnSpPr>
          <p:cNvPr id="52" name="Connecteur droit 51"/>
          <p:cNvCxnSpPr/>
          <p:nvPr userDrawn="1"/>
        </p:nvCxnSpPr>
        <p:spPr>
          <a:xfrm>
            <a:off x="0" y="1082247"/>
            <a:ext cx="6280597" cy="0"/>
          </a:xfrm>
          <a:prstGeom prst="line">
            <a:avLst/>
          </a:prstGeom>
          <a:ln w="28575">
            <a:solidFill>
              <a:schemeClr val="bg1">
                <a:lumMod val="6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4" name="Titre 1"/>
          <p:cNvSpPr>
            <a:spLocks noGrp="1"/>
          </p:cNvSpPr>
          <p:nvPr>
            <p:ph type="title"/>
          </p:nvPr>
        </p:nvSpPr>
        <p:spPr>
          <a:xfrm>
            <a:off x="0" y="0"/>
            <a:ext cx="12192000" cy="642789"/>
          </a:xfrm>
          <a:ln>
            <a:solidFill>
              <a:srgbClr val="762354"/>
            </a:solidFill>
          </a:ln>
          <a:effectLst>
            <a:outerShdw blurRad="50800" dist="38100" dir="2700000" algn="tl" rotWithShape="0">
              <a:prstClr val="black">
                <a:alpha val="40000"/>
              </a:prstClr>
            </a:outerShdw>
          </a:effectLst>
        </p:spPr>
        <p:txBody>
          <a:bodyPr>
            <a:normAutofit/>
          </a:bodyPr>
          <a:lstStyle>
            <a:lvl1pPr algn="ctr">
              <a:defRPr sz="2400">
                <a:solidFill>
                  <a:schemeClr val="bg1"/>
                </a:solidFill>
                <a:latin typeface="Eras Medium ITC" panose="020B0602030504020804" pitchFamily="34" charset="0"/>
              </a:defRPr>
            </a:lvl1pPr>
          </a:lstStyle>
          <a:p>
            <a:r>
              <a:rPr lang="fr-FR" dirty="0" smtClean="0"/>
              <a:t>Modifiez le style du titre</a:t>
            </a:r>
            <a:endParaRPr lang="fr-FR" dirty="0"/>
          </a:p>
        </p:txBody>
      </p:sp>
      <p:pic>
        <p:nvPicPr>
          <p:cNvPr id="59" name="Image 5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41507" y="6299769"/>
            <a:ext cx="1233502" cy="502538"/>
          </a:xfrm>
          <a:prstGeom prst="rect">
            <a:avLst/>
          </a:prstGeom>
          <a:noFill/>
          <a:ln>
            <a:noFill/>
          </a:ln>
          <a:extLst>
            <a:ext uri="{53640926-AAD7-44D8-BBD7-CCE9431645EC}">
              <a14:shadowObscured xmlns:a14="http://schemas.microsoft.com/office/drawing/2010/main"/>
            </a:ext>
          </a:extLst>
        </p:spPr>
      </p:pic>
      <p:sp>
        <p:nvSpPr>
          <p:cNvPr id="60" name="Espace réservé du contenu 2"/>
          <p:cNvSpPr>
            <a:spLocks noGrp="1"/>
          </p:cNvSpPr>
          <p:nvPr>
            <p:ph idx="1"/>
          </p:nvPr>
        </p:nvSpPr>
        <p:spPr>
          <a:xfrm>
            <a:off x="223602" y="1406607"/>
            <a:ext cx="11768529" cy="4844117"/>
          </a:xfrm>
        </p:spPr>
        <p:txBody>
          <a:bodyPr/>
          <a:lstStyle>
            <a:lvl1pPr algn="just">
              <a:defRPr>
                <a:latin typeface="Eras Light ITC" panose="020B0402030504020804" pitchFamily="34" charset="0"/>
              </a:defRPr>
            </a:lvl1pPr>
            <a:lvl2pPr algn="just">
              <a:defRPr>
                <a:latin typeface="Eras Light ITC" panose="020B0402030504020804" pitchFamily="34" charset="0"/>
              </a:defRPr>
            </a:lvl2pPr>
            <a:lvl3pPr algn="just">
              <a:defRPr>
                <a:latin typeface="Eras Light ITC" panose="020B0402030504020804" pitchFamily="34" charset="0"/>
              </a:defRPr>
            </a:lvl3pPr>
            <a:lvl4pPr algn="just">
              <a:defRPr>
                <a:latin typeface="Eras Light ITC" panose="020B0402030504020804" pitchFamily="34" charset="0"/>
              </a:defRPr>
            </a:lvl4pPr>
            <a:lvl5pPr algn="just">
              <a:defRPr>
                <a:latin typeface="Eras Light ITC" panose="020B0402030504020804" pitchFamily="34" charset="0"/>
              </a:defRPr>
            </a:lvl5pPr>
          </a:lstStyle>
          <a:p>
            <a:pPr lvl="0"/>
            <a:r>
              <a:rPr lang="fr-FR" dirty="0" smtClean="0"/>
              <a:t>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62" name="Sous-titre 2"/>
          <p:cNvSpPr>
            <a:spLocks noGrp="1"/>
          </p:cNvSpPr>
          <p:nvPr>
            <p:ph type="subTitle" idx="13"/>
          </p:nvPr>
        </p:nvSpPr>
        <p:spPr>
          <a:xfrm>
            <a:off x="0" y="691834"/>
            <a:ext cx="6306355" cy="390413"/>
          </a:xfrm>
        </p:spPr>
        <p:txBody>
          <a:bodyPr>
            <a:noAutofit/>
          </a:bodyPr>
          <a:lstStyle>
            <a:lvl1pPr marL="0" indent="0" algn="l">
              <a:buNone/>
              <a:defRPr sz="2000">
                <a:latin typeface="Eras Medium ITC" panose="020B06020305040208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smtClean="0"/>
              <a:t>Modifier le style des sous-titres du masque</a:t>
            </a:r>
            <a:endParaRPr lang="fr-FR" dirty="0"/>
          </a:p>
        </p:txBody>
      </p:sp>
      <p:cxnSp>
        <p:nvCxnSpPr>
          <p:cNvPr id="10" name="Connecteur droit 9"/>
          <p:cNvCxnSpPr/>
          <p:nvPr userDrawn="1"/>
        </p:nvCxnSpPr>
        <p:spPr>
          <a:xfrm>
            <a:off x="1493949" y="6356350"/>
            <a:ext cx="8937938" cy="0"/>
          </a:xfrm>
          <a:prstGeom prst="line">
            <a:avLst/>
          </a:prstGeom>
          <a:ln w="28575">
            <a:solidFill>
              <a:schemeClr val="bg1">
                <a:lumMod val="6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303918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Disposition personnalisée">
    <p:spTree>
      <p:nvGrpSpPr>
        <p:cNvPr id="1" name=""/>
        <p:cNvGrpSpPr/>
        <p:nvPr/>
      </p:nvGrpSpPr>
      <p:grpSpPr>
        <a:xfrm>
          <a:off x="0" y="0"/>
          <a:ext cx="0" cy="0"/>
          <a:chOff x="0" y="0"/>
          <a:chExt cx="0" cy="0"/>
        </a:xfrm>
      </p:grpSpPr>
      <p:sp>
        <p:nvSpPr>
          <p:cNvPr id="55" name="Rectangle 54"/>
          <p:cNvSpPr/>
          <p:nvPr userDrawn="1"/>
        </p:nvSpPr>
        <p:spPr>
          <a:xfrm>
            <a:off x="0" y="0"/>
            <a:ext cx="12192000" cy="631065"/>
          </a:xfrm>
          <a:prstGeom prst="rect">
            <a:avLst/>
          </a:prstGeom>
          <a:gradFill flip="none" rotWithShape="1">
            <a:gsLst>
              <a:gs pos="0">
                <a:srgbClr val="610039">
                  <a:alpha val="85000"/>
                </a:srgbClr>
              </a:gs>
              <a:gs pos="50000">
                <a:srgbClr val="610039"/>
              </a:gs>
              <a:gs pos="100000">
                <a:srgbClr val="610039">
                  <a:alpha val="85000"/>
                </a:srgbClr>
              </a:gs>
            </a:gsLst>
            <a:lin ang="16200000" scaled="1"/>
            <a:tileRect/>
          </a:gradFill>
          <a:ln>
            <a:solidFill>
              <a:srgbClr val="7623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1"/>
              </a:solidFill>
            </a:endParaRPr>
          </a:p>
        </p:txBody>
      </p:sp>
      <p:sp>
        <p:nvSpPr>
          <p:cNvPr id="5" name="Espace réservé du numéro de diapositive 4"/>
          <p:cNvSpPr>
            <a:spLocks noGrp="1"/>
          </p:cNvSpPr>
          <p:nvPr>
            <p:ph type="sldNum" sz="quarter" idx="12"/>
          </p:nvPr>
        </p:nvSpPr>
        <p:spPr>
          <a:xfrm>
            <a:off x="10766738" y="6356350"/>
            <a:ext cx="1225393" cy="365125"/>
          </a:xfrm>
        </p:spPr>
        <p:txBody>
          <a:bodyPr/>
          <a:lstStyle>
            <a:lvl1pPr>
              <a:defRPr sz="2000"/>
            </a:lvl1pPr>
          </a:lstStyle>
          <a:p>
            <a:fld id="{B5152189-E67B-4D26-B052-76DE3D6CF7C5}" type="slidenum">
              <a:rPr lang="fr-FR" smtClean="0"/>
              <a:pPr/>
              <a:t>‹N°›</a:t>
            </a:fld>
            <a:endParaRPr lang="fr-FR"/>
          </a:p>
        </p:txBody>
      </p:sp>
      <p:sp>
        <p:nvSpPr>
          <p:cNvPr id="54" name="Titre 1"/>
          <p:cNvSpPr>
            <a:spLocks noGrp="1"/>
          </p:cNvSpPr>
          <p:nvPr>
            <p:ph type="title"/>
          </p:nvPr>
        </p:nvSpPr>
        <p:spPr>
          <a:xfrm>
            <a:off x="0" y="0"/>
            <a:ext cx="12192000" cy="642789"/>
          </a:xfrm>
          <a:ln>
            <a:solidFill>
              <a:srgbClr val="762354"/>
            </a:solidFill>
          </a:ln>
          <a:effectLst>
            <a:outerShdw blurRad="50800" dist="38100" dir="2700000" algn="tl" rotWithShape="0">
              <a:prstClr val="black">
                <a:alpha val="40000"/>
              </a:prstClr>
            </a:outerShdw>
          </a:effectLst>
        </p:spPr>
        <p:txBody>
          <a:bodyPr>
            <a:normAutofit/>
          </a:bodyPr>
          <a:lstStyle>
            <a:lvl1pPr algn="ctr">
              <a:defRPr sz="2400">
                <a:solidFill>
                  <a:schemeClr val="bg1"/>
                </a:solidFill>
                <a:latin typeface="Eras Medium ITC" panose="020B0602030504020804" pitchFamily="34" charset="0"/>
              </a:defRPr>
            </a:lvl1pPr>
          </a:lstStyle>
          <a:p>
            <a:r>
              <a:rPr lang="fr-FR" dirty="0" smtClean="0"/>
              <a:t>Modifiez le style du titre</a:t>
            </a:r>
            <a:endParaRPr lang="fr-FR" dirty="0"/>
          </a:p>
        </p:txBody>
      </p:sp>
      <p:pic>
        <p:nvPicPr>
          <p:cNvPr id="59" name="Image 5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41507" y="6299769"/>
            <a:ext cx="1233502" cy="502538"/>
          </a:xfrm>
          <a:prstGeom prst="rect">
            <a:avLst/>
          </a:prstGeom>
          <a:noFill/>
          <a:ln>
            <a:noFill/>
          </a:ln>
          <a:extLst>
            <a:ext uri="{53640926-AAD7-44D8-BBD7-CCE9431645EC}">
              <a14:shadowObscured xmlns:a14="http://schemas.microsoft.com/office/drawing/2010/main"/>
            </a:ext>
          </a:extLst>
        </p:spPr>
      </p:pic>
      <p:sp>
        <p:nvSpPr>
          <p:cNvPr id="60" name="Espace réservé du contenu 2"/>
          <p:cNvSpPr>
            <a:spLocks noGrp="1"/>
          </p:cNvSpPr>
          <p:nvPr>
            <p:ph idx="1"/>
          </p:nvPr>
        </p:nvSpPr>
        <p:spPr>
          <a:xfrm>
            <a:off x="223602" y="1406607"/>
            <a:ext cx="11768529" cy="4844117"/>
          </a:xfrm>
        </p:spPr>
        <p:txBody>
          <a:bodyPr/>
          <a:lstStyle>
            <a:lvl1pPr algn="just">
              <a:defRPr>
                <a:latin typeface="Eras Light ITC" panose="020B0402030504020804" pitchFamily="34" charset="0"/>
              </a:defRPr>
            </a:lvl1pPr>
            <a:lvl2pPr algn="just">
              <a:defRPr>
                <a:latin typeface="Eras Light ITC" panose="020B0402030504020804" pitchFamily="34" charset="0"/>
              </a:defRPr>
            </a:lvl2pPr>
            <a:lvl3pPr algn="just">
              <a:defRPr>
                <a:latin typeface="Eras Light ITC" panose="020B0402030504020804" pitchFamily="34" charset="0"/>
              </a:defRPr>
            </a:lvl3pPr>
            <a:lvl4pPr algn="just">
              <a:defRPr>
                <a:latin typeface="Eras Light ITC" panose="020B0402030504020804" pitchFamily="34" charset="0"/>
              </a:defRPr>
            </a:lvl4pPr>
            <a:lvl5pPr algn="just">
              <a:defRPr>
                <a:latin typeface="Eras Light ITC" panose="020B0402030504020804" pitchFamily="34" charset="0"/>
              </a:defRPr>
            </a:lvl5pPr>
          </a:lstStyle>
          <a:p>
            <a:pPr lvl="0"/>
            <a:r>
              <a:rPr lang="fr-FR" dirty="0" smtClean="0"/>
              <a:t>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extLst>
      <p:ext uri="{BB962C8B-B14F-4D97-AF65-F5344CB8AC3E}">
        <p14:creationId xmlns:p14="http://schemas.microsoft.com/office/powerpoint/2010/main" val="337908056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5152189-E67B-4D26-B052-76DE3D6CF7C5}" type="slidenum">
              <a:rPr lang="fr-FR" smtClean="0"/>
              <a:t>‹N°›</a:t>
            </a:fld>
            <a:endParaRPr lang="fr-FR"/>
          </a:p>
        </p:txBody>
      </p:sp>
    </p:spTree>
    <p:extLst>
      <p:ext uri="{BB962C8B-B14F-4D97-AF65-F5344CB8AC3E}">
        <p14:creationId xmlns:p14="http://schemas.microsoft.com/office/powerpoint/2010/main" val="10298648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5152189-E67B-4D26-B052-76DE3D6CF7C5}" type="slidenum">
              <a:rPr lang="fr-FR" smtClean="0"/>
              <a:t>‹N°›</a:t>
            </a:fld>
            <a:endParaRPr lang="fr-FR"/>
          </a:p>
        </p:txBody>
      </p:sp>
    </p:spTree>
    <p:extLst>
      <p:ext uri="{BB962C8B-B14F-4D97-AF65-F5344CB8AC3E}">
        <p14:creationId xmlns:p14="http://schemas.microsoft.com/office/powerpoint/2010/main" val="12148215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5152189-E67B-4D26-B052-76DE3D6CF7C5}" type="slidenum">
              <a:rPr lang="fr-FR" smtClean="0"/>
              <a:t>‹N°›</a:t>
            </a:fld>
            <a:endParaRPr lang="fr-FR"/>
          </a:p>
        </p:txBody>
      </p:sp>
    </p:spTree>
    <p:extLst>
      <p:ext uri="{BB962C8B-B14F-4D97-AF65-F5344CB8AC3E}">
        <p14:creationId xmlns:p14="http://schemas.microsoft.com/office/powerpoint/2010/main" val="135168169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smtClean="0"/>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B5152189-E67B-4D26-B052-76DE3D6CF7C5}" type="slidenum">
              <a:rPr lang="fr-FR" smtClean="0"/>
              <a:t>‹N°›</a:t>
            </a:fld>
            <a:endParaRPr lang="fr-FR"/>
          </a:p>
        </p:txBody>
      </p:sp>
    </p:spTree>
    <p:extLst>
      <p:ext uri="{BB962C8B-B14F-4D97-AF65-F5344CB8AC3E}">
        <p14:creationId xmlns:p14="http://schemas.microsoft.com/office/powerpoint/2010/main" val="386306026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B5152189-E67B-4D26-B052-76DE3D6CF7C5}" type="slidenum">
              <a:rPr lang="fr-FR" smtClean="0"/>
              <a:t>‹N°›</a:t>
            </a:fld>
            <a:endParaRPr lang="fr-FR"/>
          </a:p>
        </p:txBody>
      </p:sp>
    </p:spTree>
    <p:extLst>
      <p:ext uri="{BB962C8B-B14F-4D97-AF65-F5344CB8AC3E}">
        <p14:creationId xmlns:p14="http://schemas.microsoft.com/office/powerpoint/2010/main" val="3702978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B5152189-E67B-4D26-B052-76DE3D6CF7C5}" type="slidenum">
              <a:rPr lang="fr-FR" smtClean="0"/>
              <a:t>‹N°›</a:t>
            </a:fld>
            <a:endParaRPr lang="fr-FR"/>
          </a:p>
        </p:txBody>
      </p:sp>
    </p:spTree>
    <p:extLst>
      <p:ext uri="{BB962C8B-B14F-4D97-AF65-F5344CB8AC3E}">
        <p14:creationId xmlns:p14="http://schemas.microsoft.com/office/powerpoint/2010/main" val="1070879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5152189-E67B-4D26-B052-76DE3D6CF7C5}" type="slidenum">
              <a:rPr lang="fr-FR" smtClean="0"/>
              <a:t>‹N°›</a:t>
            </a:fld>
            <a:endParaRPr lang="fr-FR"/>
          </a:p>
        </p:txBody>
      </p:sp>
    </p:spTree>
    <p:extLst>
      <p:ext uri="{BB962C8B-B14F-4D97-AF65-F5344CB8AC3E}">
        <p14:creationId xmlns:p14="http://schemas.microsoft.com/office/powerpoint/2010/main" val="3156285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5152189-E67B-4D26-B052-76DE3D6CF7C5}" type="slidenum">
              <a:rPr lang="fr-FR" smtClean="0"/>
              <a:t>‹N°›</a:t>
            </a:fld>
            <a:endParaRPr lang="fr-FR"/>
          </a:p>
        </p:txBody>
      </p:sp>
    </p:spTree>
    <p:extLst>
      <p:ext uri="{BB962C8B-B14F-4D97-AF65-F5344CB8AC3E}">
        <p14:creationId xmlns:p14="http://schemas.microsoft.com/office/powerpoint/2010/main" val="87696077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152189-E67B-4D26-B052-76DE3D6CF7C5}" type="slidenum">
              <a:rPr lang="fr-FR" smtClean="0"/>
              <a:t>‹N°›</a:t>
            </a:fld>
            <a:endParaRPr lang="fr-FR"/>
          </a:p>
        </p:txBody>
      </p:sp>
    </p:spTree>
    <p:extLst>
      <p:ext uri="{BB962C8B-B14F-4D97-AF65-F5344CB8AC3E}">
        <p14:creationId xmlns:p14="http://schemas.microsoft.com/office/powerpoint/2010/main" val="22269882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gif"/><Relationship Id="rId11" Type="http://schemas.openxmlformats.org/officeDocument/2006/relationships/image" Target="../media/image11.jpeg"/><Relationship Id="rId5" Type="http://schemas.openxmlformats.org/officeDocument/2006/relationships/image" Target="../media/image5.png"/><Relationship Id="rId10" Type="http://schemas.openxmlformats.org/officeDocument/2006/relationships/image" Target="../media/image10.jpeg"/><Relationship Id="rId4" Type="http://schemas.openxmlformats.org/officeDocument/2006/relationships/image" Target="../media/image4.png"/><Relationship Id="rId9" Type="http://schemas.openxmlformats.org/officeDocument/2006/relationships/image" Target="../media/image9.emf"/></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2.xml"/><Relationship Id="rId4" Type="http://schemas.openxmlformats.org/officeDocument/2006/relationships/image" Target="../media/image30.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33.png"/><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2.xml"/><Relationship Id="rId5" Type="http://schemas.openxmlformats.org/officeDocument/2006/relationships/image" Target="../media/image33.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15.png"/><Relationship Id="rId1" Type="http://schemas.openxmlformats.org/officeDocument/2006/relationships/slideLayout" Target="../slideLayouts/slideLayout12.xml"/><Relationship Id="rId5" Type="http://schemas.openxmlformats.org/officeDocument/2006/relationships/image" Target="../media/image39.jpeg"/><Relationship Id="rId4" Type="http://schemas.openxmlformats.org/officeDocument/2006/relationships/image" Target="../media/image38.jpeg"/></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image" Target="../media/image32.png"/><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3.xml"/><Relationship Id="rId6" Type="http://schemas.microsoft.com/office/2007/relationships/hdphoto" Target="../media/hdphoto1.wdp"/><Relationship Id="rId5" Type="http://schemas.openxmlformats.org/officeDocument/2006/relationships/image" Target="../media/image41.png"/><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7" Type="http://schemas.microsoft.com/office/2007/relationships/hdphoto" Target="../media/hdphoto1.wdp"/><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41.png"/><Relationship Id="rId5" Type="http://schemas.openxmlformats.org/officeDocument/2006/relationships/image" Target="../media/image32.png"/><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3.xml"/><Relationship Id="rId6" Type="http://schemas.microsoft.com/office/2007/relationships/hdphoto" Target="../media/hdphoto1.wdp"/><Relationship Id="rId5" Type="http://schemas.openxmlformats.org/officeDocument/2006/relationships/image" Target="../media/image41.png"/><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4.jpeg"/><Relationship Id="rId2" Type="http://schemas.openxmlformats.org/officeDocument/2006/relationships/image" Target="../media/image35.png"/><Relationship Id="rId1" Type="http://schemas.openxmlformats.org/officeDocument/2006/relationships/slideLayout" Target="../slideLayouts/slideLayout13.xml"/><Relationship Id="rId6" Type="http://schemas.openxmlformats.org/officeDocument/2006/relationships/image" Target="../media/image43.jpeg"/><Relationship Id="rId5" Type="http://schemas.openxmlformats.org/officeDocument/2006/relationships/image" Target="../media/image42.png"/><Relationship Id="rId4" Type="http://schemas.openxmlformats.org/officeDocument/2006/relationships/image" Target="../media/image32.png"/><Relationship Id="rId9"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7" Type="http://schemas.microsoft.com/office/2007/relationships/hdphoto" Target="../media/hdphoto1.wdp"/><Relationship Id="rId2" Type="http://schemas.openxmlformats.org/officeDocument/2006/relationships/image" Target="../media/image35.png"/><Relationship Id="rId1" Type="http://schemas.openxmlformats.org/officeDocument/2006/relationships/slideLayout" Target="../slideLayouts/slideLayout13.xml"/><Relationship Id="rId6" Type="http://schemas.openxmlformats.org/officeDocument/2006/relationships/image" Target="../media/image41.png"/><Relationship Id="rId5" Type="http://schemas.openxmlformats.org/officeDocument/2006/relationships/image" Target="../media/image45.jpeg"/><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3.xml"/><Relationship Id="rId6" Type="http://schemas.microsoft.com/office/2007/relationships/hdphoto" Target="../media/hdphoto1.wdp"/><Relationship Id="rId5" Type="http://schemas.openxmlformats.org/officeDocument/2006/relationships/image" Target="../media/image41.png"/><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7" Type="http://schemas.microsoft.com/office/2007/relationships/hdphoto" Target="../media/hdphoto1.wdp"/><Relationship Id="rId2" Type="http://schemas.openxmlformats.org/officeDocument/2006/relationships/image" Target="../media/image46.png"/><Relationship Id="rId1" Type="http://schemas.openxmlformats.org/officeDocument/2006/relationships/slideLayout" Target="../slideLayouts/slideLayout13.xml"/><Relationship Id="rId6" Type="http://schemas.openxmlformats.org/officeDocument/2006/relationships/image" Target="../media/image41.png"/><Relationship Id="rId5" Type="http://schemas.openxmlformats.org/officeDocument/2006/relationships/image" Target="../media/image32.png"/><Relationship Id="rId4" Type="http://schemas.openxmlformats.org/officeDocument/2006/relationships/image" Target="../media/image36.png"/></Relationships>
</file>

<file path=ppt/slides/_rels/slide29.xml.rels><?xml version="1.0" encoding="UTF-8" standalone="yes"?>
<Relationships xmlns="http://schemas.openxmlformats.org/package/2006/relationships"><Relationship Id="rId8" Type="http://schemas.openxmlformats.org/officeDocument/2006/relationships/image" Target="../media/image49.jpeg"/><Relationship Id="rId13" Type="http://schemas.openxmlformats.org/officeDocument/2006/relationships/image" Target="../media/image54.jpeg"/><Relationship Id="rId3" Type="http://schemas.openxmlformats.org/officeDocument/2006/relationships/image" Target="../media/image37.jpeg"/><Relationship Id="rId7" Type="http://schemas.openxmlformats.org/officeDocument/2006/relationships/image" Target="../media/image48.jpeg"/><Relationship Id="rId12" Type="http://schemas.openxmlformats.org/officeDocument/2006/relationships/image" Target="../media/image53.jpeg"/><Relationship Id="rId17" Type="http://schemas.openxmlformats.org/officeDocument/2006/relationships/image" Target="../media/image40.png"/><Relationship Id="rId2" Type="http://schemas.openxmlformats.org/officeDocument/2006/relationships/notesSlide" Target="../notesSlides/notesSlide10.xml"/><Relationship Id="rId16" Type="http://schemas.openxmlformats.org/officeDocument/2006/relationships/image" Target="../media/image32.png"/><Relationship Id="rId1" Type="http://schemas.openxmlformats.org/officeDocument/2006/relationships/slideLayout" Target="../slideLayouts/slideLayout13.xml"/><Relationship Id="rId6" Type="http://schemas.openxmlformats.org/officeDocument/2006/relationships/image" Target="../media/image47.jpeg"/><Relationship Id="rId11" Type="http://schemas.openxmlformats.org/officeDocument/2006/relationships/image" Target="../media/image52.jpeg"/><Relationship Id="rId5" Type="http://schemas.openxmlformats.org/officeDocument/2006/relationships/image" Target="../media/image39.jpeg"/><Relationship Id="rId15" Type="http://schemas.openxmlformats.org/officeDocument/2006/relationships/image" Target="../media/image36.png"/><Relationship Id="rId10" Type="http://schemas.openxmlformats.org/officeDocument/2006/relationships/image" Target="../media/image51.png"/><Relationship Id="rId4" Type="http://schemas.openxmlformats.org/officeDocument/2006/relationships/image" Target="../media/image38.jpeg"/><Relationship Id="rId9" Type="http://schemas.openxmlformats.org/officeDocument/2006/relationships/image" Target="../media/image50.jpeg"/><Relationship Id="rId14" Type="http://schemas.openxmlformats.org/officeDocument/2006/relationships/image" Target="../media/image3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 Id="rId5" Type="http://schemas.openxmlformats.org/officeDocument/2006/relationships/image" Target="../media/image55.png"/><Relationship Id="rId4" Type="http://schemas.openxmlformats.org/officeDocument/2006/relationships/image" Target="../media/image32.png"/></Relationships>
</file>

<file path=ppt/slides/_rels/slide32.xml.rels><?xml version="1.0" encoding="UTF-8" standalone="yes"?>
<Relationships xmlns="http://schemas.openxmlformats.org/package/2006/relationships"><Relationship Id="rId8" Type="http://schemas.openxmlformats.org/officeDocument/2006/relationships/image" Target="../media/image62.jpeg"/><Relationship Id="rId13" Type="http://schemas.openxmlformats.org/officeDocument/2006/relationships/image" Target="../media/image35.png"/><Relationship Id="rId3" Type="http://schemas.openxmlformats.org/officeDocument/2006/relationships/image" Target="../media/image57.png"/><Relationship Id="rId7" Type="http://schemas.openxmlformats.org/officeDocument/2006/relationships/image" Target="../media/image61.png"/><Relationship Id="rId12" Type="http://schemas.openxmlformats.org/officeDocument/2006/relationships/image" Target="../media/image66.jpeg"/><Relationship Id="rId2" Type="http://schemas.openxmlformats.org/officeDocument/2006/relationships/image" Target="../media/image56.jpeg"/><Relationship Id="rId16" Type="http://schemas.openxmlformats.org/officeDocument/2006/relationships/image" Target="../media/image40.png"/><Relationship Id="rId1" Type="http://schemas.openxmlformats.org/officeDocument/2006/relationships/slideLayout" Target="../slideLayouts/slideLayout13.xml"/><Relationship Id="rId6" Type="http://schemas.openxmlformats.org/officeDocument/2006/relationships/image" Target="../media/image60.jpeg"/><Relationship Id="rId11" Type="http://schemas.openxmlformats.org/officeDocument/2006/relationships/image" Target="../media/image65.jpeg"/><Relationship Id="rId5" Type="http://schemas.openxmlformats.org/officeDocument/2006/relationships/image" Target="../media/image59.jpeg"/><Relationship Id="rId15" Type="http://schemas.openxmlformats.org/officeDocument/2006/relationships/image" Target="../media/image32.png"/><Relationship Id="rId10" Type="http://schemas.openxmlformats.org/officeDocument/2006/relationships/image" Target="../media/image64.jpeg"/><Relationship Id="rId4" Type="http://schemas.openxmlformats.org/officeDocument/2006/relationships/image" Target="../media/image58.jpeg"/><Relationship Id="rId9" Type="http://schemas.openxmlformats.org/officeDocument/2006/relationships/image" Target="../media/image63.jpeg"/><Relationship Id="rId14" Type="http://schemas.openxmlformats.org/officeDocument/2006/relationships/image" Target="../media/image36.png"/></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3.xml"/><Relationship Id="rId5" Type="http://schemas.openxmlformats.org/officeDocument/2006/relationships/image" Target="../media/image40.png"/><Relationship Id="rId4" Type="http://schemas.openxmlformats.org/officeDocument/2006/relationships/image" Target="../media/image32.png"/></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3.xml"/><Relationship Id="rId5" Type="http://schemas.openxmlformats.org/officeDocument/2006/relationships/image" Target="../media/image40.png"/><Relationship Id="rId4" Type="http://schemas.openxmlformats.org/officeDocument/2006/relationships/image" Target="../media/image32.png"/></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67.png"/><Relationship Id="rId4" Type="http://schemas.openxmlformats.org/officeDocument/2006/relationships/image" Target="../media/image32.png"/></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3.xml"/><Relationship Id="rId6" Type="http://schemas.microsoft.com/office/2007/relationships/hdphoto" Target="../media/hdphoto1.wdp"/><Relationship Id="rId5" Type="http://schemas.openxmlformats.org/officeDocument/2006/relationships/image" Target="../media/image41.png"/><Relationship Id="rId4" Type="http://schemas.openxmlformats.org/officeDocument/2006/relationships/image" Target="../media/image32.png"/></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68.png"/><Relationship Id="rId4" Type="http://schemas.openxmlformats.org/officeDocument/2006/relationships/image" Target="../media/image32.png"/></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3.xml"/><Relationship Id="rId6" Type="http://schemas.microsoft.com/office/2007/relationships/hdphoto" Target="../media/hdphoto1.wdp"/><Relationship Id="rId5" Type="http://schemas.openxmlformats.org/officeDocument/2006/relationships/image" Target="../media/image41.png"/><Relationship Id="rId4" Type="http://schemas.openxmlformats.org/officeDocument/2006/relationships/image" Target="../media/image32.png"/></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3.xml"/><Relationship Id="rId6" Type="http://schemas.microsoft.com/office/2007/relationships/hdphoto" Target="../media/hdphoto1.wdp"/><Relationship Id="rId5" Type="http://schemas.openxmlformats.org/officeDocument/2006/relationships/image" Target="../media/image41.png"/><Relationship Id="rId4" Type="http://schemas.openxmlformats.org/officeDocument/2006/relationships/image" Target="../media/image32.png"/></Relationships>
</file>

<file path=ppt/slides/_rels/slide4.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12.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png"/></Relationships>
</file>

<file path=ppt/slides/_rels/slide4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68.png"/><Relationship Id="rId4" Type="http://schemas.openxmlformats.org/officeDocument/2006/relationships/image" Target="../media/image32.png"/></Relationships>
</file>

<file path=ppt/slides/_rels/slide4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3.xml"/><Relationship Id="rId6" Type="http://schemas.microsoft.com/office/2007/relationships/hdphoto" Target="../media/hdphoto1.wdp"/><Relationship Id="rId5" Type="http://schemas.openxmlformats.org/officeDocument/2006/relationships/image" Target="../media/image41.png"/><Relationship Id="rId4" Type="http://schemas.openxmlformats.org/officeDocument/2006/relationships/image" Target="../media/image32.png"/></Relationships>
</file>

<file path=ppt/slides/_rels/slide4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70.emf"/><Relationship Id="rId7" Type="http://schemas.openxmlformats.org/officeDocument/2006/relationships/image" Target="../media/image41.png"/><Relationship Id="rId2" Type="http://schemas.openxmlformats.org/officeDocument/2006/relationships/image" Target="../media/image69.png"/><Relationship Id="rId1" Type="http://schemas.openxmlformats.org/officeDocument/2006/relationships/slideLayout" Target="../slideLayouts/slideLayout13.xml"/><Relationship Id="rId6" Type="http://schemas.openxmlformats.org/officeDocument/2006/relationships/image" Target="../media/image32.png"/><Relationship Id="rId5" Type="http://schemas.openxmlformats.org/officeDocument/2006/relationships/image" Target="../media/image36.png"/><Relationship Id="rId4" Type="http://schemas.openxmlformats.org/officeDocument/2006/relationships/image" Target="../media/image35.png"/><Relationship Id="rId9" Type="http://schemas.openxmlformats.org/officeDocument/2006/relationships/image" Target="../media/image15.png"/></Relationships>
</file>

<file path=ppt/slides/_rels/slide43.xml.rels><?xml version="1.0" encoding="UTF-8" standalone="yes"?>
<Relationships xmlns="http://schemas.openxmlformats.org/package/2006/relationships"><Relationship Id="rId8" Type="http://schemas.openxmlformats.org/officeDocument/2006/relationships/image" Target="../media/image77.jpeg"/><Relationship Id="rId13" Type="http://schemas.openxmlformats.org/officeDocument/2006/relationships/image" Target="../media/image41.png"/><Relationship Id="rId3" Type="http://schemas.openxmlformats.org/officeDocument/2006/relationships/image" Target="../media/image72.emf"/><Relationship Id="rId7" Type="http://schemas.openxmlformats.org/officeDocument/2006/relationships/image" Target="../media/image76.jpeg"/><Relationship Id="rId12" Type="http://schemas.openxmlformats.org/officeDocument/2006/relationships/image" Target="../media/image32.png"/><Relationship Id="rId2" Type="http://schemas.openxmlformats.org/officeDocument/2006/relationships/image" Target="../media/image71.png"/><Relationship Id="rId1" Type="http://schemas.openxmlformats.org/officeDocument/2006/relationships/slideLayout" Target="../slideLayouts/slideLayout13.xml"/><Relationship Id="rId6" Type="http://schemas.openxmlformats.org/officeDocument/2006/relationships/image" Target="../media/image75.jpeg"/><Relationship Id="rId11" Type="http://schemas.openxmlformats.org/officeDocument/2006/relationships/image" Target="../media/image36.png"/><Relationship Id="rId5" Type="http://schemas.openxmlformats.org/officeDocument/2006/relationships/image" Target="../media/image74.jpeg"/><Relationship Id="rId15" Type="http://schemas.openxmlformats.org/officeDocument/2006/relationships/image" Target="../media/image15.png"/><Relationship Id="rId10" Type="http://schemas.openxmlformats.org/officeDocument/2006/relationships/image" Target="../media/image35.png"/><Relationship Id="rId4" Type="http://schemas.openxmlformats.org/officeDocument/2006/relationships/image" Target="../media/image73.jpeg"/><Relationship Id="rId9" Type="http://schemas.openxmlformats.org/officeDocument/2006/relationships/image" Target="../media/image78.jpeg"/><Relationship Id="rId14" Type="http://schemas.microsoft.com/office/2007/relationships/hdphoto" Target="../media/hdphoto1.wdp"/></Relationships>
</file>

<file path=ppt/slides/_rels/slide44.xml.rels><?xml version="1.0" encoding="UTF-8" standalone="yes"?>
<Relationships xmlns="http://schemas.openxmlformats.org/package/2006/relationships"><Relationship Id="rId8" Type="http://schemas.openxmlformats.org/officeDocument/2006/relationships/image" Target="../media/image82.png"/><Relationship Id="rId13" Type="http://schemas.openxmlformats.org/officeDocument/2006/relationships/image" Target="../media/image36.png"/><Relationship Id="rId3" Type="http://schemas.openxmlformats.org/officeDocument/2006/relationships/image" Target="../media/image74.jpeg"/><Relationship Id="rId7" Type="http://schemas.openxmlformats.org/officeDocument/2006/relationships/image" Target="../media/image81.png"/><Relationship Id="rId12" Type="http://schemas.openxmlformats.org/officeDocument/2006/relationships/image" Target="../media/image35.png"/><Relationship Id="rId17" Type="http://schemas.openxmlformats.org/officeDocument/2006/relationships/image" Target="../media/image15.png"/><Relationship Id="rId2" Type="http://schemas.openxmlformats.org/officeDocument/2006/relationships/image" Target="../media/image73.jpeg"/><Relationship Id="rId16" Type="http://schemas.microsoft.com/office/2007/relationships/hdphoto" Target="../media/hdphoto1.wdp"/><Relationship Id="rId1" Type="http://schemas.openxmlformats.org/officeDocument/2006/relationships/slideLayout" Target="../slideLayouts/slideLayout13.xml"/><Relationship Id="rId6" Type="http://schemas.openxmlformats.org/officeDocument/2006/relationships/image" Target="../media/image80.emf"/><Relationship Id="rId11" Type="http://schemas.openxmlformats.org/officeDocument/2006/relationships/image" Target="../media/image85.png"/><Relationship Id="rId5" Type="http://schemas.openxmlformats.org/officeDocument/2006/relationships/image" Target="../media/image79.png"/><Relationship Id="rId15" Type="http://schemas.openxmlformats.org/officeDocument/2006/relationships/image" Target="../media/image41.png"/><Relationship Id="rId10" Type="http://schemas.openxmlformats.org/officeDocument/2006/relationships/image" Target="../media/image84.jpeg"/><Relationship Id="rId4" Type="http://schemas.openxmlformats.org/officeDocument/2006/relationships/image" Target="../media/image75.jpeg"/><Relationship Id="rId9" Type="http://schemas.openxmlformats.org/officeDocument/2006/relationships/image" Target="../media/image83.jpeg"/><Relationship Id="rId14" Type="http://schemas.openxmlformats.org/officeDocument/2006/relationships/image" Target="../media/image32.png"/></Relationships>
</file>

<file path=ppt/slides/_rels/slide4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3.xml"/><Relationship Id="rId6" Type="http://schemas.microsoft.com/office/2007/relationships/hdphoto" Target="../media/hdphoto1.wdp"/><Relationship Id="rId5" Type="http://schemas.openxmlformats.org/officeDocument/2006/relationships/image" Target="../media/image41.png"/><Relationship Id="rId4" Type="http://schemas.openxmlformats.org/officeDocument/2006/relationships/image" Target="../media/image32.png"/></Relationships>
</file>

<file path=ppt/slides/_rels/slide4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36.png"/><Relationship Id="rId7" Type="http://schemas.openxmlformats.org/officeDocument/2006/relationships/image" Target="../media/image86.emf"/><Relationship Id="rId2" Type="http://schemas.openxmlformats.org/officeDocument/2006/relationships/image" Target="../media/image35.png"/><Relationship Id="rId1" Type="http://schemas.openxmlformats.org/officeDocument/2006/relationships/slideLayout" Target="../slideLayouts/slideLayout13.xml"/><Relationship Id="rId6" Type="http://schemas.microsoft.com/office/2007/relationships/hdphoto" Target="../media/hdphoto1.wdp"/><Relationship Id="rId5" Type="http://schemas.openxmlformats.org/officeDocument/2006/relationships/image" Target="../media/image41.png"/><Relationship Id="rId4" Type="http://schemas.openxmlformats.org/officeDocument/2006/relationships/image" Target="../media/image32.png"/></Relationships>
</file>

<file path=ppt/slides/_rels/slide4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36.png"/><Relationship Id="rId7" Type="http://schemas.openxmlformats.org/officeDocument/2006/relationships/image" Target="../media/image87.emf"/><Relationship Id="rId2" Type="http://schemas.openxmlformats.org/officeDocument/2006/relationships/image" Target="../media/image35.png"/><Relationship Id="rId1" Type="http://schemas.openxmlformats.org/officeDocument/2006/relationships/slideLayout" Target="../slideLayouts/slideLayout13.xml"/><Relationship Id="rId6" Type="http://schemas.microsoft.com/office/2007/relationships/hdphoto" Target="../media/hdphoto1.wdp"/><Relationship Id="rId5" Type="http://schemas.openxmlformats.org/officeDocument/2006/relationships/image" Target="../media/image41.png"/><Relationship Id="rId4" Type="http://schemas.openxmlformats.org/officeDocument/2006/relationships/image" Target="../media/image32.png"/></Relationships>
</file>

<file path=ppt/slides/_rels/slide4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36.png"/><Relationship Id="rId7" Type="http://schemas.openxmlformats.org/officeDocument/2006/relationships/image" Target="../media/image88.emf"/><Relationship Id="rId2" Type="http://schemas.openxmlformats.org/officeDocument/2006/relationships/image" Target="../media/image35.png"/><Relationship Id="rId1" Type="http://schemas.openxmlformats.org/officeDocument/2006/relationships/slideLayout" Target="../slideLayouts/slideLayout13.xml"/><Relationship Id="rId6" Type="http://schemas.microsoft.com/office/2007/relationships/hdphoto" Target="../media/hdphoto1.wdp"/><Relationship Id="rId5" Type="http://schemas.openxmlformats.org/officeDocument/2006/relationships/image" Target="../media/image41.png"/><Relationship Id="rId4" Type="http://schemas.openxmlformats.org/officeDocument/2006/relationships/image" Target="../media/image32.png"/></Relationships>
</file>

<file path=ppt/slides/_rels/slide4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3.xml"/><Relationship Id="rId6" Type="http://schemas.microsoft.com/office/2007/relationships/hdphoto" Target="../media/hdphoto1.wdp"/><Relationship Id="rId5" Type="http://schemas.openxmlformats.org/officeDocument/2006/relationships/image" Target="../media/image41.png"/><Relationship Id="rId4" Type="http://schemas.openxmlformats.org/officeDocument/2006/relationships/image" Target="../media/image32.pn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47.jpeg"/><Relationship Id="rId4" Type="http://schemas.openxmlformats.org/officeDocument/2006/relationships/image" Target="../media/image89.png"/></Relationships>
</file>

<file path=ppt/slides/_rels/slide52.xml.rels><?xml version="1.0" encoding="UTF-8" standalone="yes"?>
<Relationships xmlns="http://schemas.openxmlformats.org/package/2006/relationships"><Relationship Id="rId8" Type="http://schemas.openxmlformats.org/officeDocument/2006/relationships/image" Target="../media/image49.jpeg"/><Relationship Id="rId13" Type="http://schemas.openxmlformats.org/officeDocument/2006/relationships/image" Target="../media/image75.jpeg"/><Relationship Id="rId3" Type="http://schemas.openxmlformats.org/officeDocument/2006/relationships/image" Target="../media/image37.jpeg"/><Relationship Id="rId7" Type="http://schemas.openxmlformats.org/officeDocument/2006/relationships/image" Target="../media/image48.jpeg"/><Relationship Id="rId12" Type="http://schemas.openxmlformats.org/officeDocument/2006/relationships/image" Target="../media/image74.jpeg"/><Relationship Id="rId2" Type="http://schemas.openxmlformats.org/officeDocument/2006/relationships/notesSlide" Target="../notesSlides/notesSlide12.xml"/><Relationship Id="rId16" Type="http://schemas.openxmlformats.org/officeDocument/2006/relationships/image" Target="../media/image54.jpeg"/><Relationship Id="rId1" Type="http://schemas.openxmlformats.org/officeDocument/2006/relationships/slideLayout" Target="../slideLayouts/slideLayout12.xml"/><Relationship Id="rId6" Type="http://schemas.openxmlformats.org/officeDocument/2006/relationships/image" Target="../media/image47.jpeg"/><Relationship Id="rId11" Type="http://schemas.openxmlformats.org/officeDocument/2006/relationships/image" Target="../media/image73.jpeg"/><Relationship Id="rId5" Type="http://schemas.openxmlformats.org/officeDocument/2006/relationships/image" Target="../media/image39.jpeg"/><Relationship Id="rId15" Type="http://schemas.openxmlformats.org/officeDocument/2006/relationships/image" Target="../media/image76.jpeg"/><Relationship Id="rId10" Type="http://schemas.openxmlformats.org/officeDocument/2006/relationships/image" Target="../media/image51.png"/><Relationship Id="rId4" Type="http://schemas.openxmlformats.org/officeDocument/2006/relationships/image" Target="../media/image38.jpeg"/><Relationship Id="rId9" Type="http://schemas.openxmlformats.org/officeDocument/2006/relationships/image" Target="../media/image50.jpeg"/><Relationship Id="rId14" Type="http://schemas.openxmlformats.org/officeDocument/2006/relationships/image" Target="../media/image78.jpeg"/></Relationships>
</file>

<file path=ppt/slides/_rels/slide5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89.png"/><Relationship Id="rId5" Type="http://schemas.openxmlformats.org/officeDocument/2006/relationships/image" Target="../media/image32.png"/><Relationship Id="rId4" Type="http://schemas.openxmlformats.org/officeDocument/2006/relationships/image" Target="../media/image36.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8" Type="http://schemas.openxmlformats.org/officeDocument/2006/relationships/image" Target="../media/image96.jpeg"/><Relationship Id="rId13" Type="http://schemas.openxmlformats.org/officeDocument/2006/relationships/image" Target="../media/image101.png"/><Relationship Id="rId18" Type="http://schemas.openxmlformats.org/officeDocument/2006/relationships/image" Target="../media/image106.jpeg"/><Relationship Id="rId26" Type="http://schemas.openxmlformats.org/officeDocument/2006/relationships/image" Target="../media/image114.jpeg"/><Relationship Id="rId3" Type="http://schemas.openxmlformats.org/officeDocument/2006/relationships/image" Target="../media/image91.png"/><Relationship Id="rId21" Type="http://schemas.openxmlformats.org/officeDocument/2006/relationships/image" Target="../media/image109.jpg"/><Relationship Id="rId7" Type="http://schemas.openxmlformats.org/officeDocument/2006/relationships/image" Target="../media/image95.jpeg"/><Relationship Id="rId12" Type="http://schemas.openxmlformats.org/officeDocument/2006/relationships/image" Target="../media/image100.gif"/><Relationship Id="rId17" Type="http://schemas.openxmlformats.org/officeDocument/2006/relationships/image" Target="../media/image105.jpeg"/><Relationship Id="rId25" Type="http://schemas.openxmlformats.org/officeDocument/2006/relationships/image" Target="../media/image113.jpeg"/><Relationship Id="rId2" Type="http://schemas.openxmlformats.org/officeDocument/2006/relationships/image" Target="../media/image90.jpeg"/><Relationship Id="rId16" Type="http://schemas.openxmlformats.org/officeDocument/2006/relationships/image" Target="../media/image104.png"/><Relationship Id="rId20" Type="http://schemas.openxmlformats.org/officeDocument/2006/relationships/image" Target="../media/image108.jpeg"/><Relationship Id="rId1" Type="http://schemas.openxmlformats.org/officeDocument/2006/relationships/slideLayout" Target="../slideLayouts/slideLayout14.xml"/><Relationship Id="rId6" Type="http://schemas.openxmlformats.org/officeDocument/2006/relationships/image" Target="../media/image94.png"/><Relationship Id="rId11" Type="http://schemas.openxmlformats.org/officeDocument/2006/relationships/image" Target="../media/image99.jpeg"/><Relationship Id="rId24" Type="http://schemas.openxmlformats.org/officeDocument/2006/relationships/image" Target="../media/image112.jpeg"/><Relationship Id="rId5" Type="http://schemas.openxmlformats.org/officeDocument/2006/relationships/image" Target="../media/image93.png"/><Relationship Id="rId15" Type="http://schemas.openxmlformats.org/officeDocument/2006/relationships/image" Target="../media/image103.jpg"/><Relationship Id="rId23" Type="http://schemas.openxmlformats.org/officeDocument/2006/relationships/image" Target="../media/image111.png"/><Relationship Id="rId28" Type="http://schemas.openxmlformats.org/officeDocument/2006/relationships/image" Target="../media/image116.jpeg"/><Relationship Id="rId10" Type="http://schemas.openxmlformats.org/officeDocument/2006/relationships/image" Target="../media/image98.jpeg"/><Relationship Id="rId19" Type="http://schemas.openxmlformats.org/officeDocument/2006/relationships/image" Target="../media/image107.jpeg"/><Relationship Id="rId4" Type="http://schemas.openxmlformats.org/officeDocument/2006/relationships/image" Target="../media/image92.jpeg"/><Relationship Id="rId9" Type="http://schemas.openxmlformats.org/officeDocument/2006/relationships/image" Target="../media/image97.png"/><Relationship Id="rId14" Type="http://schemas.openxmlformats.org/officeDocument/2006/relationships/image" Target="../media/image102.png"/><Relationship Id="rId22" Type="http://schemas.openxmlformats.org/officeDocument/2006/relationships/image" Target="../media/image110.png"/><Relationship Id="rId27" Type="http://schemas.openxmlformats.org/officeDocument/2006/relationships/image" Target="../media/image115.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png"/><Relationship Id="rId2" Type="http://schemas.openxmlformats.org/officeDocument/2006/relationships/image" Target="../media/image15.png"/><Relationship Id="rId1" Type="http://schemas.openxmlformats.org/officeDocument/2006/relationships/slideLayout" Target="../slideLayouts/slideLayout12.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2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Résultat de recherche d'images pour &quot;dessin rivière&quot;"/>
          <p:cNvPicPr>
            <a:picLocks noChangeAspect="1" noChangeArrowheads="1"/>
          </p:cNvPicPr>
          <p:nvPr/>
        </p:nvPicPr>
        <p:blipFill rotWithShape="1">
          <a:blip r:embed="rId2">
            <a:extLst>
              <a:ext uri="{28A0092B-C50C-407E-A947-70E740481C1C}">
                <a14:useLocalDpi xmlns:a14="http://schemas.microsoft.com/office/drawing/2010/main" val="0"/>
              </a:ext>
            </a:extLst>
          </a:blip>
          <a:srcRect l="-129" r="34"/>
          <a:stretch/>
        </p:blipFill>
        <p:spPr bwMode="auto">
          <a:xfrm>
            <a:off x="-13126" y="869466"/>
            <a:ext cx="6029718" cy="5122261"/>
          </a:xfrm>
          <a:prstGeom prst="rect">
            <a:avLst/>
          </a:prstGeom>
          <a:noFill/>
          <a:ln>
            <a:noFill/>
          </a:ln>
        </p:spPr>
      </p:pic>
      <p:sp>
        <p:nvSpPr>
          <p:cNvPr id="12" name="Rectangle 11"/>
          <p:cNvSpPr/>
          <p:nvPr/>
        </p:nvSpPr>
        <p:spPr>
          <a:xfrm>
            <a:off x="3" y="869467"/>
            <a:ext cx="6016589" cy="5110228"/>
          </a:xfrm>
          <a:prstGeom prst="rect">
            <a:avLst/>
          </a:prstGeom>
          <a:solidFill>
            <a:schemeClr val="accent2">
              <a:lumMod val="40000"/>
              <a:lumOff val="60000"/>
              <a:alpha val="61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p>
        </p:txBody>
      </p:sp>
      <p:sp>
        <p:nvSpPr>
          <p:cNvPr id="8" name="Rectangle 7"/>
          <p:cNvSpPr/>
          <p:nvPr/>
        </p:nvSpPr>
        <p:spPr>
          <a:xfrm>
            <a:off x="7841857" y="869466"/>
            <a:ext cx="4350140" cy="5110229"/>
          </a:xfrm>
          <a:prstGeom prst="rect">
            <a:avLst/>
          </a:prstGeom>
          <a:solidFill>
            <a:srgbClr val="610039">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Titre 1"/>
          <p:cNvSpPr txBox="1">
            <a:spLocks/>
          </p:cNvSpPr>
          <p:nvPr/>
        </p:nvSpPr>
        <p:spPr>
          <a:xfrm>
            <a:off x="8490750" y="2408295"/>
            <a:ext cx="2951404" cy="141617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200" dirty="0" smtClean="0">
                <a:latin typeface="Eras Medium ITC" panose="020B0602030504020804" pitchFamily="34" charset="0"/>
              </a:rPr>
              <a:t>25 février 2020</a:t>
            </a:r>
          </a:p>
          <a:p>
            <a:r>
              <a:rPr lang="fr-FR" sz="3200" dirty="0" smtClean="0">
                <a:latin typeface="Eras Medium ITC" panose="020B0602030504020804" pitchFamily="34" charset="0"/>
              </a:rPr>
              <a:t>Pauline </a:t>
            </a:r>
            <a:r>
              <a:rPr lang="fr-FR" sz="3200" dirty="0">
                <a:latin typeface="Eras Medium ITC" panose="020B0602030504020804" pitchFamily="34" charset="0"/>
              </a:rPr>
              <a:t/>
            </a:r>
            <a:br>
              <a:rPr lang="fr-FR" sz="3200" dirty="0">
                <a:latin typeface="Eras Medium ITC" panose="020B0602030504020804" pitchFamily="34" charset="0"/>
              </a:rPr>
            </a:br>
            <a:r>
              <a:rPr lang="fr-FR" sz="3200" dirty="0" err="1" smtClean="0">
                <a:latin typeface="Eras Medium ITC" panose="020B0602030504020804" pitchFamily="34" charset="0"/>
              </a:rPr>
              <a:t>Della</a:t>
            </a:r>
            <a:r>
              <a:rPr lang="fr-FR" sz="3200" dirty="0" smtClean="0">
                <a:latin typeface="Eras Medium ITC" panose="020B0602030504020804" pitchFamily="34" charset="0"/>
              </a:rPr>
              <a:t> Rossa</a:t>
            </a:r>
            <a:endParaRPr lang="fr-FR" sz="3200" dirty="0">
              <a:latin typeface="Eras Medium ITC" panose="020B0602030504020804" pitchFamily="34" charset="0"/>
            </a:endParaRPr>
          </a:p>
        </p:txBody>
      </p:sp>
      <p:sp>
        <p:nvSpPr>
          <p:cNvPr id="7" name="Rectangle 6"/>
          <p:cNvSpPr/>
          <p:nvPr/>
        </p:nvSpPr>
        <p:spPr>
          <a:xfrm>
            <a:off x="0" y="-32374"/>
            <a:ext cx="12192000" cy="902368"/>
          </a:xfrm>
          <a:prstGeom prst="rect">
            <a:avLst/>
          </a:prstGeom>
          <a:gradFill>
            <a:gsLst>
              <a:gs pos="0">
                <a:srgbClr val="610039">
                  <a:alpha val="85000"/>
                </a:srgbClr>
              </a:gs>
              <a:gs pos="50000">
                <a:srgbClr val="610039"/>
              </a:gs>
              <a:gs pos="100000">
                <a:srgbClr val="610039">
                  <a:alpha val="85000"/>
                </a:srgbClr>
              </a:gs>
            </a:gsLst>
            <a:lin ang="16200000" scaled="1"/>
          </a:gradFill>
          <a:ln>
            <a:solidFill>
              <a:srgbClr val="6100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latin typeface="Eras Medium ITC" panose="020B0602030504020804" pitchFamily="34" charset="0"/>
                <a:ea typeface="Ebrima" panose="02000000000000000000" pitchFamily="2" charset="0"/>
                <a:cs typeface="Ebrima" panose="02000000000000000000" pitchFamily="2" charset="0"/>
              </a:rPr>
              <a:t>Soutenance de thèse – </a:t>
            </a:r>
            <a:r>
              <a:rPr lang="fr-FR" sz="3200" dirty="0" smtClean="0">
                <a:latin typeface="Eras Medium ITC" panose="020B0602030504020804" pitchFamily="34" charset="0"/>
                <a:ea typeface="Ebrima" panose="02000000000000000000" pitchFamily="2" charset="0"/>
                <a:cs typeface="Ebrima" panose="02000000000000000000" pitchFamily="2" charset="0"/>
              </a:rPr>
              <a:t>Sciences Agronomiques</a:t>
            </a:r>
            <a:endParaRPr lang="fr-FR" sz="3200" dirty="0">
              <a:latin typeface="Eras Medium ITC" panose="020B0602030504020804" pitchFamily="34" charset="0"/>
              <a:ea typeface="Ebrima" panose="02000000000000000000" pitchFamily="2" charset="0"/>
              <a:cs typeface="Ebrima" panose="02000000000000000000" pitchFamily="2" charset="0"/>
            </a:endParaRPr>
          </a:p>
        </p:txBody>
      </p:sp>
      <p:cxnSp>
        <p:nvCxnSpPr>
          <p:cNvPr id="11" name="Connecteur droit 10"/>
          <p:cNvCxnSpPr/>
          <p:nvPr/>
        </p:nvCxnSpPr>
        <p:spPr>
          <a:xfrm flipH="1">
            <a:off x="-13126" y="5979695"/>
            <a:ext cx="12205123" cy="12032"/>
          </a:xfrm>
          <a:prstGeom prst="line">
            <a:avLst/>
          </a:prstGeom>
        </p:spPr>
        <p:style>
          <a:lnRef idx="1">
            <a:schemeClr val="dk1"/>
          </a:lnRef>
          <a:fillRef idx="0">
            <a:schemeClr val="dk1"/>
          </a:fillRef>
          <a:effectRef idx="0">
            <a:schemeClr val="dk1"/>
          </a:effectRef>
          <a:fontRef idx="minor">
            <a:schemeClr val="tx1"/>
          </a:fontRef>
        </p:style>
      </p:cxnSp>
      <p:pic>
        <p:nvPicPr>
          <p:cNvPr id="1030" name="Picture 6" descr="Résultat de recherche d'images pour &quot;logo cirad vectoriel&quot;"/>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7130" y="6050725"/>
            <a:ext cx="1449125" cy="828247"/>
          </a:xfrm>
          <a:prstGeom prst="rect">
            <a:avLst/>
          </a:prstGeom>
          <a:noFill/>
          <a:extLst>
            <a:ext uri="{909E8E84-426E-40DD-AFC4-6F175D3DCCD1}">
              <a14:hiddenFill xmlns:a14="http://schemas.microsoft.com/office/drawing/2010/main">
                <a:solidFill>
                  <a:srgbClr val="FFFFFF"/>
                </a:solidFill>
              </a14:hiddenFill>
            </a:ext>
          </a:extLst>
        </p:spPr>
      </p:pic>
      <p:pic>
        <p:nvPicPr>
          <p:cNvPr id="17" name="Image 16"/>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37721" y="6195695"/>
            <a:ext cx="2025416" cy="525780"/>
          </a:xfrm>
          <a:prstGeom prst="rect">
            <a:avLst/>
          </a:prstGeom>
          <a:noFill/>
          <a:ln>
            <a:noFill/>
          </a:ln>
        </p:spPr>
      </p:pic>
      <p:pic>
        <p:nvPicPr>
          <p:cNvPr id="1034" name="Picture 10" descr="Résultat de recherche d'images pour &quot;logo paris saclay vectoriel&quot;"/>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976169" y="5786180"/>
            <a:ext cx="2177251" cy="1209584"/>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6016592" y="869466"/>
            <a:ext cx="1825265" cy="5122261"/>
          </a:xfrm>
          <a:prstGeom prst="rect">
            <a:avLst/>
          </a:prstGeom>
          <a:solidFill>
            <a:srgbClr val="610039">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Espace réservé du numéro de diapositive 2"/>
          <p:cNvSpPr>
            <a:spLocks noGrp="1"/>
          </p:cNvSpPr>
          <p:nvPr>
            <p:ph type="sldNum" sz="quarter" idx="12"/>
          </p:nvPr>
        </p:nvSpPr>
        <p:spPr/>
        <p:txBody>
          <a:bodyPr/>
          <a:lstStyle/>
          <a:p>
            <a:fld id="{B5152189-E67B-4D26-B052-76DE3D6CF7C5}" type="slidenum">
              <a:rPr lang="fr-FR" smtClean="0"/>
              <a:t>1</a:t>
            </a:fld>
            <a:endParaRPr lang="fr-FR"/>
          </a:p>
        </p:txBody>
      </p:sp>
      <p:pic>
        <p:nvPicPr>
          <p:cNvPr id="1026" name="Picture 2" descr="Résultat de recherche d'images pour &quot;dessin banane&quot;"/>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9656193">
            <a:off x="6092860" y="1566835"/>
            <a:ext cx="1188186" cy="100971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Résultat de recherche d'images pour &quot;dessin canne à sucre&quot;"/>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75469" y="4283307"/>
            <a:ext cx="845191" cy="132680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Résultat de recherche d'images pour &quot;dessin fruit de la passion&quot;"/>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t="29475" b="5728"/>
          <a:stretch/>
        </p:blipFill>
        <p:spPr bwMode="auto">
          <a:xfrm>
            <a:off x="6516154" y="2780603"/>
            <a:ext cx="1267366" cy="1094967"/>
          </a:xfrm>
          <a:prstGeom prst="rect">
            <a:avLst/>
          </a:prstGeom>
          <a:noFill/>
          <a:extLst>
            <a:ext uri="{909E8E84-426E-40DD-AFC4-6F175D3DCCD1}">
              <a14:hiddenFill xmlns:a14="http://schemas.microsoft.com/office/drawing/2010/main">
                <a:solidFill>
                  <a:srgbClr val="FFFFFF"/>
                </a:solidFill>
              </a14:hiddenFill>
            </a:ext>
          </a:extLst>
        </p:spPr>
      </p:pic>
      <p:sp>
        <p:nvSpPr>
          <p:cNvPr id="2" name="Ellipse 1"/>
          <p:cNvSpPr/>
          <p:nvPr/>
        </p:nvSpPr>
        <p:spPr>
          <a:xfrm>
            <a:off x="2369127" y="2408294"/>
            <a:ext cx="1025237" cy="1168005"/>
          </a:xfrm>
          <a:prstGeom prst="ellipse">
            <a:avLst/>
          </a:prstGeom>
          <a:solidFill>
            <a:schemeClr val="bg1">
              <a:lumMod val="8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p:cNvSpPr txBox="1"/>
          <p:nvPr/>
        </p:nvSpPr>
        <p:spPr>
          <a:xfrm>
            <a:off x="390233" y="1198202"/>
            <a:ext cx="5236127" cy="4524315"/>
          </a:xfrm>
          <a:prstGeom prst="rect">
            <a:avLst/>
          </a:prstGeom>
          <a:noFill/>
        </p:spPr>
        <p:txBody>
          <a:bodyPr wrap="square" rtlCol="0">
            <a:spAutoFit/>
          </a:bodyPr>
          <a:lstStyle/>
          <a:p>
            <a:pPr algn="ctr"/>
            <a:r>
              <a:rPr lang="fr-FR" sz="3200" dirty="0">
                <a:latin typeface="Eras Medium ITC" panose="020B0602030504020804" pitchFamily="34" charset="0"/>
              </a:rPr>
              <a:t>Conception collective d’organisations territoriales innovantes pour une évolution coordonnée de systèmes de production agricoles</a:t>
            </a:r>
          </a:p>
          <a:p>
            <a:pPr algn="ctr"/>
            <a:endParaRPr lang="fr-FR" sz="2400" dirty="0">
              <a:latin typeface="Eras Medium ITC" panose="020B0602030504020804" pitchFamily="34" charset="0"/>
            </a:endParaRPr>
          </a:p>
          <a:p>
            <a:pPr algn="ctr"/>
            <a:endParaRPr lang="fr-FR" sz="2400" i="1" dirty="0">
              <a:latin typeface="Eras Medium ITC" panose="020B0602030504020804" pitchFamily="34" charset="0"/>
            </a:endParaRPr>
          </a:p>
          <a:p>
            <a:pPr algn="ctr"/>
            <a:r>
              <a:rPr lang="fr-FR" sz="2400" i="1" dirty="0">
                <a:latin typeface="Eras Medium ITC" panose="020B0602030504020804" pitchFamily="34" charset="0"/>
              </a:rPr>
              <a:t>Cas d’une réduction de la pollution herbicide d’une rivière en Martinique</a:t>
            </a:r>
            <a:endParaRPr lang="fr-FR" sz="3200" i="1" dirty="0">
              <a:latin typeface="Eras Medium ITC" panose="020B0602030504020804" pitchFamily="34" charset="0"/>
            </a:endParaRPr>
          </a:p>
        </p:txBody>
      </p:sp>
      <p:pic>
        <p:nvPicPr>
          <p:cNvPr id="19" name="Picture 2"/>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4089757" y="6092098"/>
            <a:ext cx="1907692" cy="638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descr="Résultat de recherche d'images pour &quot;logo medde&quot;"/>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147523" y="6080625"/>
            <a:ext cx="657529" cy="73643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ésultat de recherche d'images pour &quot;logo feder martinique&quot;"/>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16280" t="17681" r="18265" b="12264"/>
          <a:stretch/>
        </p:blipFill>
        <p:spPr bwMode="auto">
          <a:xfrm>
            <a:off x="6978467" y="6133777"/>
            <a:ext cx="961212" cy="63012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Résultat de recherche d'images pour &quot;logo abies&quot;"/>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188867" y="6192406"/>
            <a:ext cx="1451841" cy="5559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13795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Organigramme : Alternative 74"/>
          <p:cNvSpPr/>
          <p:nvPr/>
        </p:nvSpPr>
        <p:spPr>
          <a:xfrm>
            <a:off x="2266174" y="1975713"/>
            <a:ext cx="7298913" cy="3968631"/>
          </a:xfrm>
          <a:prstGeom prst="flowChartAlternateProcess">
            <a:avLst/>
          </a:pr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Eras Medium ITC" panose="020B0602030504020804" pitchFamily="34" charset="0"/>
            </a:endParaRPr>
          </a:p>
        </p:txBody>
      </p:sp>
      <p:sp>
        <p:nvSpPr>
          <p:cNvPr id="2" name="Espace réservé du numéro de diapositive 1"/>
          <p:cNvSpPr>
            <a:spLocks noGrp="1"/>
          </p:cNvSpPr>
          <p:nvPr>
            <p:ph type="sldNum" sz="quarter" idx="12"/>
          </p:nvPr>
        </p:nvSpPr>
        <p:spPr>
          <a:xfrm>
            <a:off x="10725794" y="6251595"/>
            <a:ext cx="1225393" cy="365125"/>
          </a:xfrm>
        </p:spPr>
        <p:txBody>
          <a:bodyPr/>
          <a:lstStyle/>
          <a:p>
            <a:fld id="{B5152189-E67B-4D26-B052-76DE3D6CF7C5}" type="slidenum">
              <a:rPr lang="fr-FR" smtClean="0">
                <a:latin typeface="Eras Medium ITC" panose="020B0602030504020804" pitchFamily="34" charset="0"/>
              </a:rPr>
              <a:pPr/>
              <a:t>10</a:t>
            </a:fld>
            <a:endParaRPr lang="fr-FR">
              <a:latin typeface="Eras Medium ITC" panose="020B0602030504020804" pitchFamily="34" charset="0"/>
            </a:endParaRPr>
          </a:p>
        </p:txBody>
      </p:sp>
      <p:sp>
        <p:nvSpPr>
          <p:cNvPr id="3" name="Titre 2"/>
          <p:cNvSpPr>
            <a:spLocks noGrp="1"/>
          </p:cNvSpPr>
          <p:nvPr>
            <p:ph type="title"/>
          </p:nvPr>
        </p:nvSpPr>
        <p:spPr/>
        <p:txBody>
          <a:bodyPr>
            <a:normAutofit/>
          </a:bodyPr>
          <a:lstStyle/>
          <a:p>
            <a:r>
              <a:rPr lang="fr-FR" dirty="0"/>
              <a:t>Le territoire comme lieu d’actions </a:t>
            </a:r>
            <a:r>
              <a:rPr lang="fr-FR" dirty="0" smtClean="0"/>
              <a:t>collectives</a:t>
            </a:r>
            <a:endParaRPr lang="fr-FR" dirty="0"/>
          </a:p>
        </p:txBody>
      </p:sp>
      <p:sp>
        <p:nvSpPr>
          <p:cNvPr id="5" name="Sous-titre 4"/>
          <p:cNvSpPr>
            <a:spLocks noGrp="1"/>
          </p:cNvSpPr>
          <p:nvPr>
            <p:ph type="subTitle" idx="13"/>
          </p:nvPr>
        </p:nvSpPr>
        <p:spPr/>
        <p:txBody>
          <a:bodyPr/>
          <a:lstStyle/>
          <a:p>
            <a:r>
              <a:rPr lang="fr-FR" dirty="0" smtClean="0"/>
              <a:t>I. Problématique</a:t>
            </a:r>
            <a:endParaRPr lang="fr-FR" dirty="0"/>
          </a:p>
        </p:txBody>
      </p:sp>
      <p:sp>
        <p:nvSpPr>
          <p:cNvPr id="18" name="Organigramme : Alternative 17"/>
          <p:cNvSpPr/>
          <p:nvPr/>
        </p:nvSpPr>
        <p:spPr>
          <a:xfrm>
            <a:off x="506733" y="4071987"/>
            <a:ext cx="1605846" cy="1191200"/>
          </a:xfrm>
          <a:prstGeom prst="flowChartAlternateProcess">
            <a:avLst/>
          </a:pr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Eras Medium ITC" panose="020B0602030504020804" pitchFamily="34" charset="0"/>
            </a:endParaRPr>
          </a:p>
        </p:txBody>
      </p:sp>
      <p:sp>
        <p:nvSpPr>
          <p:cNvPr id="27" name="Losange 16"/>
          <p:cNvSpPr/>
          <p:nvPr/>
        </p:nvSpPr>
        <p:spPr>
          <a:xfrm>
            <a:off x="2721238" y="2072236"/>
            <a:ext cx="6511411" cy="3796204"/>
          </a:xfrm>
          <a:custGeom>
            <a:avLst/>
            <a:gdLst>
              <a:gd name="connsiteX0" fmla="*/ 0 w 4212349"/>
              <a:gd name="connsiteY0" fmla="*/ 1898102 h 3796204"/>
              <a:gd name="connsiteX1" fmla="*/ 2106175 w 4212349"/>
              <a:gd name="connsiteY1" fmla="*/ 0 h 3796204"/>
              <a:gd name="connsiteX2" fmla="*/ 4212349 w 4212349"/>
              <a:gd name="connsiteY2" fmla="*/ 1898102 h 3796204"/>
              <a:gd name="connsiteX3" fmla="*/ 2106175 w 4212349"/>
              <a:gd name="connsiteY3" fmla="*/ 3796204 h 3796204"/>
              <a:gd name="connsiteX4" fmla="*/ 0 w 4212349"/>
              <a:gd name="connsiteY4" fmla="*/ 1898102 h 3796204"/>
              <a:gd name="connsiteX0" fmla="*/ 0 w 4943869"/>
              <a:gd name="connsiteY0" fmla="*/ 526502 h 3796204"/>
              <a:gd name="connsiteX1" fmla="*/ 2837695 w 4943869"/>
              <a:gd name="connsiteY1" fmla="*/ 0 h 3796204"/>
              <a:gd name="connsiteX2" fmla="*/ 4943869 w 4943869"/>
              <a:gd name="connsiteY2" fmla="*/ 1898102 h 3796204"/>
              <a:gd name="connsiteX3" fmla="*/ 2837695 w 4943869"/>
              <a:gd name="connsiteY3" fmla="*/ 3796204 h 3796204"/>
              <a:gd name="connsiteX4" fmla="*/ 0 w 4943869"/>
              <a:gd name="connsiteY4" fmla="*/ 526502 h 3796204"/>
              <a:gd name="connsiteX0" fmla="*/ 0 w 6511411"/>
              <a:gd name="connsiteY0" fmla="*/ 526502 h 3796204"/>
              <a:gd name="connsiteX1" fmla="*/ 2837695 w 6511411"/>
              <a:gd name="connsiteY1" fmla="*/ 0 h 3796204"/>
              <a:gd name="connsiteX2" fmla="*/ 6511411 w 6511411"/>
              <a:gd name="connsiteY2" fmla="*/ 343622 h 3796204"/>
              <a:gd name="connsiteX3" fmla="*/ 2837695 w 6511411"/>
              <a:gd name="connsiteY3" fmla="*/ 3796204 h 3796204"/>
              <a:gd name="connsiteX4" fmla="*/ 0 w 6511411"/>
              <a:gd name="connsiteY4" fmla="*/ 526502 h 3796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11411" h="3796204">
                <a:moveTo>
                  <a:pt x="0" y="526502"/>
                </a:moveTo>
                <a:lnTo>
                  <a:pt x="2837695" y="0"/>
                </a:lnTo>
                <a:lnTo>
                  <a:pt x="6511411" y="343622"/>
                </a:lnTo>
                <a:lnTo>
                  <a:pt x="2837695" y="3796204"/>
                </a:lnTo>
                <a:lnTo>
                  <a:pt x="0" y="526502"/>
                </a:lnTo>
                <a:close/>
              </a:path>
            </a:pathLst>
          </a:cu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Eras Medium ITC" panose="020B0602030504020804" pitchFamily="34" charset="0"/>
            </a:endParaRPr>
          </a:p>
        </p:txBody>
      </p:sp>
      <p:cxnSp>
        <p:nvCxnSpPr>
          <p:cNvPr id="28" name="Connecteur droit 27"/>
          <p:cNvCxnSpPr/>
          <p:nvPr/>
        </p:nvCxnSpPr>
        <p:spPr>
          <a:xfrm flipH="1">
            <a:off x="5558932" y="2094181"/>
            <a:ext cx="12170" cy="3850163"/>
          </a:xfrm>
          <a:prstGeom prst="line">
            <a:avLst/>
          </a:prstGeom>
          <a:ln w="38100">
            <a:headEnd type="none" w="med" len="med"/>
            <a:tailEnd type="arrow" w="med" len="med"/>
          </a:ln>
        </p:spPr>
        <p:style>
          <a:lnRef idx="1">
            <a:schemeClr val="accent5"/>
          </a:lnRef>
          <a:fillRef idx="0">
            <a:schemeClr val="accent5"/>
          </a:fillRef>
          <a:effectRef idx="0">
            <a:schemeClr val="accent5"/>
          </a:effectRef>
          <a:fontRef idx="minor">
            <a:schemeClr val="tx1"/>
          </a:fontRef>
        </p:style>
      </p:cxnSp>
      <p:cxnSp>
        <p:nvCxnSpPr>
          <p:cNvPr id="29" name="Connecteur droit 28"/>
          <p:cNvCxnSpPr/>
          <p:nvPr/>
        </p:nvCxnSpPr>
        <p:spPr>
          <a:xfrm>
            <a:off x="4364176" y="3546683"/>
            <a:ext cx="1199299" cy="828656"/>
          </a:xfrm>
          <a:prstGeom prst="line">
            <a:avLst/>
          </a:prstGeom>
          <a:ln w="19050">
            <a:solidFill>
              <a:schemeClr val="accent2"/>
            </a:solidFill>
            <a:headEnd type="none" w="med" len="med"/>
            <a:tailEnd type="arrow" w="med" len="med"/>
          </a:ln>
        </p:spPr>
        <p:style>
          <a:lnRef idx="1">
            <a:schemeClr val="accent5"/>
          </a:lnRef>
          <a:fillRef idx="0">
            <a:schemeClr val="accent5"/>
          </a:fillRef>
          <a:effectRef idx="0">
            <a:schemeClr val="accent5"/>
          </a:effectRef>
          <a:fontRef idx="minor">
            <a:schemeClr val="tx1"/>
          </a:fontRef>
        </p:style>
      </p:cxnSp>
      <p:cxnSp>
        <p:nvCxnSpPr>
          <p:cNvPr id="30" name="Connecteur droit 29"/>
          <p:cNvCxnSpPr>
            <a:stCxn id="10" idx="2"/>
          </p:cNvCxnSpPr>
          <p:nvPr/>
        </p:nvCxnSpPr>
        <p:spPr>
          <a:xfrm flipH="1">
            <a:off x="5580327" y="4486576"/>
            <a:ext cx="696450" cy="262901"/>
          </a:xfrm>
          <a:prstGeom prst="line">
            <a:avLst/>
          </a:prstGeom>
          <a:ln w="19050">
            <a:solidFill>
              <a:schemeClr val="accent2"/>
            </a:solidFill>
            <a:headEnd type="none" w="med" len="med"/>
            <a:tailEnd type="arrow" w="med" len="med"/>
          </a:ln>
        </p:spPr>
        <p:style>
          <a:lnRef idx="1">
            <a:schemeClr val="accent5"/>
          </a:lnRef>
          <a:fillRef idx="0">
            <a:schemeClr val="accent5"/>
          </a:fillRef>
          <a:effectRef idx="0">
            <a:schemeClr val="accent5"/>
          </a:effectRef>
          <a:fontRef idx="minor">
            <a:schemeClr val="tx1"/>
          </a:fontRef>
        </p:style>
      </p:cxnSp>
      <p:sp>
        <p:nvSpPr>
          <p:cNvPr id="41" name="Rectangle 40"/>
          <p:cNvSpPr/>
          <p:nvPr/>
        </p:nvSpPr>
        <p:spPr>
          <a:xfrm>
            <a:off x="6631280" y="2800667"/>
            <a:ext cx="386680" cy="23773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latin typeface="Eras Medium ITC" panose="020B0602030504020804" pitchFamily="34" charset="0"/>
            </a:endParaRPr>
          </a:p>
        </p:txBody>
      </p:sp>
      <p:pic>
        <p:nvPicPr>
          <p:cNvPr id="42" name="Picture 2" descr="RÃ©sultat de recherche d'images pour &quot;agriculteur pesticide  clipart&quot;"/>
          <p:cNvPicPr>
            <a:picLocks noChangeAspect="1" noChangeArrowheads="1"/>
          </p:cNvPicPr>
          <p:nvPr/>
        </p:nvPicPr>
        <p:blipFill rotWithShape="1">
          <a:blip r:embed="rId2" cstate="print">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l="32201" t="35716" r="35213" b="35046"/>
          <a:stretch/>
        </p:blipFill>
        <p:spPr bwMode="auto">
          <a:xfrm flipH="1">
            <a:off x="6520395" y="2584638"/>
            <a:ext cx="391223" cy="330754"/>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5" name="Organigramme : Bande perforée 44"/>
          <p:cNvSpPr/>
          <p:nvPr/>
        </p:nvSpPr>
        <p:spPr>
          <a:xfrm>
            <a:off x="1401313" y="4135313"/>
            <a:ext cx="7831336" cy="451402"/>
          </a:xfrm>
          <a:prstGeom prst="flowChartPunchedTape">
            <a:avLst/>
          </a:prstGeom>
          <a:noFill/>
          <a:ln w="28575">
            <a:solidFill>
              <a:srgbClr val="FF33CC"/>
            </a:solidFill>
            <a:prstDash val="dash"/>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latin typeface="Eras Medium ITC" panose="020B0602030504020804" pitchFamily="34" charset="0"/>
            </a:endParaRPr>
          </a:p>
        </p:txBody>
      </p:sp>
      <p:sp>
        <p:nvSpPr>
          <p:cNvPr id="49" name="Rectangle 48"/>
          <p:cNvSpPr/>
          <p:nvPr/>
        </p:nvSpPr>
        <p:spPr>
          <a:xfrm>
            <a:off x="3977496" y="3482251"/>
            <a:ext cx="386680" cy="23773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latin typeface="Eras Medium ITC" panose="020B0602030504020804" pitchFamily="34" charset="0"/>
            </a:endParaRPr>
          </a:p>
        </p:txBody>
      </p:sp>
      <p:pic>
        <p:nvPicPr>
          <p:cNvPr id="50" name="Picture 2" descr="RÃ©sultat de recherche d'images pour &quot;agriculteur pesticide  clipart&quot;"/>
          <p:cNvPicPr>
            <a:picLocks noChangeAspect="1" noChangeArrowheads="1"/>
          </p:cNvPicPr>
          <p:nvPr/>
        </p:nvPicPr>
        <p:blipFill rotWithShape="1">
          <a:blip r:embed="rId3" cstate="print">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l="32201" t="35716" r="35213" b="35046"/>
          <a:stretch/>
        </p:blipFill>
        <p:spPr bwMode="auto">
          <a:xfrm>
            <a:off x="4056985" y="3262610"/>
            <a:ext cx="427900" cy="361763"/>
          </a:xfrm>
          <a:prstGeom prst="rect">
            <a:avLst/>
          </a:prstGeom>
          <a:noFill/>
          <a:extLst>
            <a:ext uri="{909E8E84-426E-40DD-AFC4-6F175D3DCCD1}">
              <a14:hiddenFill xmlns:a14="http://schemas.microsoft.com/office/drawing/2010/main">
                <a:solidFill>
                  <a:srgbClr val="FFFFFF"/>
                </a:solidFill>
              </a14:hiddenFill>
            </a:ext>
          </a:extLst>
        </p:spPr>
      </p:pic>
      <p:sp>
        <p:nvSpPr>
          <p:cNvPr id="20" name="ZoneTexte 19"/>
          <p:cNvSpPr txBox="1"/>
          <p:nvPr/>
        </p:nvSpPr>
        <p:spPr>
          <a:xfrm>
            <a:off x="578069" y="4616856"/>
            <a:ext cx="1477624" cy="646331"/>
          </a:xfrm>
          <a:prstGeom prst="rect">
            <a:avLst/>
          </a:prstGeom>
          <a:noFill/>
        </p:spPr>
        <p:txBody>
          <a:bodyPr wrap="square" rtlCol="0">
            <a:spAutoFit/>
          </a:bodyPr>
          <a:lstStyle/>
          <a:p>
            <a:pPr algn="ctr"/>
            <a:r>
              <a:rPr lang="fr-FR" dirty="0">
                <a:latin typeface="Eras Medium ITC" panose="020B0602030504020804" pitchFamily="34" charset="0"/>
              </a:rPr>
              <a:t>A</a:t>
            </a:r>
            <a:r>
              <a:rPr lang="fr-FR" dirty="0" smtClean="0">
                <a:latin typeface="Eras Medium ITC" panose="020B0602030504020804" pitchFamily="34" charset="0"/>
              </a:rPr>
              <a:t>utre territoire</a:t>
            </a:r>
            <a:endParaRPr lang="fr-FR" dirty="0">
              <a:latin typeface="Eras Medium ITC" panose="020B0602030504020804" pitchFamily="34" charset="0"/>
            </a:endParaRPr>
          </a:p>
        </p:txBody>
      </p:sp>
      <p:sp>
        <p:nvSpPr>
          <p:cNvPr id="10" name="Rectangle 9"/>
          <p:cNvSpPr/>
          <p:nvPr/>
        </p:nvSpPr>
        <p:spPr>
          <a:xfrm>
            <a:off x="6075825" y="4217641"/>
            <a:ext cx="401904" cy="26893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latin typeface="Eras Medium ITC" panose="020B0602030504020804" pitchFamily="34" charset="0"/>
            </a:endParaRPr>
          </a:p>
        </p:txBody>
      </p:sp>
      <p:pic>
        <p:nvPicPr>
          <p:cNvPr id="11" name="Picture 2" descr="RÃ©sultat de recherche d'images pour &quot;agriculteur pesticide  clipart&quot;"/>
          <p:cNvPicPr>
            <a:picLocks noChangeAspect="1" noChangeArrowheads="1"/>
          </p:cNvPicPr>
          <p:nvPr/>
        </p:nvPicPr>
        <p:blipFill rotWithShape="1">
          <a:blip r:embed="rId4" cstate="print">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l="32201" t="35716" r="35213" b="35046"/>
          <a:stretch/>
        </p:blipFill>
        <p:spPr bwMode="auto">
          <a:xfrm>
            <a:off x="6167008" y="3869786"/>
            <a:ext cx="461618" cy="424773"/>
          </a:xfrm>
          <a:prstGeom prst="rect">
            <a:avLst/>
          </a:prstGeom>
          <a:noFill/>
          <a:extLst>
            <a:ext uri="{909E8E84-426E-40DD-AFC4-6F175D3DCCD1}">
              <a14:hiddenFill xmlns:a14="http://schemas.microsoft.com/office/drawing/2010/main">
                <a:solidFill>
                  <a:srgbClr val="FFFFFF"/>
                </a:solidFill>
              </a14:hiddenFill>
            </a:ext>
          </a:extLst>
        </p:spPr>
      </p:pic>
      <p:sp>
        <p:nvSpPr>
          <p:cNvPr id="52" name="Rectangle 51"/>
          <p:cNvSpPr/>
          <p:nvPr/>
        </p:nvSpPr>
        <p:spPr>
          <a:xfrm>
            <a:off x="7643636" y="4683238"/>
            <a:ext cx="3479290" cy="1128185"/>
          </a:xfrm>
          <a:prstGeom prst="rect">
            <a:avLst/>
          </a:prstGeom>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dirty="0" smtClean="0">
                <a:latin typeface="Eras Medium ITC" panose="020B0602030504020804" pitchFamily="34" charset="0"/>
              </a:rPr>
              <a:t>Dimension matérielle: distribution spatiale des parcelles et morphologie de l’espace (Leenhardt et al., 2015)</a:t>
            </a:r>
            <a:endParaRPr lang="fr-FR" dirty="0">
              <a:latin typeface="Eras Medium ITC" panose="020B0602030504020804" pitchFamily="34" charset="0"/>
            </a:endParaRPr>
          </a:p>
        </p:txBody>
      </p:sp>
      <p:sp>
        <p:nvSpPr>
          <p:cNvPr id="53" name="Rectangle 52"/>
          <p:cNvSpPr/>
          <p:nvPr/>
        </p:nvSpPr>
        <p:spPr>
          <a:xfrm>
            <a:off x="149722" y="1432188"/>
            <a:ext cx="4214454" cy="1478416"/>
          </a:xfrm>
          <a:prstGeom prst="rect">
            <a:avLst/>
          </a:prstGeom>
          <a:solidFill>
            <a:srgbClr val="FF33CC"/>
          </a:solidFill>
          <a:ln>
            <a:no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dirty="0" smtClean="0">
                <a:latin typeface="Eras Medium ITC" panose="020B0602030504020804" pitchFamily="34" charset="0"/>
              </a:rPr>
              <a:t>Dimension organisationnelle: relation entre les acteurs qui gèrent le territoire, localement (</a:t>
            </a:r>
            <a:r>
              <a:rPr lang="fr-FR" dirty="0" err="1" smtClean="0">
                <a:latin typeface="Eras Medium ITC" panose="020B0602030504020804" pitchFamily="34" charset="0"/>
              </a:rPr>
              <a:t>Deffontaines</a:t>
            </a:r>
            <a:r>
              <a:rPr lang="fr-FR" dirty="0" smtClean="0">
                <a:latin typeface="Eras Medium ITC" panose="020B0602030504020804" pitchFamily="34" charset="0"/>
              </a:rPr>
              <a:t> et al., 2019), en lien avec la production agricole (Le bail and Le Gal., 2011)</a:t>
            </a:r>
            <a:endParaRPr lang="fr-FR" dirty="0">
              <a:latin typeface="Eras Medium ITC" panose="020B0602030504020804" pitchFamily="34" charset="0"/>
            </a:endParaRPr>
          </a:p>
        </p:txBody>
      </p:sp>
      <p:sp>
        <p:nvSpPr>
          <p:cNvPr id="54" name="Ellipse 53"/>
          <p:cNvSpPr/>
          <p:nvPr/>
        </p:nvSpPr>
        <p:spPr>
          <a:xfrm rot="20725046">
            <a:off x="3920687" y="2637363"/>
            <a:ext cx="3020010" cy="1071704"/>
          </a:xfrm>
          <a:prstGeom prst="ellipse">
            <a:avLst/>
          </a:prstGeom>
          <a:noFill/>
          <a:ln w="28575">
            <a:solidFill>
              <a:srgbClr val="FF33CC"/>
            </a:solidFill>
            <a:prstDash val="dash"/>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latin typeface="Eras Medium ITC" panose="020B0602030504020804" pitchFamily="34" charset="0"/>
            </a:endParaRPr>
          </a:p>
        </p:txBody>
      </p:sp>
      <p:sp>
        <p:nvSpPr>
          <p:cNvPr id="55" name="ZoneTexte 54"/>
          <p:cNvSpPr txBox="1"/>
          <p:nvPr/>
        </p:nvSpPr>
        <p:spPr>
          <a:xfrm>
            <a:off x="2701862" y="5377313"/>
            <a:ext cx="2229258" cy="369332"/>
          </a:xfrm>
          <a:prstGeom prst="rect">
            <a:avLst/>
          </a:prstGeom>
          <a:noFill/>
        </p:spPr>
        <p:txBody>
          <a:bodyPr wrap="square" rtlCol="0">
            <a:spAutoFit/>
          </a:bodyPr>
          <a:lstStyle/>
          <a:p>
            <a:r>
              <a:rPr lang="fr-FR" dirty="0" smtClean="0">
                <a:latin typeface="Eras Medium ITC" panose="020B0602030504020804" pitchFamily="34" charset="0"/>
              </a:rPr>
              <a:t>Territoire englobant</a:t>
            </a:r>
            <a:endParaRPr lang="fr-FR" dirty="0">
              <a:latin typeface="Eras Medium ITC" panose="020B0602030504020804" pitchFamily="34" charset="0"/>
            </a:endParaRPr>
          </a:p>
        </p:txBody>
      </p:sp>
      <p:sp>
        <p:nvSpPr>
          <p:cNvPr id="64" name="Rectangle 63"/>
          <p:cNvSpPr/>
          <p:nvPr/>
        </p:nvSpPr>
        <p:spPr>
          <a:xfrm>
            <a:off x="7643636" y="1549832"/>
            <a:ext cx="3703832" cy="979372"/>
          </a:xfrm>
          <a:prstGeom prst="rect">
            <a:avLst/>
          </a:prstGeom>
          <a:ln>
            <a:no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dirty="0" smtClean="0">
                <a:latin typeface="Eras Medium ITC" panose="020B0602030504020804" pitchFamily="34" charset="0"/>
              </a:rPr>
              <a:t>Dimension idéelle: représentations </a:t>
            </a:r>
            <a:r>
              <a:rPr lang="fr-FR" dirty="0" smtClean="0">
                <a:latin typeface="Eras Medium ITC" panose="020B0602030504020804" pitchFamily="34" charset="0"/>
              </a:rPr>
              <a:t>des acteurs (Martin 2014, Caron 2005)</a:t>
            </a:r>
            <a:endParaRPr lang="fr-FR" dirty="0">
              <a:latin typeface="Eras Medium ITC" panose="020B0602030504020804" pitchFamily="34" charset="0"/>
            </a:endParaRPr>
          </a:p>
        </p:txBody>
      </p:sp>
      <p:cxnSp>
        <p:nvCxnSpPr>
          <p:cNvPr id="69" name="Connecteur droit 68"/>
          <p:cNvCxnSpPr>
            <a:stCxn id="41" idx="1"/>
          </p:cNvCxnSpPr>
          <p:nvPr/>
        </p:nvCxnSpPr>
        <p:spPr>
          <a:xfrm flipH="1">
            <a:off x="5565017" y="2919532"/>
            <a:ext cx="1066263" cy="530628"/>
          </a:xfrm>
          <a:prstGeom prst="line">
            <a:avLst/>
          </a:prstGeom>
          <a:ln w="19050">
            <a:solidFill>
              <a:schemeClr val="accent2"/>
            </a:solidFill>
            <a:headEnd type="none" w="med" len="med"/>
            <a:tailEnd type="arrow" w="med" len="med"/>
          </a:ln>
        </p:spPr>
        <p:style>
          <a:lnRef idx="1">
            <a:schemeClr val="accent5"/>
          </a:lnRef>
          <a:fillRef idx="0">
            <a:schemeClr val="accent5"/>
          </a:fillRef>
          <a:effectRef idx="0">
            <a:schemeClr val="accent5"/>
          </a:effectRef>
          <a:fontRef idx="minor">
            <a:schemeClr val="tx1"/>
          </a:fontRef>
        </p:style>
      </p:cxnSp>
      <p:cxnSp>
        <p:nvCxnSpPr>
          <p:cNvPr id="84" name="Connecteur en arc 83"/>
          <p:cNvCxnSpPr>
            <a:stCxn id="53" idx="0"/>
            <a:endCxn id="64" idx="0"/>
          </p:cNvCxnSpPr>
          <p:nvPr/>
        </p:nvCxnSpPr>
        <p:spPr>
          <a:xfrm rot="16200000" flipH="1">
            <a:off x="5817428" y="-2128291"/>
            <a:ext cx="117644" cy="7238603"/>
          </a:xfrm>
          <a:prstGeom prst="curvedConnector3">
            <a:avLst>
              <a:gd name="adj1" fmla="val -194315"/>
            </a:avLst>
          </a:prstGeom>
          <a:ln w="19050">
            <a:prstDash val="dash"/>
            <a:headEnd type="triangle"/>
            <a:tailEnd type="triangle"/>
          </a:ln>
        </p:spPr>
        <p:style>
          <a:lnRef idx="1">
            <a:schemeClr val="dk1"/>
          </a:lnRef>
          <a:fillRef idx="0">
            <a:schemeClr val="dk1"/>
          </a:fillRef>
          <a:effectRef idx="0">
            <a:schemeClr val="dk1"/>
          </a:effectRef>
          <a:fontRef idx="minor">
            <a:schemeClr val="tx1"/>
          </a:fontRef>
        </p:style>
      </p:cxnSp>
      <p:cxnSp>
        <p:nvCxnSpPr>
          <p:cNvPr id="86" name="Connecteur en arc 85"/>
          <p:cNvCxnSpPr>
            <a:stCxn id="64" idx="3"/>
            <a:endCxn id="52" idx="3"/>
          </p:cNvCxnSpPr>
          <p:nvPr/>
        </p:nvCxnSpPr>
        <p:spPr>
          <a:xfrm flipH="1">
            <a:off x="11122926" y="2039518"/>
            <a:ext cx="224542" cy="3207813"/>
          </a:xfrm>
          <a:prstGeom prst="curvedConnector3">
            <a:avLst>
              <a:gd name="adj1" fmla="val -101807"/>
            </a:avLst>
          </a:prstGeom>
          <a:ln w="19050">
            <a:prstDash val="dash"/>
            <a:headEnd type="triangle"/>
            <a:tailEnd type="triangle"/>
          </a:ln>
        </p:spPr>
        <p:style>
          <a:lnRef idx="1">
            <a:schemeClr val="dk1"/>
          </a:lnRef>
          <a:fillRef idx="0">
            <a:schemeClr val="dk1"/>
          </a:fillRef>
          <a:effectRef idx="0">
            <a:schemeClr val="dk1"/>
          </a:effectRef>
          <a:fontRef idx="minor">
            <a:schemeClr val="tx1"/>
          </a:fontRef>
        </p:style>
      </p:cxnSp>
      <p:cxnSp>
        <p:nvCxnSpPr>
          <p:cNvPr id="89" name="Connecteur en arc 88"/>
          <p:cNvCxnSpPr>
            <a:stCxn id="52" idx="1"/>
            <a:endCxn id="53" idx="2"/>
          </p:cNvCxnSpPr>
          <p:nvPr/>
        </p:nvCxnSpPr>
        <p:spPr>
          <a:xfrm rot="10800000">
            <a:off x="2256950" y="2910605"/>
            <a:ext cx="5386687" cy="2336727"/>
          </a:xfrm>
          <a:prstGeom prst="curvedConnector2">
            <a:avLst/>
          </a:prstGeom>
          <a:ln w="19050">
            <a:prstDash val="dash"/>
            <a:headEnd type="triangle"/>
            <a:tailEnd type="triangle"/>
          </a:ln>
        </p:spPr>
        <p:style>
          <a:lnRef idx="1">
            <a:schemeClr val="dk1"/>
          </a:lnRef>
          <a:fillRef idx="0">
            <a:schemeClr val="dk1"/>
          </a:fillRef>
          <a:effectRef idx="0">
            <a:schemeClr val="dk1"/>
          </a:effectRef>
          <a:fontRef idx="minor">
            <a:schemeClr val="tx1"/>
          </a:fontRef>
        </p:style>
      </p:cxnSp>
      <p:sp>
        <p:nvSpPr>
          <p:cNvPr id="108" name="Ellipse 107"/>
          <p:cNvSpPr/>
          <p:nvPr/>
        </p:nvSpPr>
        <p:spPr>
          <a:xfrm>
            <a:off x="5301320" y="5889699"/>
            <a:ext cx="437241" cy="28072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Eras Medium ITC" panose="020B0602030504020804" pitchFamily="34" charset="0"/>
            </a:endParaRPr>
          </a:p>
        </p:txBody>
      </p:sp>
      <p:cxnSp>
        <p:nvCxnSpPr>
          <p:cNvPr id="110" name="Connecteur en arc 109"/>
          <p:cNvCxnSpPr>
            <a:stCxn id="52" idx="2"/>
            <a:endCxn id="108" idx="6"/>
          </p:cNvCxnSpPr>
          <p:nvPr/>
        </p:nvCxnSpPr>
        <p:spPr>
          <a:xfrm rot="5400000">
            <a:off x="7451602" y="4098382"/>
            <a:ext cx="218639" cy="3644720"/>
          </a:xfrm>
          <a:prstGeom prst="curvedConnector2">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3" name="ZoneTexte 122"/>
          <p:cNvSpPr txBox="1"/>
          <p:nvPr/>
        </p:nvSpPr>
        <p:spPr>
          <a:xfrm>
            <a:off x="1515766" y="6192824"/>
            <a:ext cx="9831702" cy="646331"/>
          </a:xfrm>
          <a:prstGeom prst="rect">
            <a:avLst/>
          </a:prstGeom>
          <a:noFill/>
        </p:spPr>
        <p:txBody>
          <a:bodyPr wrap="square" rtlCol="0">
            <a:spAutoFit/>
          </a:bodyPr>
          <a:lstStyle/>
          <a:p>
            <a:r>
              <a:rPr lang="fr-FR" dirty="0" smtClean="0">
                <a:latin typeface="Eras Medium ITC" panose="020B0602030504020804" pitchFamily="34" charset="0"/>
              </a:rPr>
              <a:t>Il est nécessaire de considérer le territoire comme un espace à </a:t>
            </a:r>
            <a:r>
              <a:rPr lang="fr-FR" dirty="0" err="1" smtClean="0">
                <a:latin typeface="Eras Medium ITC" panose="020B0602030504020804" pitchFamily="34" charset="0"/>
              </a:rPr>
              <a:t>co</a:t>
            </a:r>
            <a:r>
              <a:rPr lang="fr-FR" dirty="0" smtClean="0">
                <a:latin typeface="Eras Medium ITC" panose="020B0602030504020804" pitchFamily="34" charset="0"/>
              </a:rPr>
              <a:t>-construire, avec des relations de réciprocités  (Benoît et al., 2012 ; Leenhardt et al., 2015)</a:t>
            </a:r>
            <a:endParaRPr lang="fr-FR" dirty="0">
              <a:latin typeface="Eras Medium ITC" panose="020B0602030504020804" pitchFamily="34" charset="0"/>
            </a:endParaRPr>
          </a:p>
        </p:txBody>
      </p:sp>
      <p:cxnSp>
        <p:nvCxnSpPr>
          <p:cNvPr id="38" name="Connecteur droit avec flèche 37"/>
          <p:cNvCxnSpPr/>
          <p:nvPr/>
        </p:nvCxnSpPr>
        <p:spPr>
          <a:xfrm>
            <a:off x="5561747" y="3762186"/>
            <a:ext cx="0" cy="340690"/>
          </a:xfrm>
          <a:prstGeom prst="straightConnector1">
            <a:avLst/>
          </a:prstGeom>
          <a:ln w="38100">
            <a:solidFill>
              <a:srgbClr val="4472C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3509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84"/>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89"/>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8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10"/>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08"/>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7" grpId="0" animBg="1"/>
      <p:bldP spid="41" grpId="0" animBg="1"/>
      <p:bldP spid="45" grpId="0" animBg="1"/>
      <p:bldP spid="49" grpId="0" animBg="1"/>
      <p:bldP spid="20" grpId="0"/>
      <p:bldP spid="10" grpId="0" animBg="1"/>
      <p:bldP spid="52" grpId="0" animBg="1"/>
      <p:bldP spid="53" grpId="0" animBg="1"/>
      <p:bldP spid="54" grpId="0" animBg="1"/>
      <p:bldP spid="55" grpId="0"/>
      <p:bldP spid="64" grpId="0" animBg="1"/>
      <p:bldP spid="108" grpId="0" animBg="1"/>
      <p:bldP spid="12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B5152189-E67B-4D26-B052-76DE3D6CF7C5}" type="slidenum">
              <a:rPr lang="fr-FR" smtClean="0"/>
              <a:pPr/>
              <a:t>11</a:t>
            </a:fld>
            <a:endParaRPr lang="fr-FR"/>
          </a:p>
        </p:txBody>
      </p:sp>
      <p:sp>
        <p:nvSpPr>
          <p:cNvPr id="3" name="Titre 2"/>
          <p:cNvSpPr>
            <a:spLocks noGrp="1"/>
          </p:cNvSpPr>
          <p:nvPr>
            <p:ph type="title"/>
          </p:nvPr>
        </p:nvSpPr>
        <p:spPr/>
        <p:txBody>
          <a:bodyPr/>
          <a:lstStyle/>
          <a:p>
            <a:r>
              <a:rPr lang="fr-FR" dirty="0"/>
              <a:t>La conception de nouveaux objets agronomiques</a:t>
            </a:r>
          </a:p>
        </p:txBody>
      </p:sp>
      <p:sp>
        <p:nvSpPr>
          <p:cNvPr id="4" name="Espace réservé du contenu 3"/>
          <p:cNvSpPr>
            <a:spLocks noGrp="1"/>
          </p:cNvSpPr>
          <p:nvPr>
            <p:ph idx="1"/>
          </p:nvPr>
        </p:nvSpPr>
        <p:spPr/>
        <p:txBody>
          <a:bodyPr>
            <a:normAutofit/>
          </a:bodyPr>
          <a:lstStyle/>
          <a:p>
            <a:pPr algn="just"/>
            <a:r>
              <a:rPr lang="fr-FR" b="1" dirty="0" smtClean="0"/>
              <a:t>Les territoires</a:t>
            </a:r>
            <a:r>
              <a:rPr lang="fr-FR" dirty="0" smtClean="0"/>
              <a:t>: nouveaux objets à construire en agronomie </a:t>
            </a:r>
            <a:r>
              <a:rPr lang="fr-FR" sz="1800" dirty="0" smtClean="0"/>
              <a:t>(Prost et al., 2017)</a:t>
            </a:r>
            <a:endParaRPr lang="fr-FR" dirty="0" smtClean="0"/>
          </a:p>
          <a:p>
            <a:pPr algn="just"/>
            <a:endParaRPr lang="fr-FR" dirty="0"/>
          </a:p>
          <a:p>
            <a:pPr algn="just"/>
            <a:r>
              <a:rPr lang="fr-FR" b="1" dirty="0" smtClean="0"/>
              <a:t>Trois points clés</a:t>
            </a:r>
            <a:r>
              <a:rPr lang="fr-FR" dirty="0" smtClean="0"/>
              <a:t>: la définition des objets, le collectif, les formes hétérogènes de savoir </a:t>
            </a:r>
            <a:r>
              <a:rPr lang="fr-FR" sz="1800" dirty="0" smtClean="0"/>
              <a:t>(Prost et al., 2017)</a:t>
            </a:r>
          </a:p>
          <a:p>
            <a:pPr algn="just"/>
            <a:endParaRPr lang="fr-FR" dirty="0"/>
          </a:p>
          <a:p>
            <a:pPr algn="just"/>
            <a:r>
              <a:rPr lang="fr-FR" b="1" dirty="0" smtClean="0"/>
              <a:t>Deux types de méthodes de conception </a:t>
            </a:r>
            <a:r>
              <a:rPr lang="fr-FR" dirty="0" smtClean="0"/>
              <a:t>: réglée et innovante </a:t>
            </a:r>
            <a:r>
              <a:rPr lang="fr-FR" sz="1800" dirty="0" smtClean="0"/>
              <a:t>(Meynard et al., 2012)</a:t>
            </a:r>
          </a:p>
          <a:p>
            <a:pPr algn="just"/>
            <a:endParaRPr lang="fr-FR" dirty="0"/>
          </a:p>
          <a:p>
            <a:pPr algn="just"/>
            <a:r>
              <a:rPr lang="fr-FR" dirty="0" smtClean="0"/>
              <a:t>Une conception innovante qui se développe de plus en plus en agronomie </a:t>
            </a:r>
            <a:r>
              <a:rPr lang="fr-FR" sz="1800" dirty="0" smtClean="0"/>
              <a:t>(Berthet, 2013; Ravier, 2017; Leclerc, 2019)</a:t>
            </a:r>
            <a:endParaRPr lang="fr-FR" sz="1800" dirty="0"/>
          </a:p>
        </p:txBody>
      </p:sp>
      <p:sp>
        <p:nvSpPr>
          <p:cNvPr id="5" name="Sous-titre 4"/>
          <p:cNvSpPr>
            <a:spLocks noGrp="1"/>
          </p:cNvSpPr>
          <p:nvPr>
            <p:ph type="subTitle" idx="13"/>
          </p:nvPr>
        </p:nvSpPr>
        <p:spPr/>
        <p:txBody>
          <a:bodyPr/>
          <a:lstStyle/>
          <a:p>
            <a:r>
              <a:rPr lang="fr-FR" dirty="0" smtClean="0"/>
              <a:t>I. Problématique</a:t>
            </a:r>
            <a:endParaRPr lang="fr-FR" dirty="0"/>
          </a:p>
        </p:txBody>
      </p:sp>
    </p:spTree>
    <p:extLst>
      <p:ext uri="{BB962C8B-B14F-4D97-AF65-F5344CB8AC3E}">
        <p14:creationId xmlns:p14="http://schemas.microsoft.com/office/powerpoint/2010/main" val="2826835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B5152189-E67B-4D26-B052-76DE3D6CF7C5}" type="slidenum">
              <a:rPr lang="fr-FR" smtClean="0"/>
              <a:pPr/>
              <a:t>12</a:t>
            </a:fld>
            <a:endParaRPr lang="fr-FR"/>
          </a:p>
        </p:txBody>
      </p:sp>
      <p:sp>
        <p:nvSpPr>
          <p:cNvPr id="3" name="Titre 2"/>
          <p:cNvSpPr>
            <a:spLocks noGrp="1"/>
          </p:cNvSpPr>
          <p:nvPr>
            <p:ph type="title"/>
          </p:nvPr>
        </p:nvSpPr>
        <p:spPr/>
        <p:txBody>
          <a:bodyPr/>
          <a:lstStyle/>
          <a:p>
            <a:r>
              <a:rPr lang="fr-FR" dirty="0"/>
              <a:t>La question de la thèse</a:t>
            </a:r>
          </a:p>
        </p:txBody>
      </p:sp>
      <p:sp>
        <p:nvSpPr>
          <p:cNvPr id="4" name="Espace réservé du contenu 3"/>
          <p:cNvSpPr>
            <a:spLocks noGrp="1"/>
          </p:cNvSpPr>
          <p:nvPr>
            <p:ph idx="1"/>
          </p:nvPr>
        </p:nvSpPr>
        <p:spPr/>
        <p:txBody>
          <a:bodyPr/>
          <a:lstStyle/>
          <a:p>
            <a:r>
              <a:rPr lang="fr-FR" dirty="0" smtClean="0"/>
              <a:t>L’objet à concevoir pour résoudre la pollution herbicide d’une rivière</a:t>
            </a:r>
          </a:p>
          <a:p>
            <a:pPr marL="0" indent="0" algn="ctr">
              <a:buNone/>
            </a:pPr>
            <a:r>
              <a:rPr lang="fr-FR" sz="3600" b="1" dirty="0" smtClean="0"/>
              <a:t>Un bassin versant avec une faible concentration d’herbicides agricoles dans sa rivière</a:t>
            </a:r>
          </a:p>
          <a:p>
            <a:endParaRPr lang="fr-FR" dirty="0"/>
          </a:p>
          <a:p>
            <a:r>
              <a:rPr lang="fr-FR" dirty="0" smtClean="0"/>
              <a:t>Problématique pour répondre au besoin de renouvellement des méthodes de conception en agronomie</a:t>
            </a:r>
          </a:p>
          <a:p>
            <a:pPr marL="0" indent="0" algn="ctr">
              <a:buNone/>
            </a:pPr>
            <a:r>
              <a:rPr lang="fr-FR" sz="3200" b="1" dirty="0" smtClean="0"/>
              <a:t>Comment </a:t>
            </a:r>
            <a:r>
              <a:rPr lang="fr-FR" sz="3200" b="1" dirty="0"/>
              <a:t>certains choix méthodologiques peuvent permettre la conception d’innovations territoriales qui réduisent efficacement la présence d’herbicides dans la rivière d’un bassin versant?</a:t>
            </a:r>
          </a:p>
          <a:p>
            <a:endParaRPr lang="fr-FR" dirty="0"/>
          </a:p>
        </p:txBody>
      </p:sp>
      <p:sp>
        <p:nvSpPr>
          <p:cNvPr id="5" name="Sous-titre 4"/>
          <p:cNvSpPr>
            <a:spLocks noGrp="1"/>
          </p:cNvSpPr>
          <p:nvPr>
            <p:ph type="subTitle" idx="13"/>
          </p:nvPr>
        </p:nvSpPr>
        <p:spPr/>
        <p:txBody>
          <a:bodyPr/>
          <a:lstStyle/>
          <a:p>
            <a:r>
              <a:rPr lang="fr-FR" dirty="0" smtClean="0"/>
              <a:t>I. Problématique</a:t>
            </a:r>
            <a:endParaRPr lang="fr-FR" dirty="0"/>
          </a:p>
        </p:txBody>
      </p:sp>
    </p:spTree>
    <p:extLst>
      <p:ext uri="{BB962C8B-B14F-4D97-AF65-F5344CB8AC3E}">
        <p14:creationId xmlns:p14="http://schemas.microsoft.com/office/powerpoint/2010/main" val="3943094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B5152189-E67B-4D26-B052-76DE3D6CF7C5}" type="slidenum">
              <a:rPr lang="fr-FR" smtClean="0"/>
              <a:pPr/>
              <a:t>13</a:t>
            </a:fld>
            <a:endParaRPr lang="fr-FR"/>
          </a:p>
        </p:txBody>
      </p:sp>
      <p:sp>
        <p:nvSpPr>
          <p:cNvPr id="3" name="Titre 2"/>
          <p:cNvSpPr>
            <a:spLocks noGrp="1"/>
          </p:cNvSpPr>
          <p:nvPr>
            <p:ph type="title"/>
          </p:nvPr>
        </p:nvSpPr>
        <p:spPr/>
        <p:txBody>
          <a:bodyPr/>
          <a:lstStyle/>
          <a:p>
            <a:r>
              <a:rPr lang="fr-FR" dirty="0"/>
              <a:t>Articulation de trois cadres théoriques</a:t>
            </a:r>
          </a:p>
        </p:txBody>
      </p:sp>
      <p:sp>
        <p:nvSpPr>
          <p:cNvPr id="4" name="Espace réservé du contenu 3"/>
          <p:cNvSpPr>
            <a:spLocks noGrp="1"/>
          </p:cNvSpPr>
          <p:nvPr>
            <p:ph idx="1"/>
          </p:nvPr>
        </p:nvSpPr>
        <p:spPr/>
        <p:txBody>
          <a:bodyPr/>
          <a:lstStyle/>
          <a:p>
            <a:pPr algn="just"/>
            <a:r>
              <a:rPr lang="fr-FR" dirty="0" smtClean="0"/>
              <a:t>Les freins et leviers à la transition écologique </a:t>
            </a:r>
          </a:p>
          <a:p>
            <a:pPr lvl="1">
              <a:buFont typeface="Symbol" panose="05050102010706020507" pitchFamily="18" charset="2"/>
              <a:buChar char="Þ"/>
            </a:pPr>
            <a:r>
              <a:rPr lang="fr-FR" dirty="0" smtClean="0"/>
              <a:t>cadre du système sociotechnique</a:t>
            </a:r>
          </a:p>
          <a:p>
            <a:pPr algn="just"/>
            <a:endParaRPr lang="fr-FR" dirty="0"/>
          </a:p>
          <a:p>
            <a:pPr algn="just"/>
            <a:r>
              <a:rPr lang="fr-FR" dirty="0" smtClean="0"/>
              <a:t>De nouveaux objets agronomiques complexes </a:t>
            </a:r>
            <a:endParaRPr lang="fr-FR" dirty="0"/>
          </a:p>
          <a:p>
            <a:pPr lvl="1">
              <a:buFont typeface="Symbol" panose="05050102010706020507" pitchFamily="18" charset="2"/>
              <a:buChar char="Þ"/>
            </a:pPr>
            <a:r>
              <a:rPr lang="fr-FR" dirty="0" smtClean="0"/>
              <a:t>la conception innovante </a:t>
            </a:r>
          </a:p>
          <a:p>
            <a:pPr algn="just"/>
            <a:endParaRPr lang="fr-FR" dirty="0"/>
          </a:p>
          <a:p>
            <a:pPr algn="just"/>
            <a:r>
              <a:rPr lang="fr-FR" dirty="0" smtClean="0"/>
              <a:t>Des connaissances sur les relations innovations – </a:t>
            </a:r>
            <a:r>
              <a:rPr lang="fr-FR" dirty="0" smtClean="0"/>
              <a:t>milieu </a:t>
            </a:r>
            <a:endParaRPr lang="fr-FR" dirty="0"/>
          </a:p>
          <a:p>
            <a:pPr lvl="1">
              <a:buFont typeface="Symbol" panose="05050102010706020507" pitchFamily="18" charset="2"/>
              <a:buChar char="Þ"/>
            </a:pPr>
            <a:r>
              <a:rPr lang="fr-FR" dirty="0" smtClean="0"/>
              <a:t>simulation de l’usage dans un jeu sérieux</a:t>
            </a:r>
          </a:p>
        </p:txBody>
      </p:sp>
      <p:sp>
        <p:nvSpPr>
          <p:cNvPr id="5" name="Sous-titre 4"/>
          <p:cNvSpPr>
            <a:spLocks noGrp="1"/>
          </p:cNvSpPr>
          <p:nvPr>
            <p:ph type="subTitle" idx="13"/>
          </p:nvPr>
        </p:nvSpPr>
        <p:spPr/>
        <p:txBody>
          <a:bodyPr/>
          <a:lstStyle/>
          <a:p>
            <a:r>
              <a:rPr lang="fr-FR" dirty="0" smtClean="0"/>
              <a:t>I. Problématique</a:t>
            </a:r>
            <a:endParaRPr lang="fr-FR" dirty="0"/>
          </a:p>
        </p:txBody>
      </p:sp>
      <p:pic>
        <p:nvPicPr>
          <p:cNvPr id="7" name="Image 6"/>
          <p:cNvPicPr>
            <a:picLocks noChangeAspect="1"/>
          </p:cNvPicPr>
          <p:nvPr/>
        </p:nvPicPr>
        <p:blipFill>
          <a:blip r:embed="rId3"/>
          <a:stretch>
            <a:fillRect/>
          </a:stretch>
        </p:blipFill>
        <p:spPr>
          <a:xfrm>
            <a:off x="4204599" y="3229844"/>
            <a:ext cx="1190876" cy="859809"/>
          </a:xfrm>
          <a:prstGeom prst="rect">
            <a:avLst/>
          </a:prstGeom>
        </p:spPr>
      </p:pic>
      <p:pic>
        <p:nvPicPr>
          <p:cNvPr id="8" name="Image 7"/>
          <p:cNvPicPr>
            <a:picLocks noChangeAspect="1"/>
          </p:cNvPicPr>
          <p:nvPr/>
        </p:nvPicPr>
        <p:blipFill>
          <a:blip r:embed="rId4"/>
          <a:stretch>
            <a:fillRect/>
          </a:stretch>
        </p:blipFill>
        <p:spPr>
          <a:xfrm>
            <a:off x="6332305" y="4675147"/>
            <a:ext cx="949899" cy="871987"/>
          </a:xfrm>
          <a:prstGeom prst="rect">
            <a:avLst/>
          </a:prstGeom>
        </p:spPr>
      </p:pic>
      <p:pic>
        <p:nvPicPr>
          <p:cNvPr id="9" name="Image 8"/>
          <p:cNvPicPr>
            <a:picLocks noChangeAspect="1"/>
          </p:cNvPicPr>
          <p:nvPr/>
        </p:nvPicPr>
        <p:blipFill rotWithShape="1">
          <a:blip r:embed="rId5" cstate="print">
            <a:extLst>
              <a:ext uri="{28A0092B-C50C-407E-A947-70E740481C1C}">
                <a14:useLocalDpi xmlns:a14="http://schemas.microsoft.com/office/drawing/2010/main" val="0"/>
              </a:ext>
            </a:extLst>
          </a:blip>
          <a:srcRect l="16107"/>
          <a:stretch/>
        </p:blipFill>
        <p:spPr>
          <a:xfrm>
            <a:off x="5373277" y="1846064"/>
            <a:ext cx="933077" cy="823745"/>
          </a:xfrm>
          <a:prstGeom prst="rect">
            <a:avLst/>
          </a:prstGeom>
        </p:spPr>
      </p:pic>
    </p:spTree>
    <p:extLst>
      <p:ext uri="{BB962C8B-B14F-4D97-AF65-F5344CB8AC3E}">
        <p14:creationId xmlns:p14="http://schemas.microsoft.com/office/powerpoint/2010/main" val="3391644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idx="1"/>
          </p:nvPr>
        </p:nvSpPr>
        <p:spPr>
          <a:xfrm>
            <a:off x="223603" y="1406607"/>
            <a:ext cx="11768528" cy="4844117"/>
          </a:xfrm>
        </p:spPr>
        <p:txBody>
          <a:bodyPr>
            <a:normAutofit/>
          </a:bodyPr>
          <a:lstStyle/>
          <a:p>
            <a:pPr algn="just"/>
            <a:r>
              <a:rPr lang="fr-FR" dirty="0" smtClean="0"/>
              <a:t>Modèle conceptuel sur 3 niveaux</a:t>
            </a:r>
          </a:p>
          <a:p>
            <a:pPr algn="just"/>
            <a:endParaRPr lang="fr-FR" dirty="0"/>
          </a:p>
          <a:p>
            <a:pPr algn="just"/>
            <a:endParaRPr lang="fr-FR" dirty="0" smtClean="0"/>
          </a:p>
          <a:p>
            <a:pPr algn="just"/>
            <a:endParaRPr lang="fr-FR" dirty="0" smtClean="0"/>
          </a:p>
          <a:p>
            <a:pPr algn="just"/>
            <a:r>
              <a:rPr lang="fr-FR" dirty="0" smtClean="0"/>
              <a:t>Trois composantes pour décrire les verrous</a:t>
            </a:r>
            <a:endParaRPr lang="fr-FR" dirty="0"/>
          </a:p>
          <a:p>
            <a:pPr algn="just"/>
            <a:endParaRPr lang="fr-FR" dirty="0" smtClean="0"/>
          </a:p>
          <a:p>
            <a:pPr algn="just"/>
            <a:endParaRPr lang="fr-FR" dirty="0" smtClean="0"/>
          </a:p>
          <a:p>
            <a:pPr algn="just"/>
            <a:r>
              <a:rPr lang="fr-FR" dirty="0" smtClean="0"/>
              <a:t>Les dépendances au chemin conditionnent les choix actuels d’innovation </a:t>
            </a:r>
            <a:r>
              <a:rPr lang="fr-FR" sz="1800" dirty="0" smtClean="0"/>
              <a:t>(David, 1985; </a:t>
            </a:r>
            <a:r>
              <a:rPr lang="fr-FR" sz="1800" dirty="0" err="1" smtClean="0"/>
              <a:t>Geels</a:t>
            </a:r>
            <a:r>
              <a:rPr lang="fr-FR" sz="1800" dirty="0" smtClean="0"/>
              <a:t>, 2004)</a:t>
            </a:r>
          </a:p>
        </p:txBody>
      </p:sp>
      <p:sp>
        <p:nvSpPr>
          <p:cNvPr id="2" name="Espace réservé du numéro de diapositive 1"/>
          <p:cNvSpPr>
            <a:spLocks noGrp="1"/>
          </p:cNvSpPr>
          <p:nvPr>
            <p:ph type="sldNum" sz="quarter" idx="12"/>
          </p:nvPr>
        </p:nvSpPr>
        <p:spPr/>
        <p:txBody>
          <a:bodyPr/>
          <a:lstStyle/>
          <a:p>
            <a:fld id="{B5152189-E67B-4D26-B052-76DE3D6CF7C5}" type="slidenum">
              <a:rPr lang="fr-FR" smtClean="0"/>
              <a:pPr/>
              <a:t>14</a:t>
            </a:fld>
            <a:endParaRPr lang="fr-FR"/>
          </a:p>
        </p:txBody>
      </p:sp>
      <p:sp>
        <p:nvSpPr>
          <p:cNvPr id="3" name="Titre 2"/>
          <p:cNvSpPr>
            <a:spLocks noGrp="1"/>
          </p:cNvSpPr>
          <p:nvPr>
            <p:ph type="title"/>
          </p:nvPr>
        </p:nvSpPr>
        <p:spPr/>
        <p:txBody>
          <a:bodyPr/>
          <a:lstStyle/>
          <a:p>
            <a:r>
              <a:rPr lang="fr-FR" dirty="0"/>
              <a:t>Le système sociotechnique</a:t>
            </a:r>
          </a:p>
        </p:txBody>
      </p:sp>
      <p:sp>
        <p:nvSpPr>
          <p:cNvPr id="5" name="Sous-titre 4"/>
          <p:cNvSpPr>
            <a:spLocks noGrp="1"/>
          </p:cNvSpPr>
          <p:nvPr>
            <p:ph type="subTitle" idx="13"/>
          </p:nvPr>
        </p:nvSpPr>
        <p:spPr/>
        <p:txBody>
          <a:bodyPr/>
          <a:lstStyle/>
          <a:p>
            <a:r>
              <a:rPr lang="fr-FR" dirty="0" smtClean="0"/>
              <a:t>I. Problématique</a:t>
            </a:r>
            <a:endParaRPr lang="fr-FR" dirty="0"/>
          </a:p>
        </p:txBody>
      </p:sp>
      <p:sp>
        <p:nvSpPr>
          <p:cNvPr id="8" name="Rectangle 7"/>
          <p:cNvSpPr/>
          <p:nvPr/>
        </p:nvSpPr>
        <p:spPr>
          <a:xfrm>
            <a:off x="7392758" y="1156936"/>
            <a:ext cx="1495269" cy="324360"/>
          </a:xfrm>
          <a:prstGeom prst="rect">
            <a:avLst/>
          </a:prstGeom>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dirty="0" smtClean="0">
                <a:latin typeface="Eras Medium ITC" panose="020B0602030504020804" pitchFamily="34" charset="0"/>
              </a:rPr>
              <a:t>Paysage</a:t>
            </a:r>
            <a:endParaRPr lang="fr-FR" dirty="0">
              <a:latin typeface="Eras Medium ITC" panose="020B0602030504020804" pitchFamily="34" charset="0"/>
            </a:endParaRPr>
          </a:p>
        </p:txBody>
      </p:sp>
      <p:sp>
        <p:nvSpPr>
          <p:cNvPr id="9" name="Rectangle 8"/>
          <p:cNvSpPr/>
          <p:nvPr/>
        </p:nvSpPr>
        <p:spPr>
          <a:xfrm>
            <a:off x="7667281" y="1756788"/>
            <a:ext cx="1495269" cy="324360"/>
          </a:xfrm>
          <a:prstGeom prst="rect">
            <a:avLst/>
          </a:prstGeom>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dirty="0" smtClean="0">
                <a:latin typeface="Eras Medium ITC" panose="020B0602030504020804" pitchFamily="34" charset="0"/>
              </a:rPr>
              <a:t>Régime</a:t>
            </a:r>
            <a:endParaRPr lang="fr-FR" dirty="0">
              <a:latin typeface="Eras Medium ITC" panose="020B0602030504020804" pitchFamily="34" charset="0"/>
            </a:endParaRPr>
          </a:p>
        </p:txBody>
      </p:sp>
      <p:sp>
        <p:nvSpPr>
          <p:cNvPr id="10" name="Rectangle 9"/>
          <p:cNvSpPr/>
          <p:nvPr/>
        </p:nvSpPr>
        <p:spPr>
          <a:xfrm>
            <a:off x="7414520" y="2337061"/>
            <a:ext cx="1495269" cy="324360"/>
          </a:xfrm>
          <a:prstGeom prst="rect">
            <a:avLst/>
          </a:prstGeom>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dirty="0" smtClean="0">
                <a:latin typeface="Eras Medium ITC" panose="020B0602030504020804" pitchFamily="34" charset="0"/>
              </a:rPr>
              <a:t>Niche</a:t>
            </a:r>
            <a:endParaRPr lang="fr-FR" dirty="0">
              <a:latin typeface="Eras Medium ITC" panose="020B0602030504020804" pitchFamily="34" charset="0"/>
            </a:endParaRPr>
          </a:p>
        </p:txBody>
      </p:sp>
      <p:grpSp>
        <p:nvGrpSpPr>
          <p:cNvPr id="7" name="Groupe 6"/>
          <p:cNvGrpSpPr/>
          <p:nvPr/>
        </p:nvGrpSpPr>
        <p:grpSpPr>
          <a:xfrm>
            <a:off x="7183756" y="3588905"/>
            <a:ext cx="4529132" cy="1137754"/>
            <a:chOff x="7265643" y="3256243"/>
            <a:chExt cx="4529132" cy="1137754"/>
          </a:xfrm>
        </p:grpSpPr>
        <p:sp>
          <p:nvSpPr>
            <p:cNvPr id="13" name="Ellipse 12"/>
            <p:cNvSpPr/>
            <p:nvPr/>
          </p:nvSpPr>
          <p:spPr>
            <a:xfrm>
              <a:off x="8013277" y="3256243"/>
              <a:ext cx="3080313" cy="1137754"/>
            </a:xfrm>
            <a:prstGeom prst="ellipse">
              <a:avLst/>
            </a:prstGeom>
            <a:noFill/>
            <a:ln>
              <a:solidFill>
                <a:srgbClr val="76235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rgbClr val="762354"/>
                  </a:solidFill>
                  <a:latin typeface="Eras Medium ITC" panose="020B0602030504020804" pitchFamily="34" charset="0"/>
                </a:rPr>
                <a:t>Règles</a:t>
              </a:r>
              <a:endParaRPr lang="fr-FR" dirty="0">
                <a:solidFill>
                  <a:srgbClr val="762354"/>
                </a:solidFill>
                <a:latin typeface="Eras Medium ITC" panose="020B0602030504020804" pitchFamily="34" charset="0"/>
              </a:endParaRPr>
            </a:p>
          </p:txBody>
        </p:sp>
        <p:sp>
          <p:nvSpPr>
            <p:cNvPr id="11" name="Rectangle 10"/>
            <p:cNvSpPr/>
            <p:nvPr/>
          </p:nvSpPr>
          <p:spPr>
            <a:xfrm>
              <a:off x="7265643" y="3583573"/>
              <a:ext cx="1495269" cy="324360"/>
            </a:xfrm>
            <a:prstGeom prst="rect">
              <a:avLst/>
            </a:prstGeom>
            <a:solidFill>
              <a:srgbClr val="610039"/>
            </a:solidFill>
            <a:ln>
              <a:solidFill>
                <a:srgbClr val="762354"/>
              </a:solid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dirty="0" smtClean="0">
                  <a:latin typeface="Eras Medium ITC" panose="020B0602030504020804" pitchFamily="34" charset="0"/>
                </a:rPr>
                <a:t>Acteurs</a:t>
              </a:r>
              <a:endParaRPr lang="fr-FR" dirty="0">
                <a:latin typeface="Eras Medium ITC" panose="020B0602030504020804" pitchFamily="34" charset="0"/>
              </a:endParaRPr>
            </a:p>
          </p:txBody>
        </p:sp>
        <p:sp>
          <p:nvSpPr>
            <p:cNvPr id="12" name="Rectangle 11"/>
            <p:cNvSpPr/>
            <p:nvPr/>
          </p:nvSpPr>
          <p:spPr>
            <a:xfrm>
              <a:off x="10299506" y="3583573"/>
              <a:ext cx="1495269" cy="324360"/>
            </a:xfrm>
            <a:prstGeom prst="rect">
              <a:avLst/>
            </a:prstGeom>
            <a:solidFill>
              <a:srgbClr val="610039"/>
            </a:solidFill>
            <a:ln>
              <a:solidFill>
                <a:srgbClr val="762354"/>
              </a:solid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dirty="0" smtClean="0">
                  <a:latin typeface="Eras Medium ITC" panose="020B0602030504020804" pitchFamily="34" charset="0"/>
                </a:rPr>
                <a:t>Artefacts </a:t>
              </a:r>
              <a:endParaRPr lang="fr-FR" dirty="0">
                <a:latin typeface="Eras Medium ITC" panose="020B0602030504020804" pitchFamily="34" charset="0"/>
              </a:endParaRPr>
            </a:p>
          </p:txBody>
        </p:sp>
      </p:grpSp>
      <p:sp>
        <p:nvSpPr>
          <p:cNvPr id="14" name="ZoneTexte 13"/>
          <p:cNvSpPr txBox="1"/>
          <p:nvPr/>
        </p:nvSpPr>
        <p:spPr>
          <a:xfrm>
            <a:off x="5442600" y="2740487"/>
            <a:ext cx="1436914" cy="246221"/>
          </a:xfrm>
          <a:prstGeom prst="rect">
            <a:avLst/>
          </a:prstGeom>
          <a:noFill/>
        </p:spPr>
        <p:txBody>
          <a:bodyPr wrap="square" rtlCol="0">
            <a:spAutoFit/>
          </a:bodyPr>
          <a:lstStyle/>
          <a:p>
            <a:r>
              <a:rPr lang="fr-FR" sz="1000" i="1" dirty="0" err="1" smtClean="0">
                <a:latin typeface="Eras Medium ITC" panose="020B0602030504020804" pitchFamily="34" charset="0"/>
              </a:rPr>
              <a:t>Geels</a:t>
            </a:r>
            <a:r>
              <a:rPr lang="fr-FR" sz="1000" i="1" dirty="0" smtClean="0">
                <a:latin typeface="Eras Medium ITC" panose="020B0602030504020804" pitchFamily="34" charset="0"/>
              </a:rPr>
              <a:t>, 2004</a:t>
            </a:r>
            <a:endParaRPr lang="fr-FR" sz="1000" i="1" dirty="0">
              <a:latin typeface="Eras Medium ITC" panose="020B0602030504020804" pitchFamily="34" charset="0"/>
            </a:endParaRPr>
          </a:p>
        </p:txBody>
      </p:sp>
      <p:pic>
        <p:nvPicPr>
          <p:cNvPr id="18" name="Image 17"/>
          <p:cNvPicPr>
            <a:picLocks noChangeAspect="1"/>
          </p:cNvPicPr>
          <p:nvPr/>
        </p:nvPicPr>
        <p:blipFill rotWithShape="1">
          <a:blip r:embed="rId3" cstate="print">
            <a:extLst>
              <a:ext uri="{28A0092B-C50C-407E-A947-70E740481C1C}">
                <a14:useLocalDpi xmlns:a14="http://schemas.microsoft.com/office/drawing/2010/main" val="0"/>
              </a:ext>
            </a:extLst>
          </a:blip>
          <a:srcRect l="16107"/>
          <a:stretch/>
        </p:blipFill>
        <p:spPr>
          <a:xfrm>
            <a:off x="5442600" y="1197551"/>
            <a:ext cx="1836592" cy="1621392"/>
          </a:xfrm>
          <a:prstGeom prst="rect">
            <a:avLst/>
          </a:prstGeom>
        </p:spPr>
      </p:pic>
      <p:sp>
        <p:nvSpPr>
          <p:cNvPr id="6" name="ZoneTexte 5"/>
          <p:cNvSpPr txBox="1"/>
          <p:nvPr/>
        </p:nvSpPr>
        <p:spPr>
          <a:xfrm>
            <a:off x="9020658" y="1166068"/>
            <a:ext cx="3085039" cy="369332"/>
          </a:xfrm>
          <a:prstGeom prst="rect">
            <a:avLst/>
          </a:prstGeom>
          <a:noFill/>
        </p:spPr>
        <p:txBody>
          <a:bodyPr wrap="square" rtlCol="0">
            <a:spAutoFit/>
          </a:bodyPr>
          <a:lstStyle/>
          <a:p>
            <a:r>
              <a:rPr lang="fr-FR" dirty="0" smtClean="0">
                <a:latin typeface="Eras Medium ITC" panose="020B0602030504020804" pitchFamily="34" charset="0"/>
              </a:rPr>
              <a:t>(ex: lois, demande sociétale)</a:t>
            </a:r>
            <a:endParaRPr lang="fr-FR" dirty="0">
              <a:latin typeface="Eras Medium ITC" panose="020B0602030504020804" pitchFamily="34" charset="0"/>
            </a:endParaRPr>
          </a:p>
        </p:txBody>
      </p:sp>
      <p:sp>
        <p:nvSpPr>
          <p:cNvPr id="16" name="ZoneTexte 15"/>
          <p:cNvSpPr txBox="1"/>
          <p:nvPr/>
        </p:nvSpPr>
        <p:spPr>
          <a:xfrm>
            <a:off x="9257184" y="1742291"/>
            <a:ext cx="2640313" cy="369332"/>
          </a:xfrm>
          <a:prstGeom prst="rect">
            <a:avLst/>
          </a:prstGeom>
          <a:noFill/>
        </p:spPr>
        <p:txBody>
          <a:bodyPr wrap="square" rtlCol="0">
            <a:spAutoFit/>
          </a:bodyPr>
          <a:lstStyle/>
          <a:p>
            <a:r>
              <a:rPr lang="fr-FR" dirty="0" smtClean="0">
                <a:latin typeface="Eras Medium ITC" panose="020B0602030504020804" pitchFamily="34" charset="0"/>
              </a:rPr>
              <a:t>(ex: filières agricoles)</a:t>
            </a:r>
            <a:endParaRPr lang="fr-FR" dirty="0">
              <a:latin typeface="Eras Medium ITC" panose="020B0602030504020804" pitchFamily="34" charset="0"/>
            </a:endParaRPr>
          </a:p>
        </p:txBody>
      </p:sp>
      <p:sp>
        <p:nvSpPr>
          <p:cNvPr id="17" name="ZoneTexte 16"/>
          <p:cNvSpPr txBox="1"/>
          <p:nvPr/>
        </p:nvSpPr>
        <p:spPr>
          <a:xfrm>
            <a:off x="8909789" y="2339223"/>
            <a:ext cx="3082342" cy="369332"/>
          </a:xfrm>
          <a:prstGeom prst="rect">
            <a:avLst/>
          </a:prstGeom>
          <a:noFill/>
        </p:spPr>
        <p:txBody>
          <a:bodyPr wrap="square" rtlCol="0">
            <a:spAutoFit/>
          </a:bodyPr>
          <a:lstStyle/>
          <a:p>
            <a:r>
              <a:rPr lang="fr-FR" dirty="0" smtClean="0">
                <a:latin typeface="Eras Medium ITC" panose="020B0602030504020804" pitchFamily="34" charset="0"/>
              </a:rPr>
              <a:t>(ex: innovations agricoles)</a:t>
            </a:r>
            <a:endParaRPr lang="fr-FR" dirty="0">
              <a:latin typeface="Eras Medium ITC" panose="020B0602030504020804" pitchFamily="34" charset="0"/>
            </a:endParaRPr>
          </a:p>
        </p:txBody>
      </p:sp>
    </p:spTree>
    <p:extLst>
      <p:ext uri="{BB962C8B-B14F-4D97-AF65-F5344CB8AC3E}">
        <p14:creationId xmlns:p14="http://schemas.microsoft.com/office/powerpoint/2010/main" val="5495473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B5152189-E67B-4D26-B052-76DE3D6CF7C5}" type="slidenum">
              <a:rPr lang="fr-FR" smtClean="0"/>
              <a:pPr/>
              <a:t>15</a:t>
            </a:fld>
            <a:endParaRPr lang="fr-FR"/>
          </a:p>
        </p:txBody>
      </p:sp>
      <p:sp>
        <p:nvSpPr>
          <p:cNvPr id="3" name="Titre 2"/>
          <p:cNvSpPr>
            <a:spLocks noGrp="1"/>
          </p:cNvSpPr>
          <p:nvPr>
            <p:ph type="title"/>
          </p:nvPr>
        </p:nvSpPr>
        <p:spPr/>
        <p:txBody>
          <a:bodyPr/>
          <a:lstStyle/>
          <a:p>
            <a:r>
              <a:rPr lang="fr-FR" dirty="0"/>
              <a:t>La conception innovante</a:t>
            </a:r>
          </a:p>
        </p:txBody>
      </p:sp>
      <p:sp>
        <p:nvSpPr>
          <p:cNvPr id="4" name="Espace réservé du contenu 3"/>
          <p:cNvSpPr>
            <a:spLocks noGrp="1"/>
          </p:cNvSpPr>
          <p:nvPr>
            <p:ph idx="1"/>
          </p:nvPr>
        </p:nvSpPr>
        <p:spPr/>
        <p:txBody>
          <a:bodyPr/>
          <a:lstStyle/>
          <a:p>
            <a:r>
              <a:rPr lang="fr-FR" dirty="0" smtClean="0"/>
              <a:t>Une théorie pour décrire et expliquer les raisonnements en conception</a:t>
            </a:r>
          </a:p>
          <a:p>
            <a:endParaRPr lang="fr-FR" dirty="0"/>
          </a:p>
          <a:p>
            <a:endParaRPr lang="fr-FR" dirty="0" smtClean="0"/>
          </a:p>
          <a:p>
            <a:endParaRPr lang="fr-FR" dirty="0"/>
          </a:p>
          <a:p>
            <a:endParaRPr lang="fr-FR" dirty="0" smtClean="0"/>
          </a:p>
          <a:p>
            <a:endParaRPr lang="fr-FR" dirty="0" smtClean="0"/>
          </a:p>
          <a:p>
            <a:pPr marL="0" indent="0">
              <a:buNone/>
            </a:pPr>
            <a:endParaRPr lang="fr-FR" dirty="0"/>
          </a:p>
          <a:p>
            <a:pPr marL="0" indent="0">
              <a:buNone/>
            </a:pPr>
            <a:endParaRPr lang="fr-FR" dirty="0"/>
          </a:p>
          <a:p>
            <a:r>
              <a:rPr lang="fr-FR" dirty="0" smtClean="0"/>
              <a:t>Repérer les effets de fixation des acteurs de l’innovation pour les dépasser </a:t>
            </a:r>
            <a:r>
              <a:rPr lang="fr-FR" sz="1800" dirty="0" smtClean="0"/>
              <a:t>(</a:t>
            </a:r>
            <a:r>
              <a:rPr lang="fr-FR" sz="1800" dirty="0" err="1" smtClean="0"/>
              <a:t>Agogué</a:t>
            </a:r>
            <a:r>
              <a:rPr lang="fr-FR" sz="1800" dirty="0" smtClean="0"/>
              <a:t> et al., 2013; </a:t>
            </a:r>
            <a:r>
              <a:rPr lang="fr-FR" sz="1800" dirty="0" err="1" smtClean="0"/>
              <a:t>Ezzat</a:t>
            </a:r>
            <a:r>
              <a:rPr lang="fr-FR" sz="1800" dirty="0" smtClean="0"/>
              <a:t>, 2017)</a:t>
            </a:r>
            <a:endParaRPr lang="fr-FR" sz="1800" dirty="0"/>
          </a:p>
        </p:txBody>
      </p:sp>
      <p:sp>
        <p:nvSpPr>
          <p:cNvPr id="5" name="Sous-titre 4"/>
          <p:cNvSpPr>
            <a:spLocks noGrp="1"/>
          </p:cNvSpPr>
          <p:nvPr>
            <p:ph type="subTitle" idx="13"/>
          </p:nvPr>
        </p:nvSpPr>
        <p:spPr/>
        <p:txBody>
          <a:bodyPr/>
          <a:lstStyle/>
          <a:p>
            <a:r>
              <a:rPr lang="fr-FR" dirty="0" smtClean="0"/>
              <a:t>I. Problématique</a:t>
            </a:r>
            <a:endParaRPr lang="fr-FR" dirty="0"/>
          </a:p>
        </p:txBody>
      </p:sp>
      <p:sp>
        <p:nvSpPr>
          <p:cNvPr id="25" name="Rectangle 24"/>
          <p:cNvSpPr/>
          <p:nvPr/>
        </p:nvSpPr>
        <p:spPr>
          <a:xfrm>
            <a:off x="393484" y="2174045"/>
            <a:ext cx="2426273" cy="751852"/>
          </a:xfrm>
          <a:prstGeom prst="rect">
            <a:avLst/>
          </a:prstGeom>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dirty="0" smtClean="0">
                <a:latin typeface="Eras Medium ITC" panose="020B0602030504020804" pitchFamily="34" charset="0"/>
              </a:rPr>
              <a:t>C: l’espace des idées où tout est possible</a:t>
            </a:r>
            <a:endParaRPr lang="fr-FR" dirty="0">
              <a:latin typeface="Eras Medium ITC" panose="020B0602030504020804" pitchFamily="34" charset="0"/>
            </a:endParaRPr>
          </a:p>
        </p:txBody>
      </p:sp>
      <p:sp>
        <p:nvSpPr>
          <p:cNvPr id="26" name="Rectangle 25"/>
          <p:cNvSpPr/>
          <p:nvPr/>
        </p:nvSpPr>
        <p:spPr>
          <a:xfrm>
            <a:off x="8879465" y="2073307"/>
            <a:ext cx="3112666" cy="1075060"/>
          </a:xfrm>
          <a:prstGeom prst="rect">
            <a:avLst/>
          </a:prstGeom>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dirty="0" smtClean="0">
                <a:latin typeface="Eras Medium ITC" panose="020B0602030504020804" pitchFamily="34" charset="0"/>
              </a:rPr>
              <a:t>K: l’espace des connaissances, parce qu’une idée ne sort pas de nulle part</a:t>
            </a:r>
            <a:endParaRPr lang="fr-FR" dirty="0">
              <a:latin typeface="Eras Medium ITC" panose="020B0602030504020804" pitchFamily="34" charset="0"/>
            </a:endParaRPr>
          </a:p>
        </p:txBody>
      </p:sp>
      <p:sp>
        <p:nvSpPr>
          <p:cNvPr id="27" name="ZoneTexte 26"/>
          <p:cNvSpPr txBox="1"/>
          <p:nvPr/>
        </p:nvSpPr>
        <p:spPr>
          <a:xfrm>
            <a:off x="4305447" y="1997112"/>
            <a:ext cx="1325118" cy="338554"/>
          </a:xfrm>
          <a:prstGeom prst="rect">
            <a:avLst/>
          </a:prstGeom>
          <a:noFill/>
        </p:spPr>
        <p:txBody>
          <a:bodyPr wrap="square" rtlCol="0">
            <a:spAutoFit/>
          </a:bodyPr>
          <a:lstStyle/>
          <a:p>
            <a:r>
              <a:rPr lang="fr-FR" sz="1600" dirty="0" smtClean="0">
                <a:latin typeface="Eras Medium ITC" panose="020B0602030504020804" pitchFamily="34" charset="0"/>
              </a:rPr>
              <a:t>Espace C</a:t>
            </a:r>
            <a:endParaRPr lang="fr-FR" sz="1600" dirty="0">
              <a:latin typeface="Eras Medium ITC" panose="020B0602030504020804" pitchFamily="34" charset="0"/>
            </a:endParaRPr>
          </a:p>
        </p:txBody>
      </p:sp>
      <p:sp>
        <p:nvSpPr>
          <p:cNvPr id="28" name="ZoneTexte 27"/>
          <p:cNvSpPr txBox="1"/>
          <p:nvPr/>
        </p:nvSpPr>
        <p:spPr>
          <a:xfrm>
            <a:off x="7678789" y="2008538"/>
            <a:ext cx="1500775" cy="338554"/>
          </a:xfrm>
          <a:prstGeom prst="rect">
            <a:avLst/>
          </a:prstGeom>
          <a:noFill/>
        </p:spPr>
        <p:txBody>
          <a:bodyPr wrap="square" rtlCol="0">
            <a:spAutoFit/>
          </a:bodyPr>
          <a:lstStyle/>
          <a:p>
            <a:r>
              <a:rPr lang="fr-FR" sz="1600" dirty="0" smtClean="0">
                <a:latin typeface="Eras Medium ITC" panose="020B0602030504020804" pitchFamily="34" charset="0"/>
              </a:rPr>
              <a:t>Espace K</a:t>
            </a:r>
            <a:endParaRPr lang="fr-FR" sz="1600" dirty="0">
              <a:latin typeface="Eras Medium ITC" panose="020B0602030504020804" pitchFamily="34" charset="0"/>
            </a:endParaRPr>
          </a:p>
        </p:txBody>
      </p:sp>
      <p:cxnSp>
        <p:nvCxnSpPr>
          <p:cNvPr id="30" name="Connecteur droit 29"/>
          <p:cNvCxnSpPr/>
          <p:nvPr/>
        </p:nvCxnSpPr>
        <p:spPr>
          <a:xfrm>
            <a:off x="6413078" y="2243791"/>
            <a:ext cx="9477" cy="3050129"/>
          </a:xfrm>
          <a:prstGeom prst="line">
            <a:avLst/>
          </a:prstGeom>
          <a:ln w="28575"/>
        </p:spPr>
        <p:style>
          <a:lnRef idx="1">
            <a:schemeClr val="dk1"/>
          </a:lnRef>
          <a:fillRef idx="0">
            <a:schemeClr val="dk1"/>
          </a:fillRef>
          <a:effectRef idx="0">
            <a:schemeClr val="dk1"/>
          </a:effectRef>
          <a:fontRef idx="minor">
            <a:schemeClr val="tx1"/>
          </a:fontRef>
        </p:style>
      </p:cxnSp>
      <p:sp>
        <p:nvSpPr>
          <p:cNvPr id="31" name="Rectangle à coins arrondis 30"/>
          <p:cNvSpPr/>
          <p:nvPr/>
        </p:nvSpPr>
        <p:spPr>
          <a:xfrm>
            <a:off x="3782114" y="2434036"/>
            <a:ext cx="2092116" cy="497338"/>
          </a:xfrm>
          <a:prstGeom prst="roundRect">
            <a:avLst/>
          </a:prstGeom>
          <a:solidFill>
            <a:schemeClr val="bg1">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1600" dirty="0" smtClean="0">
                <a:solidFill>
                  <a:schemeClr val="tx1"/>
                </a:solidFill>
                <a:latin typeface="Eras Medium ITC" panose="020B0602030504020804" pitchFamily="34" charset="0"/>
              </a:rPr>
              <a:t>Objet à concevoir: </a:t>
            </a:r>
            <a:r>
              <a:rPr lang="fr-FR" sz="1600" dirty="0">
                <a:solidFill>
                  <a:schemeClr val="tx1"/>
                </a:solidFill>
                <a:latin typeface="Eras Medium ITC" panose="020B0602030504020804" pitchFamily="34" charset="0"/>
              </a:rPr>
              <a:t>t</a:t>
            </a:r>
            <a:r>
              <a:rPr lang="fr-FR" sz="1600" dirty="0" smtClean="0">
                <a:solidFill>
                  <a:schemeClr val="tx1"/>
                </a:solidFill>
                <a:latin typeface="Eras Medium ITC" panose="020B0602030504020804" pitchFamily="34" charset="0"/>
              </a:rPr>
              <a:t>asse à </a:t>
            </a:r>
            <a:r>
              <a:rPr lang="fr-FR" sz="1600" dirty="0" smtClean="0">
                <a:solidFill>
                  <a:schemeClr val="tx1"/>
                </a:solidFill>
                <a:latin typeface="Eras Medium ITC" panose="020B0602030504020804" pitchFamily="34" charset="0"/>
              </a:rPr>
              <a:t>café rigolote</a:t>
            </a:r>
            <a:endParaRPr lang="fr-FR" sz="1600" dirty="0">
              <a:solidFill>
                <a:schemeClr val="tx1"/>
              </a:solidFill>
              <a:latin typeface="Eras Medium ITC" panose="020B0602030504020804" pitchFamily="34" charset="0"/>
            </a:endParaRPr>
          </a:p>
        </p:txBody>
      </p:sp>
      <p:sp>
        <p:nvSpPr>
          <p:cNvPr id="32" name="Rectangle à coins arrondis 31"/>
          <p:cNvSpPr/>
          <p:nvPr/>
        </p:nvSpPr>
        <p:spPr>
          <a:xfrm>
            <a:off x="6679920" y="2354020"/>
            <a:ext cx="2017134" cy="61475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sz="1600" dirty="0" smtClean="0">
                <a:latin typeface="Eras Medium ITC" panose="020B0602030504020804" pitchFamily="34" charset="0"/>
              </a:rPr>
              <a:t>Validées: forme des tasses actuelles</a:t>
            </a:r>
            <a:endParaRPr lang="fr-FR" sz="1600" dirty="0">
              <a:latin typeface="Eras Medium ITC" panose="020B0602030504020804" pitchFamily="34" charset="0"/>
            </a:endParaRPr>
          </a:p>
        </p:txBody>
      </p:sp>
      <p:sp>
        <p:nvSpPr>
          <p:cNvPr id="33" name="Rectangle à coins arrondis 32"/>
          <p:cNvSpPr/>
          <p:nvPr/>
        </p:nvSpPr>
        <p:spPr>
          <a:xfrm>
            <a:off x="6574444" y="3148367"/>
            <a:ext cx="2228085" cy="744333"/>
          </a:xfrm>
          <a:prstGeom prst="roundRect">
            <a:avLst/>
          </a:prstGeom>
          <a:solidFill>
            <a:schemeClr val="bg1">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1600" dirty="0" smtClean="0">
                <a:solidFill>
                  <a:schemeClr val="tx1"/>
                </a:solidFill>
                <a:latin typeface="Eras Medium ITC" panose="020B0602030504020804" pitchFamily="34" charset="0"/>
              </a:rPr>
              <a:t>En cours: forme de tasses pratiques à saisir sans anse</a:t>
            </a:r>
            <a:endParaRPr lang="fr-FR" sz="1600" dirty="0">
              <a:solidFill>
                <a:schemeClr val="tx1"/>
              </a:solidFill>
              <a:latin typeface="Eras Medium ITC" panose="020B0602030504020804" pitchFamily="34" charset="0"/>
            </a:endParaRPr>
          </a:p>
        </p:txBody>
      </p:sp>
      <p:sp>
        <p:nvSpPr>
          <p:cNvPr id="34" name="Rectangle à coins arrondis 33"/>
          <p:cNvSpPr/>
          <p:nvPr/>
        </p:nvSpPr>
        <p:spPr>
          <a:xfrm>
            <a:off x="6601967" y="4057591"/>
            <a:ext cx="2357073" cy="601076"/>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1600" dirty="0" smtClean="0">
                <a:solidFill>
                  <a:schemeClr val="bg1"/>
                </a:solidFill>
                <a:latin typeface="Eras Medium ITC" panose="020B0602030504020804" pitchFamily="34" charset="0"/>
              </a:rPr>
              <a:t>Manquantes: utilité de la 3</a:t>
            </a:r>
            <a:r>
              <a:rPr lang="fr-FR" sz="1600" baseline="30000" dirty="0" smtClean="0">
                <a:solidFill>
                  <a:schemeClr val="bg1"/>
                </a:solidFill>
                <a:latin typeface="Eras Medium ITC" panose="020B0602030504020804" pitchFamily="34" charset="0"/>
              </a:rPr>
              <a:t>e</a:t>
            </a:r>
            <a:r>
              <a:rPr lang="fr-FR" sz="1600" dirty="0" smtClean="0">
                <a:solidFill>
                  <a:schemeClr val="bg1"/>
                </a:solidFill>
                <a:latin typeface="Eras Medium ITC" panose="020B0602030504020804" pitchFamily="34" charset="0"/>
              </a:rPr>
              <a:t> anse </a:t>
            </a:r>
            <a:endParaRPr lang="fr-FR" sz="1600" dirty="0">
              <a:solidFill>
                <a:schemeClr val="bg1"/>
              </a:solidFill>
              <a:latin typeface="Eras Medium ITC" panose="020B0602030504020804" pitchFamily="34" charset="0"/>
            </a:endParaRPr>
          </a:p>
        </p:txBody>
      </p:sp>
      <p:sp>
        <p:nvSpPr>
          <p:cNvPr id="35" name="Rectangle à coins arrondis 34"/>
          <p:cNvSpPr/>
          <p:nvPr/>
        </p:nvSpPr>
        <p:spPr>
          <a:xfrm>
            <a:off x="2596834" y="3143139"/>
            <a:ext cx="1640626" cy="504743"/>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sz="1600" dirty="0" smtClean="0">
                <a:latin typeface="Eras Medium ITC" panose="020B0602030504020804" pitchFamily="34" charset="0"/>
              </a:rPr>
              <a:t>Connu: avec anse(s)</a:t>
            </a:r>
            <a:endParaRPr lang="fr-FR" sz="1600" dirty="0">
              <a:latin typeface="Eras Medium ITC" panose="020B0602030504020804" pitchFamily="34" charset="0"/>
            </a:endParaRPr>
          </a:p>
        </p:txBody>
      </p:sp>
      <p:sp>
        <p:nvSpPr>
          <p:cNvPr id="36" name="Rectangle à coins arrondis 35"/>
          <p:cNvSpPr/>
          <p:nvPr/>
        </p:nvSpPr>
        <p:spPr>
          <a:xfrm>
            <a:off x="4422367" y="3143650"/>
            <a:ext cx="1857669" cy="509113"/>
          </a:xfrm>
          <a:prstGeom prst="roundRect">
            <a:avLst/>
          </a:prstGeom>
          <a:solidFill>
            <a:schemeClr val="bg1">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1600" dirty="0" smtClean="0">
                <a:solidFill>
                  <a:schemeClr val="tx1"/>
                </a:solidFill>
                <a:latin typeface="Eras Medium ITC" panose="020B0602030504020804" pitchFamily="34" charset="0"/>
              </a:rPr>
              <a:t>Atteignable: </a:t>
            </a:r>
            <a:r>
              <a:rPr lang="fr-FR" sz="1600" dirty="0">
                <a:solidFill>
                  <a:schemeClr val="tx1"/>
                </a:solidFill>
                <a:latin typeface="Eras Medium ITC" panose="020B0602030504020804" pitchFamily="34" charset="0"/>
              </a:rPr>
              <a:t>sans anse</a:t>
            </a:r>
          </a:p>
        </p:txBody>
      </p:sp>
      <p:sp>
        <p:nvSpPr>
          <p:cNvPr id="37" name="Rectangle à coins arrondis 36"/>
          <p:cNvSpPr/>
          <p:nvPr/>
        </p:nvSpPr>
        <p:spPr>
          <a:xfrm>
            <a:off x="1556363" y="4026409"/>
            <a:ext cx="1026611" cy="489618"/>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sz="1600" dirty="0" smtClean="0">
                <a:latin typeface="Eras Medium ITC" panose="020B0602030504020804" pitchFamily="34" charset="0"/>
              </a:rPr>
              <a:t>Connu: 1 anse </a:t>
            </a:r>
            <a:endParaRPr lang="fr-FR" sz="1600" dirty="0">
              <a:latin typeface="Eras Medium ITC" panose="020B0602030504020804" pitchFamily="34" charset="0"/>
            </a:endParaRPr>
          </a:p>
        </p:txBody>
      </p:sp>
      <p:sp>
        <p:nvSpPr>
          <p:cNvPr id="38" name="Rectangle à coins arrondis 37"/>
          <p:cNvSpPr/>
          <p:nvPr/>
        </p:nvSpPr>
        <p:spPr>
          <a:xfrm>
            <a:off x="2711680" y="4005049"/>
            <a:ext cx="1499166" cy="518916"/>
          </a:xfrm>
          <a:prstGeom prst="roundRect">
            <a:avLst/>
          </a:prstGeom>
          <a:solidFill>
            <a:schemeClr val="bg1">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1600" dirty="0" smtClean="0">
                <a:solidFill>
                  <a:schemeClr val="tx1"/>
                </a:solidFill>
                <a:latin typeface="Eras Medium ITC" panose="020B0602030504020804" pitchFamily="34" charset="0"/>
              </a:rPr>
              <a:t>Atteignable: 2 anses </a:t>
            </a:r>
            <a:endParaRPr lang="fr-FR" sz="1600" dirty="0">
              <a:solidFill>
                <a:schemeClr val="tx1"/>
              </a:solidFill>
              <a:latin typeface="Eras Medium ITC" panose="020B0602030504020804" pitchFamily="34" charset="0"/>
            </a:endParaRPr>
          </a:p>
        </p:txBody>
      </p:sp>
      <p:cxnSp>
        <p:nvCxnSpPr>
          <p:cNvPr id="39" name="Connecteur droit avec flèche 38"/>
          <p:cNvCxnSpPr>
            <a:stCxn id="31" idx="2"/>
            <a:endCxn id="35" idx="0"/>
          </p:cNvCxnSpPr>
          <p:nvPr/>
        </p:nvCxnSpPr>
        <p:spPr>
          <a:xfrm flipH="1">
            <a:off x="3417147" y="2931374"/>
            <a:ext cx="1411025" cy="211765"/>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40" name="Connecteur droit avec flèche 39"/>
          <p:cNvCxnSpPr>
            <a:stCxn id="31" idx="2"/>
            <a:endCxn id="36" idx="0"/>
          </p:cNvCxnSpPr>
          <p:nvPr/>
        </p:nvCxnSpPr>
        <p:spPr>
          <a:xfrm>
            <a:off x="4828172" y="2931374"/>
            <a:ext cx="523030" cy="212276"/>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41" name="Connecteur droit avec flèche 40"/>
          <p:cNvCxnSpPr>
            <a:stCxn id="35" idx="2"/>
            <a:endCxn id="37" idx="0"/>
          </p:cNvCxnSpPr>
          <p:nvPr/>
        </p:nvCxnSpPr>
        <p:spPr>
          <a:xfrm flipH="1">
            <a:off x="2069669" y="3647882"/>
            <a:ext cx="1347478" cy="378527"/>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42" name="Connecteur droit avec flèche 41"/>
          <p:cNvCxnSpPr>
            <a:stCxn id="35" idx="2"/>
            <a:endCxn id="38" idx="0"/>
          </p:cNvCxnSpPr>
          <p:nvPr/>
        </p:nvCxnSpPr>
        <p:spPr>
          <a:xfrm>
            <a:off x="3417147" y="3647882"/>
            <a:ext cx="44116" cy="357167"/>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43" name="Connecteur droit avec flèche 42"/>
          <p:cNvCxnSpPr>
            <a:stCxn id="35" idx="2"/>
            <a:endCxn id="44" idx="0"/>
          </p:cNvCxnSpPr>
          <p:nvPr/>
        </p:nvCxnSpPr>
        <p:spPr>
          <a:xfrm>
            <a:off x="3417147" y="3647882"/>
            <a:ext cx="1758229" cy="356321"/>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44" name="Rectangle à coins arrondis 43"/>
          <p:cNvSpPr/>
          <p:nvPr/>
        </p:nvSpPr>
        <p:spPr>
          <a:xfrm>
            <a:off x="4428637" y="4004203"/>
            <a:ext cx="1493475" cy="511824"/>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1600" dirty="0" smtClean="0">
                <a:solidFill>
                  <a:schemeClr val="bg1"/>
                </a:solidFill>
                <a:latin typeface="Eras Medium ITC" panose="020B0602030504020804" pitchFamily="34" charset="0"/>
              </a:rPr>
              <a:t>En rupture: 3 anses</a:t>
            </a:r>
          </a:p>
        </p:txBody>
      </p:sp>
      <p:sp>
        <p:nvSpPr>
          <p:cNvPr id="45" name="Rectangle à coins arrondis 44"/>
          <p:cNvSpPr/>
          <p:nvPr/>
        </p:nvSpPr>
        <p:spPr>
          <a:xfrm rot="3155685">
            <a:off x="2155835" y="2678876"/>
            <a:ext cx="1139218" cy="2491202"/>
          </a:xfrm>
          <a:prstGeom prst="roundRect">
            <a:avLst>
              <a:gd name="adj" fmla="val 23144"/>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latin typeface="Eras Medium ITC" panose="020B0602030504020804" pitchFamily="34" charset="0"/>
            </a:endParaRPr>
          </a:p>
        </p:txBody>
      </p:sp>
      <p:sp>
        <p:nvSpPr>
          <p:cNvPr id="46" name="Rectangle à coins arrondis 45"/>
          <p:cNvSpPr/>
          <p:nvPr/>
        </p:nvSpPr>
        <p:spPr>
          <a:xfrm rot="5400000">
            <a:off x="4825988" y="3452166"/>
            <a:ext cx="716045" cy="1696369"/>
          </a:xfrm>
          <a:prstGeom prst="roundRect">
            <a:avLst>
              <a:gd name="adj" fmla="val 23144"/>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latin typeface="Eras Medium ITC" panose="020B0602030504020804" pitchFamily="34" charset="0"/>
            </a:endParaRPr>
          </a:p>
        </p:txBody>
      </p:sp>
      <p:sp>
        <p:nvSpPr>
          <p:cNvPr id="29" name="Rectangle à coins arrondis 28"/>
          <p:cNvSpPr/>
          <p:nvPr/>
        </p:nvSpPr>
        <p:spPr>
          <a:xfrm>
            <a:off x="2659474" y="4985007"/>
            <a:ext cx="1021906" cy="337846"/>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sz="1600" dirty="0" smtClean="0">
                <a:latin typeface="Eras Medium ITC" panose="020B0602030504020804" pitchFamily="34" charset="0"/>
              </a:rPr>
              <a:t>Connu</a:t>
            </a:r>
            <a:endParaRPr lang="fr-FR" sz="1600" dirty="0">
              <a:latin typeface="Eras Medium ITC" panose="020B0602030504020804" pitchFamily="34" charset="0"/>
            </a:endParaRPr>
          </a:p>
        </p:txBody>
      </p:sp>
      <p:sp>
        <p:nvSpPr>
          <p:cNvPr id="47" name="Rectangle à coins arrondis 46"/>
          <p:cNvSpPr/>
          <p:nvPr/>
        </p:nvSpPr>
        <p:spPr>
          <a:xfrm>
            <a:off x="3814422" y="4981644"/>
            <a:ext cx="1308361" cy="341209"/>
          </a:xfrm>
          <a:prstGeom prst="roundRect">
            <a:avLst/>
          </a:prstGeom>
          <a:solidFill>
            <a:schemeClr val="bg1">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1600" dirty="0" smtClean="0">
                <a:solidFill>
                  <a:schemeClr val="tx1"/>
                </a:solidFill>
                <a:latin typeface="Eras Medium ITC" panose="020B0602030504020804" pitchFamily="34" charset="0"/>
              </a:rPr>
              <a:t>Atteignable </a:t>
            </a:r>
            <a:endParaRPr lang="fr-FR" sz="1600" dirty="0">
              <a:solidFill>
                <a:schemeClr val="tx1"/>
              </a:solidFill>
              <a:latin typeface="Eras Medium ITC" panose="020B0602030504020804" pitchFamily="34" charset="0"/>
            </a:endParaRPr>
          </a:p>
        </p:txBody>
      </p:sp>
      <p:sp>
        <p:nvSpPr>
          <p:cNvPr id="49" name="Rectangle à coins arrondis 48"/>
          <p:cNvSpPr/>
          <p:nvPr/>
        </p:nvSpPr>
        <p:spPr>
          <a:xfrm>
            <a:off x="5253964" y="4981644"/>
            <a:ext cx="1025713" cy="34120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1600" dirty="0" smtClean="0">
                <a:solidFill>
                  <a:schemeClr val="bg1"/>
                </a:solidFill>
                <a:latin typeface="Eras Medium ITC" panose="020B0602030504020804" pitchFamily="34" charset="0"/>
              </a:rPr>
              <a:t>Rupture </a:t>
            </a:r>
          </a:p>
        </p:txBody>
      </p:sp>
      <p:sp>
        <p:nvSpPr>
          <p:cNvPr id="50" name="Rectangle à coins arrondis 49"/>
          <p:cNvSpPr/>
          <p:nvPr/>
        </p:nvSpPr>
        <p:spPr>
          <a:xfrm>
            <a:off x="6660560" y="4988445"/>
            <a:ext cx="993668" cy="334408"/>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sz="1600" dirty="0" smtClean="0">
                <a:latin typeface="Eras Medium ITC" panose="020B0602030504020804" pitchFamily="34" charset="0"/>
              </a:rPr>
              <a:t>Validées</a:t>
            </a:r>
            <a:endParaRPr lang="fr-FR" sz="1600" dirty="0">
              <a:latin typeface="Eras Medium ITC" panose="020B0602030504020804" pitchFamily="34" charset="0"/>
            </a:endParaRPr>
          </a:p>
        </p:txBody>
      </p:sp>
      <p:sp>
        <p:nvSpPr>
          <p:cNvPr id="51" name="Rectangle à coins arrondis 50"/>
          <p:cNvSpPr/>
          <p:nvPr/>
        </p:nvSpPr>
        <p:spPr>
          <a:xfrm>
            <a:off x="7799236" y="4973130"/>
            <a:ext cx="1003294" cy="349724"/>
          </a:xfrm>
          <a:prstGeom prst="roundRect">
            <a:avLst/>
          </a:prstGeom>
          <a:solidFill>
            <a:schemeClr val="bg1">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1600" dirty="0" smtClean="0">
                <a:solidFill>
                  <a:schemeClr val="tx1"/>
                </a:solidFill>
                <a:latin typeface="Eras Medium ITC" panose="020B0602030504020804" pitchFamily="34" charset="0"/>
              </a:rPr>
              <a:t>En cours</a:t>
            </a:r>
            <a:endParaRPr lang="fr-FR" sz="1600" dirty="0">
              <a:solidFill>
                <a:schemeClr val="tx1"/>
              </a:solidFill>
              <a:latin typeface="Eras Medium ITC" panose="020B0602030504020804" pitchFamily="34" charset="0"/>
            </a:endParaRPr>
          </a:p>
        </p:txBody>
      </p:sp>
      <p:sp>
        <p:nvSpPr>
          <p:cNvPr id="52" name="Rectangle à coins arrondis 51"/>
          <p:cNvSpPr/>
          <p:nvPr/>
        </p:nvSpPr>
        <p:spPr>
          <a:xfrm>
            <a:off x="8926620" y="4962081"/>
            <a:ext cx="1404062" cy="360772"/>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1600" dirty="0" smtClean="0">
                <a:solidFill>
                  <a:schemeClr val="bg1"/>
                </a:solidFill>
                <a:latin typeface="Eras Medium ITC" panose="020B0602030504020804" pitchFamily="34" charset="0"/>
              </a:rPr>
              <a:t>Manquantes</a:t>
            </a:r>
            <a:endParaRPr lang="fr-FR" sz="1600" dirty="0">
              <a:solidFill>
                <a:schemeClr val="bg1"/>
              </a:solidFill>
              <a:latin typeface="Eras Medium ITC" panose="020B0602030504020804" pitchFamily="34" charset="0"/>
            </a:endParaRPr>
          </a:p>
        </p:txBody>
      </p:sp>
    </p:spTree>
    <p:extLst>
      <p:ext uri="{BB962C8B-B14F-4D97-AF65-F5344CB8AC3E}">
        <p14:creationId xmlns:p14="http://schemas.microsoft.com/office/powerpoint/2010/main" val="216147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P spid="35" grpId="0" animBg="1"/>
      <p:bldP spid="36" grpId="0" animBg="1"/>
      <p:bldP spid="37" grpId="0" animBg="1"/>
      <p:bldP spid="38" grpId="0" animBg="1"/>
      <p:bldP spid="44" grpId="0" animBg="1"/>
      <p:bldP spid="45" grpId="0" animBg="1"/>
      <p:bldP spid="46" grpId="0" animBg="1"/>
      <p:bldP spid="29" grpId="0" animBg="1"/>
      <p:bldP spid="47" grpId="0" animBg="1"/>
      <p:bldP spid="49" grpId="0" animBg="1"/>
      <p:bldP spid="50" grpId="0" animBg="1"/>
      <p:bldP spid="51"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B5152189-E67B-4D26-B052-76DE3D6CF7C5}" type="slidenum">
              <a:rPr lang="fr-FR" smtClean="0"/>
              <a:pPr/>
              <a:t>16</a:t>
            </a:fld>
            <a:endParaRPr lang="fr-FR" dirty="0"/>
          </a:p>
        </p:txBody>
      </p:sp>
      <p:sp>
        <p:nvSpPr>
          <p:cNvPr id="3" name="Titre 2"/>
          <p:cNvSpPr>
            <a:spLocks noGrp="1"/>
          </p:cNvSpPr>
          <p:nvPr>
            <p:ph type="title"/>
          </p:nvPr>
        </p:nvSpPr>
        <p:spPr/>
        <p:txBody>
          <a:bodyPr/>
          <a:lstStyle/>
          <a:p>
            <a:r>
              <a:rPr lang="fr-FR" dirty="0"/>
              <a:t>Le jeu sérieux</a:t>
            </a:r>
          </a:p>
        </p:txBody>
      </p:sp>
      <p:sp>
        <p:nvSpPr>
          <p:cNvPr id="4" name="Espace réservé du contenu 3"/>
          <p:cNvSpPr>
            <a:spLocks noGrp="1"/>
          </p:cNvSpPr>
          <p:nvPr>
            <p:ph idx="1"/>
          </p:nvPr>
        </p:nvSpPr>
        <p:spPr/>
        <p:txBody>
          <a:bodyPr/>
          <a:lstStyle/>
          <a:p>
            <a:r>
              <a:rPr lang="fr-FR" dirty="0" smtClean="0"/>
              <a:t>La pollution des rivières: la gestion d’un commun </a:t>
            </a:r>
            <a:r>
              <a:rPr lang="fr-FR" sz="1800" dirty="0" smtClean="0"/>
              <a:t>(</a:t>
            </a:r>
            <a:r>
              <a:rPr lang="fr-FR" sz="1800" dirty="0" err="1" smtClean="0"/>
              <a:t>Ostrom</a:t>
            </a:r>
            <a:r>
              <a:rPr lang="fr-FR" sz="1800" dirty="0" smtClean="0"/>
              <a:t>, 1990)</a:t>
            </a:r>
          </a:p>
          <a:p>
            <a:endParaRPr lang="fr-FR" dirty="0"/>
          </a:p>
          <a:p>
            <a:endParaRPr lang="fr-FR" dirty="0" smtClean="0"/>
          </a:p>
          <a:p>
            <a:endParaRPr lang="fr-FR" dirty="0"/>
          </a:p>
          <a:p>
            <a:endParaRPr lang="fr-FR" dirty="0" smtClean="0"/>
          </a:p>
          <a:p>
            <a:endParaRPr lang="fr-FR" dirty="0"/>
          </a:p>
          <a:p>
            <a:endParaRPr lang="fr-FR" dirty="0" smtClean="0"/>
          </a:p>
          <a:p>
            <a:r>
              <a:rPr lang="fr-FR" dirty="0" smtClean="0"/>
              <a:t>La conception se poursuit dans l’usage </a:t>
            </a:r>
            <a:r>
              <a:rPr lang="fr-FR" sz="1800" dirty="0" smtClean="0"/>
              <a:t>(Cerf et al., 2012), </a:t>
            </a:r>
            <a:r>
              <a:rPr lang="fr-FR" dirty="0" smtClean="0"/>
              <a:t>ici simulé</a:t>
            </a:r>
            <a:endParaRPr lang="fr-FR" dirty="0"/>
          </a:p>
        </p:txBody>
      </p:sp>
      <p:sp>
        <p:nvSpPr>
          <p:cNvPr id="5" name="Sous-titre 4"/>
          <p:cNvSpPr>
            <a:spLocks noGrp="1"/>
          </p:cNvSpPr>
          <p:nvPr>
            <p:ph type="subTitle" idx="13"/>
          </p:nvPr>
        </p:nvSpPr>
        <p:spPr/>
        <p:txBody>
          <a:bodyPr/>
          <a:lstStyle/>
          <a:p>
            <a:r>
              <a:rPr lang="fr-FR" dirty="0" smtClean="0"/>
              <a:t>I. Problématique</a:t>
            </a:r>
            <a:endParaRPr lang="fr-FR" dirty="0"/>
          </a:p>
        </p:txBody>
      </p:sp>
      <p:sp>
        <p:nvSpPr>
          <p:cNvPr id="28" name="Rectangle 27"/>
          <p:cNvSpPr/>
          <p:nvPr/>
        </p:nvSpPr>
        <p:spPr>
          <a:xfrm>
            <a:off x="5665592" y="2239216"/>
            <a:ext cx="2776202" cy="897135"/>
          </a:xfrm>
          <a:prstGeom prst="rect">
            <a:avLst/>
          </a:prstGeom>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dirty="0" smtClean="0">
                <a:latin typeface="Eras Medium ITC" panose="020B0602030504020804" pitchFamily="34" charset="0"/>
              </a:rPr>
              <a:t>Acteurs interagissant entre eux et sur la ressource</a:t>
            </a:r>
            <a:endParaRPr lang="fr-FR" dirty="0">
              <a:latin typeface="Eras Medium ITC" panose="020B0602030504020804" pitchFamily="34" charset="0"/>
            </a:endParaRPr>
          </a:p>
        </p:txBody>
      </p:sp>
      <p:sp>
        <p:nvSpPr>
          <p:cNvPr id="29" name="Rectangle 28"/>
          <p:cNvSpPr/>
          <p:nvPr/>
        </p:nvSpPr>
        <p:spPr>
          <a:xfrm>
            <a:off x="5673400" y="3448531"/>
            <a:ext cx="2776202" cy="897135"/>
          </a:xfrm>
          <a:prstGeom prst="rect">
            <a:avLst/>
          </a:prstGeom>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dirty="0" smtClean="0">
                <a:latin typeface="Eras Medium ITC" panose="020B0602030504020804" pitchFamily="34" charset="0"/>
              </a:rPr>
              <a:t>Espace physiques où on lieu les interactions sociales et écologiques</a:t>
            </a:r>
            <a:endParaRPr lang="fr-FR" dirty="0">
              <a:latin typeface="Eras Medium ITC" panose="020B0602030504020804" pitchFamily="34" charset="0"/>
            </a:endParaRPr>
          </a:p>
        </p:txBody>
      </p:sp>
      <p:grpSp>
        <p:nvGrpSpPr>
          <p:cNvPr id="6" name="Groupe 5"/>
          <p:cNvGrpSpPr/>
          <p:nvPr/>
        </p:nvGrpSpPr>
        <p:grpSpPr>
          <a:xfrm>
            <a:off x="2392788" y="1951843"/>
            <a:ext cx="3065914" cy="2507203"/>
            <a:chOff x="2048618" y="2532207"/>
            <a:chExt cx="3824525" cy="2398546"/>
          </a:xfrm>
        </p:grpSpPr>
        <p:grpSp>
          <p:nvGrpSpPr>
            <p:cNvPr id="27" name="Groupe 26"/>
            <p:cNvGrpSpPr/>
            <p:nvPr/>
          </p:nvGrpSpPr>
          <p:grpSpPr>
            <a:xfrm>
              <a:off x="2048618" y="2867330"/>
              <a:ext cx="3824525" cy="2063423"/>
              <a:chOff x="1730369" y="1087395"/>
              <a:chExt cx="7469771" cy="6129678"/>
            </a:xfrm>
          </p:grpSpPr>
          <p:sp>
            <p:nvSpPr>
              <p:cNvPr id="17" name="Ellipse 16"/>
              <p:cNvSpPr/>
              <p:nvPr/>
            </p:nvSpPr>
            <p:spPr>
              <a:xfrm>
                <a:off x="3027877" y="1087395"/>
                <a:ext cx="5434564" cy="5362832"/>
              </a:xfrm>
              <a:prstGeom prst="ellipse">
                <a:avLst/>
              </a:prstGeom>
              <a:no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Losange 17"/>
              <p:cNvSpPr/>
              <p:nvPr/>
            </p:nvSpPr>
            <p:spPr>
              <a:xfrm>
                <a:off x="3145799" y="1290072"/>
                <a:ext cx="5262869" cy="4959622"/>
              </a:xfrm>
              <a:prstGeom prst="diamond">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ZoneTexte 18"/>
              <p:cNvSpPr txBox="1"/>
              <p:nvPr/>
            </p:nvSpPr>
            <p:spPr>
              <a:xfrm>
                <a:off x="4239954" y="2303983"/>
                <a:ext cx="3133620" cy="1188581"/>
              </a:xfrm>
              <a:prstGeom prst="rect">
                <a:avLst/>
              </a:prstGeom>
              <a:noFill/>
            </p:spPr>
            <p:txBody>
              <a:bodyPr wrap="square" rtlCol="0">
                <a:spAutoFit/>
              </a:bodyPr>
              <a:lstStyle/>
              <a:p>
                <a:pPr algn="ctr"/>
                <a:endParaRPr lang="fr-FR" sz="2000" dirty="0">
                  <a:latin typeface="Eras Medium ITC" panose="020B0602030504020804" pitchFamily="34" charset="0"/>
                </a:endParaRPr>
              </a:p>
            </p:txBody>
          </p:sp>
          <p:pic>
            <p:nvPicPr>
              <p:cNvPr id="20" name="Image 19"/>
              <p:cNvPicPr>
                <a:picLocks noChangeAspect="1"/>
              </p:cNvPicPr>
              <p:nvPr/>
            </p:nvPicPr>
            <p:blipFill>
              <a:blip r:embed="rId3">
                <a:clrChange>
                  <a:clrFrom>
                    <a:srgbClr val="FFFFFF"/>
                  </a:clrFrom>
                  <a:clrTo>
                    <a:srgbClr val="FFFFFF">
                      <a:alpha val="0"/>
                    </a:srgbClr>
                  </a:clrTo>
                </a:clrChange>
              </a:blip>
              <a:stretch>
                <a:fillRect/>
              </a:stretch>
            </p:blipFill>
            <p:spPr>
              <a:xfrm>
                <a:off x="6889781" y="1869150"/>
                <a:ext cx="2310359" cy="1734224"/>
              </a:xfrm>
              <a:prstGeom prst="rect">
                <a:avLst/>
              </a:prstGeom>
            </p:spPr>
          </p:pic>
          <p:pic>
            <p:nvPicPr>
              <p:cNvPr id="22" name="Image 21"/>
              <p:cNvPicPr>
                <a:picLocks noChangeAspect="1"/>
              </p:cNvPicPr>
              <p:nvPr/>
            </p:nvPicPr>
            <p:blipFill>
              <a:blip r:embed="rId3">
                <a:clrChange>
                  <a:clrFrom>
                    <a:srgbClr val="FFFFFF"/>
                  </a:clrFrom>
                  <a:clrTo>
                    <a:srgbClr val="FFFFFF">
                      <a:alpha val="0"/>
                    </a:srgbClr>
                  </a:clrTo>
                </a:clrChange>
              </a:blip>
              <a:stretch>
                <a:fillRect/>
              </a:stretch>
            </p:blipFill>
            <p:spPr>
              <a:xfrm>
                <a:off x="6553769" y="5195934"/>
                <a:ext cx="2310358" cy="1734224"/>
              </a:xfrm>
              <a:prstGeom prst="rect">
                <a:avLst/>
              </a:prstGeom>
            </p:spPr>
          </p:pic>
          <p:pic>
            <p:nvPicPr>
              <p:cNvPr id="23" name="Image 22"/>
              <p:cNvPicPr>
                <a:picLocks noChangeAspect="1"/>
              </p:cNvPicPr>
              <p:nvPr/>
            </p:nvPicPr>
            <p:blipFill>
              <a:blip r:embed="rId3">
                <a:clrChange>
                  <a:clrFrom>
                    <a:srgbClr val="FFFFFF"/>
                  </a:clrFrom>
                  <a:clrTo>
                    <a:srgbClr val="FFFFFF">
                      <a:alpha val="0"/>
                    </a:srgbClr>
                  </a:clrTo>
                </a:clrChange>
              </a:blip>
              <a:stretch>
                <a:fillRect/>
              </a:stretch>
            </p:blipFill>
            <p:spPr>
              <a:xfrm>
                <a:off x="3777855" y="5482849"/>
                <a:ext cx="2310358" cy="1734224"/>
              </a:xfrm>
              <a:prstGeom prst="rect">
                <a:avLst/>
              </a:prstGeom>
            </p:spPr>
          </p:pic>
          <p:pic>
            <p:nvPicPr>
              <p:cNvPr id="25" name="Image 24"/>
              <p:cNvPicPr>
                <a:picLocks noChangeAspect="1"/>
              </p:cNvPicPr>
              <p:nvPr/>
            </p:nvPicPr>
            <p:blipFill>
              <a:blip r:embed="rId3">
                <a:clrChange>
                  <a:clrFrom>
                    <a:srgbClr val="FFFFFF"/>
                  </a:clrFrom>
                  <a:clrTo>
                    <a:srgbClr val="FFFFFF">
                      <a:alpha val="0"/>
                    </a:srgbClr>
                  </a:clrTo>
                </a:clrChange>
              </a:blip>
              <a:stretch>
                <a:fillRect/>
              </a:stretch>
            </p:blipFill>
            <p:spPr>
              <a:xfrm>
                <a:off x="1730369" y="2863733"/>
                <a:ext cx="2310358" cy="1734224"/>
              </a:xfrm>
              <a:prstGeom prst="rect">
                <a:avLst/>
              </a:prstGeom>
            </p:spPr>
          </p:pic>
        </p:grpSp>
        <p:pic>
          <p:nvPicPr>
            <p:cNvPr id="30" name="Image 29"/>
            <p:cNvPicPr>
              <a:picLocks noChangeAspect="1"/>
            </p:cNvPicPr>
            <p:nvPr/>
          </p:nvPicPr>
          <p:blipFill>
            <a:blip r:embed="rId3">
              <a:clrChange>
                <a:clrFrom>
                  <a:srgbClr val="FFFFFF"/>
                </a:clrFrom>
                <a:clrTo>
                  <a:srgbClr val="FFFFFF">
                    <a:alpha val="0"/>
                  </a:srgbClr>
                </a:clrTo>
              </a:clrChange>
            </a:blip>
            <a:stretch>
              <a:fillRect/>
            </a:stretch>
          </p:blipFill>
          <p:spPr>
            <a:xfrm>
              <a:off x="2629588" y="2640265"/>
              <a:ext cx="1182904" cy="583789"/>
            </a:xfrm>
            <a:prstGeom prst="rect">
              <a:avLst/>
            </a:prstGeom>
          </p:spPr>
        </p:pic>
        <p:pic>
          <p:nvPicPr>
            <p:cNvPr id="31" name="Image 30"/>
            <p:cNvPicPr>
              <a:picLocks noChangeAspect="1"/>
            </p:cNvPicPr>
            <p:nvPr/>
          </p:nvPicPr>
          <p:blipFill>
            <a:blip r:embed="rId3">
              <a:clrChange>
                <a:clrFrom>
                  <a:srgbClr val="FFFFFF"/>
                </a:clrFrom>
                <a:clrTo>
                  <a:srgbClr val="FFFFFF">
                    <a:alpha val="0"/>
                  </a:srgbClr>
                </a:clrTo>
              </a:clrChange>
            </a:blip>
            <a:stretch>
              <a:fillRect/>
            </a:stretch>
          </p:blipFill>
          <p:spPr>
            <a:xfrm>
              <a:off x="3764937" y="2532207"/>
              <a:ext cx="1182904" cy="583789"/>
            </a:xfrm>
            <a:prstGeom prst="rect">
              <a:avLst/>
            </a:prstGeom>
          </p:spPr>
        </p:pic>
      </p:grpSp>
      <p:cxnSp>
        <p:nvCxnSpPr>
          <p:cNvPr id="10" name="Connecteur droit avec flèche 9"/>
          <p:cNvCxnSpPr>
            <a:stCxn id="28" idx="1"/>
          </p:cNvCxnSpPr>
          <p:nvPr/>
        </p:nvCxnSpPr>
        <p:spPr>
          <a:xfrm flipH="1" flipV="1">
            <a:off x="4709001" y="2441715"/>
            <a:ext cx="956591" cy="246069"/>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26" name="Connecteur droit avec flèche 25"/>
          <p:cNvCxnSpPr>
            <a:stCxn id="29" idx="1"/>
          </p:cNvCxnSpPr>
          <p:nvPr/>
        </p:nvCxnSpPr>
        <p:spPr>
          <a:xfrm flipH="1" flipV="1">
            <a:off x="4019910" y="3296824"/>
            <a:ext cx="1653490" cy="600275"/>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573073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B5152189-E67B-4D26-B052-76DE3D6CF7C5}" type="slidenum">
              <a:rPr lang="fr-FR" smtClean="0"/>
              <a:pPr/>
              <a:t>17</a:t>
            </a:fld>
            <a:endParaRPr lang="fr-FR"/>
          </a:p>
        </p:txBody>
      </p:sp>
      <p:sp>
        <p:nvSpPr>
          <p:cNvPr id="3" name="Titre 2"/>
          <p:cNvSpPr>
            <a:spLocks noGrp="1"/>
          </p:cNvSpPr>
          <p:nvPr>
            <p:ph type="title"/>
          </p:nvPr>
        </p:nvSpPr>
        <p:spPr/>
        <p:txBody>
          <a:bodyPr/>
          <a:lstStyle/>
          <a:p>
            <a:r>
              <a:rPr lang="fr-FR" dirty="0"/>
              <a:t>Articulation de trois cadres théoriques pour répondre à la problématique</a:t>
            </a:r>
          </a:p>
        </p:txBody>
      </p:sp>
      <p:sp>
        <p:nvSpPr>
          <p:cNvPr id="5" name="Sous-titre 4"/>
          <p:cNvSpPr>
            <a:spLocks noGrp="1"/>
          </p:cNvSpPr>
          <p:nvPr>
            <p:ph type="subTitle" idx="13"/>
          </p:nvPr>
        </p:nvSpPr>
        <p:spPr>
          <a:xfrm>
            <a:off x="0" y="691834"/>
            <a:ext cx="8985441" cy="390413"/>
          </a:xfrm>
        </p:spPr>
        <p:txBody>
          <a:bodyPr/>
          <a:lstStyle/>
          <a:p>
            <a:r>
              <a:rPr lang="fr-FR" dirty="0" smtClean="0"/>
              <a:t>I. Problématique</a:t>
            </a:r>
            <a:endParaRPr lang="fr-FR" dirty="0"/>
          </a:p>
        </p:txBody>
      </p:sp>
      <p:pic>
        <p:nvPicPr>
          <p:cNvPr id="39" name="Image 38"/>
          <p:cNvPicPr>
            <a:picLocks noChangeAspect="1"/>
          </p:cNvPicPr>
          <p:nvPr/>
        </p:nvPicPr>
        <p:blipFill>
          <a:blip r:embed="rId3"/>
          <a:stretch>
            <a:fillRect/>
          </a:stretch>
        </p:blipFill>
        <p:spPr>
          <a:xfrm>
            <a:off x="2200009" y="3356167"/>
            <a:ext cx="1696147" cy="1557027"/>
          </a:xfrm>
          <a:prstGeom prst="rect">
            <a:avLst/>
          </a:prstGeom>
        </p:spPr>
      </p:pic>
      <p:cxnSp>
        <p:nvCxnSpPr>
          <p:cNvPr id="52" name="Connecteur en arc 51"/>
          <p:cNvCxnSpPr>
            <a:endCxn id="57" idx="0"/>
          </p:cNvCxnSpPr>
          <p:nvPr/>
        </p:nvCxnSpPr>
        <p:spPr>
          <a:xfrm>
            <a:off x="7264882" y="1954563"/>
            <a:ext cx="3061361" cy="1298775"/>
          </a:xfrm>
          <a:prstGeom prst="curvedConnector2">
            <a:avLst/>
          </a:prstGeom>
          <a:ln>
            <a:tailEnd type="triangle"/>
          </a:ln>
        </p:spPr>
        <p:style>
          <a:lnRef idx="1">
            <a:schemeClr val="dk1"/>
          </a:lnRef>
          <a:fillRef idx="0">
            <a:schemeClr val="dk1"/>
          </a:fillRef>
          <a:effectRef idx="0">
            <a:schemeClr val="dk1"/>
          </a:effectRef>
          <a:fontRef idx="minor">
            <a:schemeClr val="tx1"/>
          </a:fontRef>
        </p:style>
      </p:cxnSp>
      <p:grpSp>
        <p:nvGrpSpPr>
          <p:cNvPr id="59" name="Groupe 58"/>
          <p:cNvGrpSpPr/>
          <p:nvPr/>
        </p:nvGrpSpPr>
        <p:grpSpPr>
          <a:xfrm>
            <a:off x="8170094" y="3220501"/>
            <a:ext cx="3171196" cy="1692693"/>
            <a:chOff x="7363774" y="3131084"/>
            <a:chExt cx="3431816" cy="1934364"/>
          </a:xfrm>
        </p:grpSpPr>
        <p:grpSp>
          <p:nvGrpSpPr>
            <p:cNvPr id="7" name="Groupe 6"/>
            <p:cNvGrpSpPr/>
            <p:nvPr/>
          </p:nvGrpSpPr>
          <p:grpSpPr>
            <a:xfrm>
              <a:off x="7363774" y="3131084"/>
              <a:ext cx="3431816" cy="1934364"/>
              <a:chOff x="3419360" y="1846065"/>
              <a:chExt cx="4471860" cy="3090099"/>
            </a:xfrm>
          </p:grpSpPr>
          <p:sp>
            <p:nvSpPr>
              <p:cNvPr id="8" name="ZoneTexte 7"/>
              <p:cNvSpPr txBox="1"/>
              <p:nvPr/>
            </p:nvSpPr>
            <p:spPr>
              <a:xfrm>
                <a:off x="5165414" y="1906010"/>
                <a:ext cx="411605" cy="737499"/>
              </a:xfrm>
              <a:prstGeom prst="rect">
                <a:avLst/>
              </a:prstGeom>
              <a:noFill/>
            </p:spPr>
            <p:txBody>
              <a:bodyPr wrap="square" rtlCol="0">
                <a:spAutoFit/>
              </a:bodyPr>
              <a:lstStyle/>
              <a:p>
                <a:r>
                  <a:rPr lang="fr-FR" sz="2400" dirty="0" smtClean="0"/>
                  <a:t>C</a:t>
                </a:r>
                <a:endParaRPr lang="fr-FR" sz="2400" dirty="0"/>
              </a:p>
            </p:txBody>
          </p:sp>
          <p:sp>
            <p:nvSpPr>
              <p:cNvPr id="9" name="ZoneTexte 8"/>
              <p:cNvSpPr txBox="1"/>
              <p:nvPr/>
            </p:nvSpPr>
            <p:spPr>
              <a:xfrm>
                <a:off x="6907057" y="1906010"/>
                <a:ext cx="527146" cy="737499"/>
              </a:xfrm>
              <a:prstGeom prst="rect">
                <a:avLst/>
              </a:prstGeom>
              <a:noFill/>
            </p:spPr>
            <p:txBody>
              <a:bodyPr wrap="square" rtlCol="0">
                <a:spAutoFit/>
              </a:bodyPr>
              <a:lstStyle/>
              <a:p>
                <a:r>
                  <a:rPr lang="fr-FR" sz="2400" dirty="0" smtClean="0"/>
                  <a:t>K</a:t>
                </a:r>
                <a:endParaRPr lang="fr-FR" sz="2400" dirty="0"/>
              </a:p>
            </p:txBody>
          </p:sp>
          <p:cxnSp>
            <p:nvCxnSpPr>
              <p:cNvPr id="10" name="Connecteur droit 9"/>
              <p:cNvCxnSpPr/>
              <p:nvPr/>
            </p:nvCxnSpPr>
            <p:spPr>
              <a:xfrm>
                <a:off x="6628355" y="1846065"/>
                <a:ext cx="1" cy="3090099"/>
              </a:xfrm>
              <a:prstGeom prst="line">
                <a:avLst/>
              </a:prstGeom>
              <a:ln w="28575"/>
            </p:spPr>
            <p:style>
              <a:lnRef idx="1">
                <a:schemeClr val="dk1"/>
              </a:lnRef>
              <a:fillRef idx="0">
                <a:schemeClr val="dk1"/>
              </a:fillRef>
              <a:effectRef idx="0">
                <a:schemeClr val="dk1"/>
              </a:effectRef>
              <a:fontRef idx="minor">
                <a:schemeClr val="tx1"/>
              </a:fontRef>
            </p:style>
          </p:cxnSp>
          <p:sp>
            <p:nvSpPr>
              <p:cNvPr id="11" name="Rectangle à coins arrondis 10"/>
              <p:cNvSpPr/>
              <p:nvPr/>
            </p:nvSpPr>
            <p:spPr>
              <a:xfrm>
                <a:off x="4924013" y="2557561"/>
                <a:ext cx="894409" cy="37076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sz="1600" dirty="0">
                  <a:solidFill>
                    <a:schemeClr val="tx1"/>
                  </a:solidFill>
                </a:endParaRPr>
              </a:p>
            </p:txBody>
          </p:sp>
          <p:sp>
            <p:nvSpPr>
              <p:cNvPr id="12" name="Rectangle à coins arrondis 11"/>
              <p:cNvSpPr/>
              <p:nvPr/>
            </p:nvSpPr>
            <p:spPr>
              <a:xfrm>
                <a:off x="6907095" y="2900447"/>
                <a:ext cx="720551" cy="490668"/>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sz="1600" dirty="0"/>
              </a:p>
            </p:txBody>
          </p:sp>
          <p:sp>
            <p:nvSpPr>
              <p:cNvPr id="13" name="Rectangle à coins arrondis 12"/>
              <p:cNvSpPr/>
              <p:nvPr/>
            </p:nvSpPr>
            <p:spPr>
              <a:xfrm>
                <a:off x="6797909" y="3698011"/>
                <a:ext cx="555266" cy="42409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sz="1600" dirty="0">
                  <a:solidFill>
                    <a:schemeClr val="tx1"/>
                  </a:solidFill>
                </a:endParaRPr>
              </a:p>
            </p:txBody>
          </p:sp>
          <p:sp>
            <p:nvSpPr>
              <p:cNvPr id="14" name="Rectangle à coins arrondis 13"/>
              <p:cNvSpPr/>
              <p:nvPr/>
            </p:nvSpPr>
            <p:spPr>
              <a:xfrm>
                <a:off x="7364074" y="4137784"/>
                <a:ext cx="527146" cy="36743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sz="1600" dirty="0">
                  <a:solidFill>
                    <a:schemeClr val="bg1"/>
                  </a:solidFill>
                </a:endParaRPr>
              </a:p>
            </p:txBody>
          </p:sp>
          <p:sp>
            <p:nvSpPr>
              <p:cNvPr id="15" name="Rectangle à coins arrondis 14"/>
              <p:cNvSpPr/>
              <p:nvPr/>
            </p:nvSpPr>
            <p:spPr>
              <a:xfrm>
                <a:off x="4214233" y="3071235"/>
                <a:ext cx="709779" cy="44605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sz="1600" dirty="0">
                  <a:solidFill>
                    <a:schemeClr val="tx1"/>
                  </a:solidFill>
                </a:endParaRPr>
              </a:p>
            </p:txBody>
          </p:sp>
          <p:sp>
            <p:nvSpPr>
              <p:cNvPr id="16" name="Rectangle à coins arrondis 15"/>
              <p:cNvSpPr/>
              <p:nvPr/>
            </p:nvSpPr>
            <p:spPr>
              <a:xfrm>
                <a:off x="5379056" y="3129775"/>
                <a:ext cx="1039857" cy="466779"/>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sz="1600" dirty="0" smtClean="0">
                  <a:solidFill>
                    <a:schemeClr val="bg1"/>
                  </a:solidFill>
                </a:endParaRPr>
              </a:p>
            </p:txBody>
          </p:sp>
          <p:sp>
            <p:nvSpPr>
              <p:cNvPr id="17" name="Rectangle à coins arrondis 16"/>
              <p:cNvSpPr/>
              <p:nvPr/>
            </p:nvSpPr>
            <p:spPr>
              <a:xfrm>
                <a:off x="3419360" y="3922279"/>
                <a:ext cx="597751" cy="36830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sz="1600" dirty="0"/>
              </a:p>
            </p:txBody>
          </p:sp>
          <p:sp>
            <p:nvSpPr>
              <p:cNvPr id="18" name="Rectangle à coins arrondis 17"/>
              <p:cNvSpPr/>
              <p:nvPr/>
            </p:nvSpPr>
            <p:spPr>
              <a:xfrm>
                <a:off x="4169491" y="3891792"/>
                <a:ext cx="635250" cy="398789"/>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sz="1600" dirty="0">
                  <a:solidFill>
                    <a:schemeClr val="tx1"/>
                  </a:solidFill>
                </a:endParaRPr>
              </a:p>
            </p:txBody>
          </p:sp>
          <p:sp>
            <p:nvSpPr>
              <p:cNvPr id="19" name="Rectangle à coins arrondis 18"/>
              <p:cNvSpPr/>
              <p:nvPr/>
            </p:nvSpPr>
            <p:spPr>
              <a:xfrm>
                <a:off x="4975838" y="3917060"/>
                <a:ext cx="652306" cy="35519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sz="1600" dirty="0">
                  <a:solidFill>
                    <a:schemeClr val="bg1"/>
                  </a:solidFill>
                </a:endParaRPr>
              </a:p>
            </p:txBody>
          </p:sp>
          <p:cxnSp>
            <p:nvCxnSpPr>
              <p:cNvPr id="20" name="Connecteur droit avec flèche 19"/>
              <p:cNvCxnSpPr>
                <a:stCxn id="11" idx="2"/>
                <a:endCxn id="15" idx="0"/>
              </p:cNvCxnSpPr>
              <p:nvPr/>
            </p:nvCxnSpPr>
            <p:spPr>
              <a:xfrm flipH="1">
                <a:off x="4569123" y="2928323"/>
                <a:ext cx="802095" cy="142912"/>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21" name="Connecteur droit avec flèche 20"/>
              <p:cNvCxnSpPr>
                <a:stCxn id="11" idx="2"/>
                <a:endCxn id="16" idx="0"/>
              </p:cNvCxnSpPr>
              <p:nvPr/>
            </p:nvCxnSpPr>
            <p:spPr>
              <a:xfrm>
                <a:off x="5371218" y="2928323"/>
                <a:ext cx="527767" cy="201452"/>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22" name="Connecteur droit avec flèche 21"/>
              <p:cNvCxnSpPr>
                <a:stCxn id="15" idx="2"/>
                <a:endCxn id="17" idx="0"/>
              </p:cNvCxnSpPr>
              <p:nvPr/>
            </p:nvCxnSpPr>
            <p:spPr>
              <a:xfrm flipH="1">
                <a:off x="3718236" y="3517286"/>
                <a:ext cx="850887" cy="404993"/>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23" name="Connecteur droit avec flèche 22"/>
              <p:cNvCxnSpPr>
                <a:stCxn id="15" idx="2"/>
                <a:endCxn id="18" idx="0"/>
              </p:cNvCxnSpPr>
              <p:nvPr/>
            </p:nvCxnSpPr>
            <p:spPr>
              <a:xfrm flipH="1">
                <a:off x="4487117" y="3517285"/>
                <a:ext cx="82005" cy="374507"/>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24" name="Connecteur droit avec flèche 23"/>
              <p:cNvCxnSpPr>
                <a:stCxn id="15" idx="2"/>
                <a:endCxn id="19" idx="0"/>
              </p:cNvCxnSpPr>
              <p:nvPr/>
            </p:nvCxnSpPr>
            <p:spPr>
              <a:xfrm>
                <a:off x="4569123" y="3517286"/>
                <a:ext cx="732868" cy="399774"/>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grpSp>
        <p:sp>
          <p:nvSpPr>
            <p:cNvPr id="57" name="Rectangle à coins arrondis 56"/>
            <p:cNvSpPr/>
            <p:nvPr/>
          </p:nvSpPr>
          <p:spPr>
            <a:xfrm>
              <a:off x="9353927" y="3168609"/>
              <a:ext cx="686392" cy="232092"/>
            </a:xfrm>
            <a:prstGeom prst="round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sz="1600" dirty="0">
                <a:solidFill>
                  <a:schemeClr val="tx1"/>
                </a:solidFill>
              </a:endParaRPr>
            </a:p>
          </p:txBody>
        </p:sp>
      </p:grpSp>
      <p:sp>
        <p:nvSpPr>
          <p:cNvPr id="61" name="ZoneTexte 60"/>
          <p:cNvSpPr txBox="1"/>
          <p:nvPr/>
        </p:nvSpPr>
        <p:spPr>
          <a:xfrm>
            <a:off x="8666279" y="1805354"/>
            <a:ext cx="1903620" cy="369332"/>
          </a:xfrm>
          <a:prstGeom prst="rect">
            <a:avLst/>
          </a:prstGeom>
          <a:noFill/>
        </p:spPr>
        <p:txBody>
          <a:bodyPr wrap="square" rtlCol="0">
            <a:spAutoFit/>
          </a:bodyPr>
          <a:lstStyle/>
          <a:p>
            <a:r>
              <a:rPr lang="fr-FR" dirty="0" smtClean="0">
                <a:latin typeface="Eras Medium ITC" panose="020B0602030504020804" pitchFamily="34" charset="0"/>
              </a:rPr>
              <a:t>Effets de fixation</a:t>
            </a:r>
            <a:endParaRPr lang="fr-FR" dirty="0">
              <a:latin typeface="Eras Medium ITC" panose="020B0602030504020804" pitchFamily="34" charset="0"/>
            </a:endParaRPr>
          </a:p>
        </p:txBody>
      </p:sp>
      <p:sp>
        <p:nvSpPr>
          <p:cNvPr id="70" name="ZoneTexte 69"/>
          <p:cNvSpPr txBox="1"/>
          <p:nvPr/>
        </p:nvSpPr>
        <p:spPr>
          <a:xfrm>
            <a:off x="4800044" y="3713407"/>
            <a:ext cx="2514923" cy="369332"/>
          </a:xfrm>
          <a:prstGeom prst="rect">
            <a:avLst/>
          </a:prstGeom>
          <a:noFill/>
        </p:spPr>
        <p:txBody>
          <a:bodyPr wrap="square" rtlCol="0">
            <a:spAutoFit/>
          </a:bodyPr>
          <a:lstStyle/>
          <a:p>
            <a:r>
              <a:rPr lang="fr-FR" dirty="0" smtClean="0">
                <a:latin typeface="Eras Medium ITC" panose="020B0602030504020804" pitchFamily="34" charset="0"/>
              </a:rPr>
              <a:t>Innovations originales</a:t>
            </a:r>
            <a:endParaRPr lang="fr-FR" dirty="0">
              <a:latin typeface="Eras Medium ITC" panose="020B0602030504020804" pitchFamily="34" charset="0"/>
            </a:endParaRPr>
          </a:p>
        </p:txBody>
      </p:sp>
      <p:cxnSp>
        <p:nvCxnSpPr>
          <p:cNvPr id="72" name="Connecteur en arc 71"/>
          <p:cNvCxnSpPr>
            <a:endCxn id="39" idx="0"/>
          </p:cNvCxnSpPr>
          <p:nvPr/>
        </p:nvCxnSpPr>
        <p:spPr>
          <a:xfrm rot="10800000" flipV="1">
            <a:off x="3048083" y="1954563"/>
            <a:ext cx="1982648" cy="1401604"/>
          </a:xfrm>
          <a:prstGeom prst="curvedConnector2">
            <a:avLst/>
          </a:prstGeom>
          <a:ln>
            <a:tailEnd type="triangle"/>
          </a:ln>
        </p:spPr>
        <p:style>
          <a:lnRef idx="1">
            <a:schemeClr val="dk1"/>
          </a:lnRef>
          <a:fillRef idx="0">
            <a:schemeClr val="dk1"/>
          </a:fillRef>
          <a:effectRef idx="0">
            <a:schemeClr val="dk1"/>
          </a:effectRef>
          <a:fontRef idx="minor">
            <a:schemeClr val="tx1"/>
          </a:fontRef>
        </p:style>
      </p:cxnSp>
      <p:sp>
        <p:nvSpPr>
          <p:cNvPr id="75" name="ZoneTexte 74"/>
          <p:cNvSpPr txBox="1"/>
          <p:nvPr/>
        </p:nvSpPr>
        <p:spPr>
          <a:xfrm>
            <a:off x="1146022" y="1977918"/>
            <a:ext cx="2252216" cy="646331"/>
          </a:xfrm>
          <a:prstGeom prst="rect">
            <a:avLst/>
          </a:prstGeom>
          <a:noFill/>
        </p:spPr>
        <p:txBody>
          <a:bodyPr wrap="square" rtlCol="0">
            <a:spAutoFit/>
          </a:bodyPr>
          <a:lstStyle/>
          <a:p>
            <a:pPr algn="r"/>
            <a:r>
              <a:rPr lang="fr-FR" dirty="0" smtClean="0">
                <a:latin typeface="Eras Medium ITC" panose="020B0602030504020804" pitchFamily="34" charset="0"/>
              </a:rPr>
              <a:t>Système conceptuel du jeu</a:t>
            </a:r>
            <a:endParaRPr lang="fr-FR" dirty="0">
              <a:latin typeface="Eras Medium ITC" panose="020B0602030504020804" pitchFamily="34" charset="0"/>
            </a:endParaRPr>
          </a:p>
        </p:txBody>
      </p:sp>
      <p:cxnSp>
        <p:nvCxnSpPr>
          <p:cNvPr id="77" name="Connecteur droit avec flèche 76"/>
          <p:cNvCxnSpPr>
            <a:stCxn id="39" idx="2"/>
            <a:endCxn id="40" idx="1"/>
          </p:cNvCxnSpPr>
          <p:nvPr/>
        </p:nvCxnSpPr>
        <p:spPr>
          <a:xfrm>
            <a:off x="3048083" y="4913194"/>
            <a:ext cx="531" cy="67462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9" name="ZoneTexte 78"/>
          <p:cNvSpPr txBox="1"/>
          <p:nvPr/>
        </p:nvSpPr>
        <p:spPr>
          <a:xfrm>
            <a:off x="4153254" y="5517211"/>
            <a:ext cx="7496364" cy="1200329"/>
          </a:xfrm>
          <a:prstGeom prst="rect">
            <a:avLst/>
          </a:prstGeom>
          <a:noFill/>
        </p:spPr>
        <p:txBody>
          <a:bodyPr wrap="square" rtlCol="0">
            <a:spAutoFit/>
          </a:bodyPr>
          <a:lstStyle/>
          <a:p>
            <a:pPr algn="just"/>
            <a:r>
              <a:rPr lang="fr-FR" sz="2000" b="1" dirty="0" err="1" smtClean="0">
                <a:latin typeface="Eras Medium ITC" panose="020B0602030504020804" pitchFamily="34" charset="0"/>
              </a:rPr>
              <a:t>Hyp</a:t>
            </a:r>
            <a:r>
              <a:rPr lang="fr-FR" sz="2000" b="1" dirty="0" smtClean="0">
                <a:latin typeface="Eras Medium ITC" panose="020B0602030504020804" pitchFamily="34" charset="0"/>
              </a:rPr>
              <a:t> </a:t>
            </a:r>
            <a:r>
              <a:rPr lang="fr-FR" sz="2000" dirty="0" smtClean="0">
                <a:latin typeface="Eras Medium ITC" panose="020B0602030504020804" pitchFamily="34" charset="0"/>
              </a:rPr>
              <a:t>: </a:t>
            </a:r>
            <a:r>
              <a:rPr lang="fr-FR" sz="2400" dirty="0" smtClean="0">
                <a:latin typeface="Eras Medium ITC" panose="020B0602030504020804" pitchFamily="34" charset="0"/>
              </a:rPr>
              <a:t>en articulant de cette façon les trois cadres théoriques, on obtiendra un bassin versant avec une faible concentration d’herbicide dans sa rivière </a:t>
            </a:r>
            <a:endParaRPr lang="fr-FR" sz="2400" dirty="0">
              <a:latin typeface="Eras Medium ITC" panose="020B0602030504020804" pitchFamily="34" charset="0"/>
            </a:endParaRPr>
          </a:p>
        </p:txBody>
      </p:sp>
      <p:grpSp>
        <p:nvGrpSpPr>
          <p:cNvPr id="91" name="Groupe 90"/>
          <p:cNvGrpSpPr/>
          <p:nvPr/>
        </p:nvGrpSpPr>
        <p:grpSpPr>
          <a:xfrm>
            <a:off x="2338777" y="5476780"/>
            <a:ext cx="1628800" cy="1251851"/>
            <a:chOff x="2338777" y="5476780"/>
            <a:chExt cx="1628800" cy="1251851"/>
          </a:xfrm>
        </p:grpSpPr>
        <p:grpSp>
          <p:nvGrpSpPr>
            <p:cNvPr id="50" name="Groupe 49"/>
            <p:cNvGrpSpPr/>
            <p:nvPr/>
          </p:nvGrpSpPr>
          <p:grpSpPr>
            <a:xfrm>
              <a:off x="2338777" y="5587823"/>
              <a:ext cx="1628800" cy="1044054"/>
              <a:chOff x="4225172" y="4661321"/>
              <a:chExt cx="3617207" cy="1846078"/>
            </a:xfrm>
          </p:grpSpPr>
          <p:grpSp>
            <p:nvGrpSpPr>
              <p:cNvPr id="43" name="Groupe 42"/>
              <p:cNvGrpSpPr/>
              <p:nvPr/>
            </p:nvGrpSpPr>
            <p:grpSpPr>
              <a:xfrm>
                <a:off x="4225172" y="4661321"/>
                <a:ext cx="3617207" cy="1846078"/>
                <a:chOff x="2721238" y="2072236"/>
                <a:chExt cx="6511411" cy="3872108"/>
              </a:xfrm>
            </p:grpSpPr>
            <p:sp>
              <p:nvSpPr>
                <p:cNvPr id="40" name="Losange 16"/>
                <p:cNvSpPr/>
                <p:nvPr/>
              </p:nvSpPr>
              <p:spPr>
                <a:xfrm>
                  <a:off x="2721238" y="2072236"/>
                  <a:ext cx="6511411" cy="3796204"/>
                </a:xfrm>
                <a:custGeom>
                  <a:avLst/>
                  <a:gdLst>
                    <a:gd name="connsiteX0" fmla="*/ 0 w 4212349"/>
                    <a:gd name="connsiteY0" fmla="*/ 1898102 h 3796204"/>
                    <a:gd name="connsiteX1" fmla="*/ 2106175 w 4212349"/>
                    <a:gd name="connsiteY1" fmla="*/ 0 h 3796204"/>
                    <a:gd name="connsiteX2" fmla="*/ 4212349 w 4212349"/>
                    <a:gd name="connsiteY2" fmla="*/ 1898102 h 3796204"/>
                    <a:gd name="connsiteX3" fmla="*/ 2106175 w 4212349"/>
                    <a:gd name="connsiteY3" fmla="*/ 3796204 h 3796204"/>
                    <a:gd name="connsiteX4" fmla="*/ 0 w 4212349"/>
                    <a:gd name="connsiteY4" fmla="*/ 1898102 h 3796204"/>
                    <a:gd name="connsiteX0" fmla="*/ 0 w 4943869"/>
                    <a:gd name="connsiteY0" fmla="*/ 526502 h 3796204"/>
                    <a:gd name="connsiteX1" fmla="*/ 2837695 w 4943869"/>
                    <a:gd name="connsiteY1" fmla="*/ 0 h 3796204"/>
                    <a:gd name="connsiteX2" fmla="*/ 4943869 w 4943869"/>
                    <a:gd name="connsiteY2" fmla="*/ 1898102 h 3796204"/>
                    <a:gd name="connsiteX3" fmla="*/ 2837695 w 4943869"/>
                    <a:gd name="connsiteY3" fmla="*/ 3796204 h 3796204"/>
                    <a:gd name="connsiteX4" fmla="*/ 0 w 4943869"/>
                    <a:gd name="connsiteY4" fmla="*/ 526502 h 3796204"/>
                    <a:gd name="connsiteX0" fmla="*/ 0 w 6511411"/>
                    <a:gd name="connsiteY0" fmla="*/ 526502 h 3796204"/>
                    <a:gd name="connsiteX1" fmla="*/ 2837695 w 6511411"/>
                    <a:gd name="connsiteY1" fmla="*/ 0 h 3796204"/>
                    <a:gd name="connsiteX2" fmla="*/ 6511411 w 6511411"/>
                    <a:gd name="connsiteY2" fmla="*/ 343622 h 3796204"/>
                    <a:gd name="connsiteX3" fmla="*/ 2837695 w 6511411"/>
                    <a:gd name="connsiteY3" fmla="*/ 3796204 h 3796204"/>
                    <a:gd name="connsiteX4" fmla="*/ 0 w 6511411"/>
                    <a:gd name="connsiteY4" fmla="*/ 526502 h 3796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11411" h="3796204">
                      <a:moveTo>
                        <a:pt x="0" y="526502"/>
                      </a:moveTo>
                      <a:lnTo>
                        <a:pt x="2837695" y="0"/>
                      </a:lnTo>
                      <a:lnTo>
                        <a:pt x="6511411" y="343622"/>
                      </a:lnTo>
                      <a:lnTo>
                        <a:pt x="2837695" y="3796204"/>
                      </a:lnTo>
                      <a:lnTo>
                        <a:pt x="0" y="526502"/>
                      </a:lnTo>
                      <a:close/>
                    </a:path>
                  </a:pathLst>
                </a:cu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Eras Medium ITC" panose="020B0602030504020804" pitchFamily="34" charset="0"/>
                  </a:endParaRPr>
                </a:p>
              </p:txBody>
            </p:sp>
            <p:cxnSp>
              <p:nvCxnSpPr>
                <p:cNvPr id="41" name="Connecteur droit 40"/>
                <p:cNvCxnSpPr/>
                <p:nvPr/>
              </p:nvCxnSpPr>
              <p:spPr>
                <a:xfrm flipH="1">
                  <a:off x="5558932" y="2094181"/>
                  <a:ext cx="12170" cy="3850163"/>
                </a:xfrm>
                <a:prstGeom prst="line">
                  <a:avLst/>
                </a:prstGeom>
                <a:ln w="38100">
                  <a:headEnd type="none" w="med" len="med"/>
                  <a:tailEnd type="none" w="med" len="med"/>
                </a:ln>
              </p:spPr>
              <p:style>
                <a:lnRef idx="1">
                  <a:schemeClr val="accent5"/>
                </a:lnRef>
                <a:fillRef idx="0">
                  <a:schemeClr val="accent5"/>
                </a:fillRef>
                <a:effectRef idx="0">
                  <a:schemeClr val="accent5"/>
                </a:effectRef>
                <a:fontRef idx="minor">
                  <a:schemeClr val="tx1"/>
                </a:fontRef>
              </p:style>
            </p:cxnSp>
          </p:grpSp>
          <p:cxnSp>
            <p:nvCxnSpPr>
              <p:cNvPr id="44" name="Connecteur droit 43"/>
              <p:cNvCxnSpPr/>
              <p:nvPr/>
            </p:nvCxnSpPr>
            <p:spPr>
              <a:xfrm>
                <a:off x="5144205" y="5024980"/>
                <a:ext cx="652333" cy="365886"/>
              </a:xfrm>
              <a:prstGeom prst="line">
                <a:avLst/>
              </a:prstGeom>
              <a:ln w="38100">
                <a:headEnd type="none" w="med" len="med"/>
                <a:tailEnd type="none" w="med" len="med"/>
              </a:ln>
            </p:spPr>
            <p:style>
              <a:lnRef idx="1">
                <a:schemeClr val="accent5"/>
              </a:lnRef>
              <a:fillRef idx="0">
                <a:schemeClr val="accent5"/>
              </a:fillRef>
              <a:effectRef idx="0">
                <a:schemeClr val="accent5"/>
              </a:effectRef>
              <a:fontRef idx="minor">
                <a:schemeClr val="tx1"/>
              </a:fontRef>
            </p:style>
          </p:cxnSp>
          <p:cxnSp>
            <p:nvCxnSpPr>
              <p:cNvPr id="47" name="Connecteur droit 46"/>
              <p:cNvCxnSpPr/>
              <p:nvPr/>
            </p:nvCxnSpPr>
            <p:spPr>
              <a:xfrm flipH="1">
                <a:off x="5804943" y="5401329"/>
                <a:ext cx="501412" cy="521799"/>
              </a:xfrm>
              <a:prstGeom prst="line">
                <a:avLst/>
              </a:prstGeom>
              <a:ln w="38100">
                <a:headEnd type="none" w="med" len="med"/>
                <a:tailEnd type="none" w="med" len="med"/>
              </a:ln>
            </p:spPr>
            <p:style>
              <a:lnRef idx="1">
                <a:schemeClr val="accent5"/>
              </a:lnRef>
              <a:fillRef idx="0">
                <a:schemeClr val="accent5"/>
              </a:fillRef>
              <a:effectRef idx="0">
                <a:schemeClr val="accent5"/>
              </a:effectRef>
              <a:fontRef idx="minor">
                <a:schemeClr val="tx1"/>
              </a:fontRef>
            </p:style>
          </p:cxnSp>
        </p:grpSp>
        <p:sp>
          <p:nvSpPr>
            <p:cNvPr id="80" name="Ellipse 79"/>
            <p:cNvSpPr/>
            <p:nvPr/>
          </p:nvSpPr>
          <p:spPr>
            <a:xfrm>
              <a:off x="2893237" y="6498784"/>
              <a:ext cx="269790" cy="229847"/>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p>
          </p:txBody>
        </p:sp>
        <p:sp>
          <p:nvSpPr>
            <p:cNvPr id="81" name="ZoneTexte 80"/>
            <p:cNvSpPr txBox="1"/>
            <p:nvPr/>
          </p:nvSpPr>
          <p:spPr>
            <a:xfrm>
              <a:off x="2765945" y="5476780"/>
              <a:ext cx="832849" cy="1107996"/>
            </a:xfrm>
            <a:prstGeom prst="rect">
              <a:avLst/>
            </a:prstGeom>
            <a:noFill/>
          </p:spPr>
          <p:txBody>
            <a:bodyPr wrap="square" rtlCol="0">
              <a:spAutoFit/>
            </a:bodyPr>
            <a:lstStyle/>
            <a:p>
              <a:r>
                <a:rPr lang="fr-FR" sz="6600" b="1" dirty="0" smtClean="0">
                  <a:solidFill>
                    <a:srgbClr val="FF0000"/>
                  </a:solidFill>
                  <a:latin typeface="Eras Medium ITC" panose="020B0602030504020804" pitchFamily="34" charset="0"/>
                </a:rPr>
                <a:t>?</a:t>
              </a:r>
              <a:endParaRPr lang="fr-FR" sz="6600" b="1" dirty="0">
                <a:solidFill>
                  <a:srgbClr val="FF0000"/>
                </a:solidFill>
                <a:latin typeface="Eras Medium ITC" panose="020B0602030504020804" pitchFamily="34" charset="0"/>
              </a:endParaRPr>
            </a:p>
          </p:txBody>
        </p:sp>
      </p:grpSp>
      <p:cxnSp>
        <p:nvCxnSpPr>
          <p:cNvPr id="89" name="Connecteur droit avec flèche 88"/>
          <p:cNvCxnSpPr>
            <a:endCxn id="39" idx="3"/>
          </p:cNvCxnSpPr>
          <p:nvPr/>
        </p:nvCxnSpPr>
        <p:spPr>
          <a:xfrm flipH="1">
            <a:off x="3896156" y="4120855"/>
            <a:ext cx="4090547" cy="1382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45" name="Image 44"/>
          <p:cNvPicPr>
            <a:picLocks noChangeAspect="1"/>
          </p:cNvPicPr>
          <p:nvPr/>
        </p:nvPicPr>
        <p:blipFill rotWithShape="1">
          <a:blip r:embed="rId4" cstate="print">
            <a:extLst>
              <a:ext uri="{28A0092B-C50C-407E-A947-70E740481C1C}">
                <a14:useLocalDpi xmlns:a14="http://schemas.microsoft.com/office/drawing/2010/main" val="0"/>
              </a:ext>
            </a:extLst>
          </a:blip>
          <a:srcRect l="16107"/>
          <a:stretch/>
        </p:blipFill>
        <p:spPr>
          <a:xfrm>
            <a:off x="5139209" y="1306424"/>
            <a:ext cx="1836592" cy="1621392"/>
          </a:xfrm>
          <a:prstGeom prst="rect">
            <a:avLst/>
          </a:prstGeom>
        </p:spPr>
      </p:pic>
    </p:spTree>
    <p:extLst>
      <p:ext uri="{BB962C8B-B14F-4D97-AF65-F5344CB8AC3E}">
        <p14:creationId xmlns:p14="http://schemas.microsoft.com/office/powerpoint/2010/main" val="1667248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9"/>
                                        </p:tgtEl>
                                        <p:attrNameLst>
                                          <p:attrName>style.visibility</p:attrName>
                                        </p:attrNameLst>
                                      </p:cBhvr>
                                      <p:to>
                                        <p:strVal val="visible"/>
                                      </p:to>
                                    </p:set>
                                  </p:childTnLst>
                                </p:cTn>
                              </p:par>
                            </p:childTnLst>
                          </p:cTn>
                        </p:par>
                        <p:par>
                          <p:cTn id="33" fill="hold">
                            <p:stCondLst>
                              <p:cond delay="0"/>
                            </p:stCondLst>
                            <p:childTnLst>
                              <p:par>
                                <p:cTn id="34" presetID="1"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70" grpId="0"/>
      <p:bldP spid="75" grpId="0"/>
      <p:bldP spid="7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B5152189-E67B-4D26-B052-76DE3D6CF7C5}" type="slidenum">
              <a:rPr lang="fr-FR" sz="2000" smtClean="0"/>
              <a:t>18</a:t>
            </a:fld>
            <a:endParaRPr lang="fr-FR" sz="2000" dirty="0"/>
          </a:p>
        </p:txBody>
      </p:sp>
      <p:sp>
        <p:nvSpPr>
          <p:cNvPr id="3" name="Rectangle 2"/>
          <p:cNvSpPr/>
          <p:nvPr/>
        </p:nvSpPr>
        <p:spPr>
          <a:xfrm>
            <a:off x="0" y="2961564"/>
            <a:ext cx="12192000" cy="631065"/>
          </a:xfrm>
          <a:prstGeom prst="rect">
            <a:avLst/>
          </a:prstGeom>
          <a:gradFill flip="none" rotWithShape="1">
            <a:gsLst>
              <a:gs pos="0">
                <a:srgbClr val="610039">
                  <a:alpha val="85000"/>
                </a:srgbClr>
              </a:gs>
              <a:gs pos="50000">
                <a:srgbClr val="610039"/>
              </a:gs>
              <a:gs pos="100000">
                <a:srgbClr val="610039">
                  <a:alpha val="85000"/>
                </a:srgbClr>
              </a:gs>
            </a:gsLst>
            <a:lin ang="16200000" scaled="1"/>
            <a:tileRect/>
          </a:gradFill>
          <a:ln>
            <a:solidFill>
              <a:srgbClr val="7623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smtClean="0">
                <a:solidFill>
                  <a:schemeClr val="bg1"/>
                </a:solidFill>
                <a:latin typeface="Eras Medium ITC" panose="020B0602030504020804" pitchFamily="34" charset="0"/>
              </a:rPr>
              <a:t>II. Matériel et méthode du dispositif</a:t>
            </a:r>
            <a:endParaRPr lang="fr-FR" sz="3200" dirty="0">
              <a:solidFill>
                <a:schemeClr val="bg1"/>
              </a:solidFill>
              <a:latin typeface="Eras Medium ITC" panose="020B0602030504020804" pitchFamily="34" charset="0"/>
            </a:endParaRPr>
          </a:p>
        </p:txBody>
      </p:sp>
    </p:spTree>
    <p:extLst>
      <p:ext uri="{BB962C8B-B14F-4D97-AF65-F5344CB8AC3E}">
        <p14:creationId xmlns:p14="http://schemas.microsoft.com/office/powerpoint/2010/main" val="10106285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B5152189-E67B-4D26-B052-76DE3D6CF7C5}" type="slidenum">
              <a:rPr lang="fr-FR" smtClean="0"/>
              <a:pPr/>
              <a:t>19</a:t>
            </a:fld>
            <a:endParaRPr lang="fr-FR"/>
          </a:p>
        </p:txBody>
      </p:sp>
      <p:sp>
        <p:nvSpPr>
          <p:cNvPr id="3" name="Titre 2"/>
          <p:cNvSpPr>
            <a:spLocks noGrp="1"/>
          </p:cNvSpPr>
          <p:nvPr>
            <p:ph type="title"/>
          </p:nvPr>
        </p:nvSpPr>
        <p:spPr/>
        <p:txBody>
          <a:bodyPr/>
          <a:lstStyle/>
          <a:p>
            <a:r>
              <a:rPr lang="fr-FR" dirty="0"/>
              <a:t>Les différentes étapes du dispositif de conception</a:t>
            </a:r>
          </a:p>
        </p:txBody>
      </p:sp>
      <p:sp>
        <p:nvSpPr>
          <p:cNvPr id="5" name="Sous-titre 4"/>
          <p:cNvSpPr>
            <a:spLocks noGrp="1"/>
          </p:cNvSpPr>
          <p:nvPr>
            <p:ph type="subTitle" idx="13"/>
          </p:nvPr>
        </p:nvSpPr>
        <p:spPr/>
        <p:txBody>
          <a:bodyPr/>
          <a:lstStyle/>
          <a:p>
            <a:r>
              <a:rPr lang="fr-FR" dirty="0" smtClean="0"/>
              <a:t>II. Matériel et Méthode du dispositif</a:t>
            </a:r>
            <a:endParaRPr lang="fr-FR" dirty="0"/>
          </a:p>
        </p:txBody>
      </p:sp>
      <p:pic>
        <p:nvPicPr>
          <p:cNvPr id="6" name="Espace réservé du contenu 9"/>
          <p:cNvPicPr>
            <a:picLocks noChangeAspect="1"/>
          </p:cNvPicPr>
          <p:nvPr/>
        </p:nvPicPr>
        <p:blipFill>
          <a:blip r:embed="rId2"/>
          <a:stretch>
            <a:fillRect/>
          </a:stretch>
        </p:blipFill>
        <p:spPr>
          <a:xfrm>
            <a:off x="8748302" y="3024209"/>
            <a:ext cx="2018436" cy="1384991"/>
          </a:xfrm>
          <a:prstGeom prst="rect">
            <a:avLst/>
          </a:prstGeom>
        </p:spPr>
      </p:pic>
      <p:pic>
        <p:nvPicPr>
          <p:cNvPr id="8" name="Image 7"/>
          <p:cNvPicPr>
            <a:picLocks noChangeAspect="1"/>
          </p:cNvPicPr>
          <p:nvPr/>
        </p:nvPicPr>
        <p:blipFill>
          <a:blip r:embed="rId3"/>
          <a:stretch>
            <a:fillRect/>
          </a:stretch>
        </p:blipFill>
        <p:spPr>
          <a:xfrm>
            <a:off x="4981817" y="4409200"/>
            <a:ext cx="2228366" cy="1549646"/>
          </a:xfrm>
          <a:prstGeom prst="rect">
            <a:avLst/>
          </a:prstGeom>
        </p:spPr>
      </p:pic>
      <p:pic>
        <p:nvPicPr>
          <p:cNvPr id="9" name="Image 8"/>
          <p:cNvPicPr>
            <a:picLocks noChangeAspect="1"/>
          </p:cNvPicPr>
          <p:nvPr/>
        </p:nvPicPr>
        <p:blipFill>
          <a:blip r:embed="rId4"/>
          <a:stretch>
            <a:fillRect/>
          </a:stretch>
        </p:blipFill>
        <p:spPr>
          <a:xfrm>
            <a:off x="1489349" y="2938190"/>
            <a:ext cx="1696147" cy="1557027"/>
          </a:xfrm>
          <a:prstGeom prst="rect">
            <a:avLst/>
          </a:prstGeom>
        </p:spPr>
      </p:pic>
      <p:cxnSp>
        <p:nvCxnSpPr>
          <p:cNvPr id="11" name="Connecteur en arc 10"/>
          <p:cNvCxnSpPr>
            <a:stCxn id="20" idx="3"/>
            <a:endCxn id="6" idx="0"/>
          </p:cNvCxnSpPr>
          <p:nvPr/>
        </p:nvCxnSpPr>
        <p:spPr>
          <a:xfrm>
            <a:off x="7279192" y="2008247"/>
            <a:ext cx="2478328" cy="1015962"/>
          </a:xfrm>
          <a:prstGeom prst="curvedConnector2">
            <a:avLst/>
          </a:prstGeom>
          <a:ln>
            <a:tailEnd type="triangle"/>
          </a:ln>
        </p:spPr>
        <p:style>
          <a:lnRef idx="1">
            <a:schemeClr val="dk1"/>
          </a:lnRef>
          <a:fillRef idx="0">
            <a:schemeClr val="dk1"/>
          </a:fillRef>
          <a:effectRef idx="0">
            <a:schemeClr val="dk1"/>
          </a:effectRef>
          <a:fontRef idx="minor">
            <a:schemeClr val="tx1"/>
          </a:fontRef>
        </p:style>
      </p:cxnSp>
      <p:sp>
        <p:nvSpPr>
          <p:cNvPr id="12" name="ZoneTexte 11"/>
          <p:cNvSpPr txBox="1"/>
          <p:nvPr/>
        </p:nvSpPr>
        <p:spPr>
          <a:xfrm>
            <a:off x="8325134" y="4237864"/>
            <a:ext cx="3666997" cy="646331"/>
          </a:xfrm>
          <a:prstGeom prst="rect">
            <a:avLst/>
          </a:prstGeom>
          <a:noFill/>
        </p:spPr>
        <p:txBody>
          <a:bodyPr wrap="square" rtlCol="0">
            <a:spAutoFit/>
          </a:bodyPr>
          <a:lstStyle/>
          <a:p>
            <a:pPr algn="just"/>
            <a:r>
              <a:rPr lang="fr-FR" dirty="0">
                <a:latin typeface="Eras Medium ITC" panose="020B0602030504020804" pitchFamily="34" charset="0"/>
              </a:rPr>
              <a:t>P</a:t>
            </a:r>
            <a:r>
              <a:rPr lang="fr-FR" dirty="0" smtClean="0">
                <a:latin typeface="Eras Medium ITC" panose="020B0602030504020804" pitchFamily="34" charset="0"/>
              </a:rPr>
              <a:t>oint de départ de la conception: le référentiel C-K</a:t>
            </a:r>
            <a:endParaRPr lang="fr-FR" dirty="0">
              <a:latin typeface="Eras Medium ITC" panose="020B0602030504020804" pitchFamily="34" charset="0"/>
            </a:endParaRPr>
          </a:p>
        </p:txBody>
      </p:sp>
      <p:sp>
        <p:nvSpPr>
          <p:cNvPr id="13" name="ZoneTexte 12"/>
          <p:cNvSpPr txBox="1"/>
          <p:nvPr/>
        </p:nvSpPr>
        <p:spPr>
          <a:xfrm>
            <a:off x="4560868" y="2757978"/>
            <a:ext cx="3278813" cy="646331"/>
          </a:xfrm>
          <a:prstGeom prst="rect">
            <a:avLst/>
          </a:prstGeom>
          <a:noFill/>
        </p:spPr>
        <p:txBody>
          <a:bodyPr wrap="square" rtlCol="0">
            <a:spAutoFit/>
          </a:bodyPr>
          <a:lstStyle/>
          <a:p>
            <a:r>
              <a:rPr lang="fr-FR" dirty="0" smtClean="0">
                <a:latin typeface="Eras Medium ITC" panose="020B0602030504020804" pitchFamily="34" charset="0"/>
              </a:rPr>
              <a:t>Freins, leviers et dépendances au chemin</a:t>
            </a:r>
            <a:endParaRPr lang="fr-FR" dirty="0">
              <a:latin typeface="Eras Medium ITC" panose="020B0602030504020804" pitchFamily="34" charset="0"/>
            </a:endParaRPr>
          </a:p>
        </p:txBody>
      </p:sp>
      <p:cxnSp>
        <p:nvCxnSpPr>
          <p:cNvPr id="15" name="Connecteur en arc 14"/>
          <p:cNvCxnSpPr>
            <a:stCxn id="12" idx="2"/>
            <a:endCxn id="8" idx="3"/>
          </p:cNvCxnSpPr>
          <p:nvPr/>
        </p:nvCxnSpPr>
        <p:spPr>
          <a:xfrm rot="5400000">
            <a:off x="8534494" y="3559884"/>
            <a:ext cx="299828" cy="2948450"/>
          </a:xfrm>
          <a:prstGeom prst="curvedConnector2">
            <a:avLst/>
          </a:prstGeom>
          <a:ln>
            <a:tailEnd type="triangle"/>
          </a:ln>
        </p:spPr>
        <p:style>
          <a:lnRef idx="1">
            <a:schemeClr val="dk1"/>
          </a:lnRef>
          <a:fillRef idx="0">
            <a:schemeClr val="dk1"/>
          </a:fillRef>
          <a:effectRef idx="0">
            <a:schemeClr val="dk1"/>
          </a:effectRef>
          <a:fontRef idx="minor">
            <a:schemeClr val="tx1"/>
          </a:fontRef>
        </p:style>
      </p:cxnSp>
      <p:sp>
        <p:nvSpPr>
          <p:cNvPr id="16" name="ZoneTexte 15"/>
          <p:cNvSpPr txBox="1"/>
          <p:nvPr/>
        </p:nvSpPr>
        <p:spPr>
          <a:xfrm>
            <a:off x="4472856" y="5855735"/>
            <a:ext cx="4097938" cy="923330"/>
          </a:xfrm>
          <a:prstGeom prst="rect">
            <a:avLst/>
          </a:prstGeom>
          <a:noFill/>
        </p:spPr>
        <p:txBody>
          <a:bodyPr wrap="square" rtlCol="0">
            <a:spAutoFit/>
          </a:bodyPr>
          <a:lstStyle/>
          <a:p>
            <a:pPr algn="just"/>
            <a:r>
              <a:rPr lang="fr-FR" dirty="0" smtClean="0">
                <a:latin typeface="Eras Medium ITC" panose="020B0602030504020804" pitchFamily="34" charset="0"/>
              </a:rPr>
              <a:t>Elaboration des innovations originales: des ateliers de conception innovante qui complètent le référentiel de départ</a:t>
            </a:r>
            <a:endParaRPr lang="fr-FR" dirty="0">
              <a:latin typeface="Eras Medium ITC" panose="020B0602030504020804" pitchFamily="34" charset="0"/>
            </a:endParaRPr>
          </a:p>
        </p:txBody>
      </p:sp>
      <p:sp>
        <p:nvSpPr>
          <p:cNvPr id="17" name="ZoneTexte 16"/>
          <p:cNvSpPr txBox="1"/>
          <p:nvPr/>
        </p:nvSpPr>
        <p:spPr>
          <a:xfrm>
            <a:off x="395785" y="4465668"/>
            <a:ext cx="4331552" cy="646331"/>
          </a:xfrm>
          <a:prstGeom prst="rect">
            <a:avLst/>
          </a:prstGeom>
          <a:noFill/>
        </p:spPr>
        <p:txBody>
          <a:bodyPr wrap="square" rtlCol="0">
            <a:spAutoFit/>
          </a:bodyPr>
          <a:lstStyle/>
          <a:p>
            <a:pPr algn="just"/>
            <a:r>
              <a:rPr lang="fr-FR" dirty="0" smtClean="0">
                <a:latin typeface="Eras Medium ITC" panose="020B0602030504020804" pitchFamily="34" charset="0"/>
              </a:rPr>
              <a:t>Simulation de l’utilisation des innovations: l’atelier de jeu sérieux</a:t>
            </a:r>
            <a:endParaRPr lang="fr-FR" dirty="0">
              <a:latin typeface="Eras Medium ITC" panose="020B0602030504020804" pitchFamily="34" charset="0"/>
            </a:endParaRPr>
          </a:p>
        </p:txBody>
      </p:sp>
      <p:cxnSp>
        <p:nvCxnSpPr>
          <p:cNvPr id="19" name="Connecteur en arc 18"/>
          <p:cNvCxnSpPr>
            <a:stCxn id="8" idx="1"/>
            <a:endCxn id="17" idx="2"/>
          </p:cNvCxnSpPr>
          <p:nvPr/>
        </p:nvCxnSpPr>
        <p:spPr>
          <a:xfrm rot="10800000">
            <a:off x="2561561" y="5111999"/>
            <a:ext cx="2420256" cy="72024"/>
          </a:xfrm>
          <a:prstGeom prst="curvedConnector2">
            <a:avLst/>
          </a:prstGeom>
          <a:ln>
            <a:tailEnd type="triangle"/>
          </a:ln>
        </p:spPr>
        <p:style>
          <a:lnRef idx="1">
            <a:schemeClr val="dk1"/>
          </a:lnRef>
          <a:fillRef idx="0">
            <a:schemeClr val="dk1"/>
          </a:fillRef>
          <a:effectRef idx="0">
            <a:schemeClr val="dk1"/>
          </a:effectRef>
          <a:fontRef idx="minor">
            <a:schemeClr val="tx1"/>
          </a:fontRef>
        </p:style>
      </p:cxnSp>
      <p:sp>
        <p:nvSpPr>
          <p:cNvPr id="30" name="Ellipse 29"/>
          <p:cNvSpPr/>
          <p:nvPr/>
        </p:nvSpPr>
        <p:spPr>
          <a:xfrm>
            <a:off x="4472856" y="1410524"/>
            <a:ext cx="713293" cy="661472"/>
          </a:xfrm>
          <a:prstGeom prst="ellipse">
            <a:avLst/>
          </a:prstGeom>
          <a:solidFill>
            <a:srgbClr val="61003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smtClean="0">
                <a:latin typeface="Eras Medium ITC" panose="020B0602030504020804" pitchFamily="34" charset="0"/>
              </a:rPr>
              <a:t>1</a:t>
            </a:r>
            <a:endParaRPr lang="fr-FR" sz="2800" dirty="0">
              <a:latin typeface="Eras Medium ITC" panose="020B0602030504020804" pitchFamily="34" charset="0"/>
            </a:endParaRPr>
          </a:p>
        </p:txBody>
      </p:sp>
      <p:sp>
        <p:nvSpPr>
          <p:cNvPr id="31" name="Ellipse 30"/>
          <p:cNvSpPr/>
          <p:nvPr/>
        </p:nvSpPr>
        <p:spPr>
          <a:xfrm>
            <a:off x="10666141" y="2341332"/>
            <a:ext cx="713293" cy="661472"/>
          </a:xfrm>
          <a:prstGeom prst="ellipse">
            <a:avLst/>
          </a:prstGeom>
          <a:solidFill>
            <a:srgbClr val="61003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latin typeface="Eras Medium ITC" panose="020B0602030504020804" pitchFamily="34" charset="0"/>
              </a:rPr>
              <a:t>2</a:t>
            </a:r>
          </a:p>
        </p:txBody>
      </p:sp>
      <p:sp>
        <p:nvSpPr>
          <p:cNvPr id="32" name="Ellipse 31"/>
          <p:cNvSpPr/>
          <p:nvPr/>
        </p:nvSpPr>
        <p:spPr>
          <a:xfrm>
            <a:off x="7031044" y="4078464"/>
            <a:ext cx="713293" cy="661472"/>
          </a:xfrm>
          <a:prstGeom prst="ellipse">
            <a:avLst/>
          </a:prstGeom>
          <a:solidFill>
            <a:srgbClr val="61003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smtClean="0">
                <a:latin typeface="Eras Medium ITC" panose="020B0602030504020804" pitchFamily="34" charset="0"/>
              </a:rPr>
              <a:t>3</a:t>
            </a:r>
            <a:endParaRPr lang="fr-FR" sz="2800" dirty="0">
              <a:latin typeface="Eras Medium ITC" panose="020B0602030504020804" pitchFamily="34" charset="0"/>
            </a:endParaRPr>
          </a:p>
        </p:txBody>
      </p:sp>
      <p:sp>
        <p:nvSpPr>
          <p:cNvPr id="33" name="Ellipse 32"/>
          <p:cNvSpPr/>
          <p:nvPr/>
        </p:nvSpPr>
        <p:spPr>
          <a:xfrm>
            <a:off x="858974" y="2672068"/>
            <a:ext cx="713293" cy="661472"/>
          </a:xfrm>
          <a:prstGeom prst="ellipse">
            <a:avLst/>
          </a:prstGeom>
          <a:solidFill>
            <a:srgbClr val="61003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latin typeface="Eras Medium ITC" panose="020B0602030504020804" pitchFamily="34" charset="0"/>
              </a:rPr>
              <a:t>4</a:t>
            </a:r>
          </a:p>
        </p:txBody>
      </p:sp>
      <p:pic>
        <p:nvPicPr>
          <p:cNvPr id="20" name="Image 19"/>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16107"/>
          <a:stretch/>
        </p:blipFill>
        <p:spPr>
          <a:xfrm>
            <a:off x="5442600" y="1197551"/>
            <a:ext cx="1836592" cy="1621392"/>
          </a:xfrm>
          <a:prstGeom prst="rect">
            <a:avLst/>
          </a:prstGeom>
        </p:spPr>
      </p:pic>
    </p:spTree>
    <p:extLst>
      <p:ext uri="{BB962C8B-B14F-4D97-AF65-F5344CB8AC3E}">
        <p14:creationId xmlns:p14="http://schemas.microsoft.com/office/powerpoint/2010/main" val="139299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6" grpId="0"/>
      <p:bldP spid="17" grpId="0"/>
      <p:bldP spid="30" grpId="0" animBg="1"/>
      <p:bldP spid="31" grpId="0" animBg="1"/>
      <p:bldP spid="32" grpId="0" animBg="1"/>
      <p:bldP spid="3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B5152189-E67B-4D26-B052-76DE3D6CF7C5}" type="slidenum">
              <a:rPr lang="fr-FR" smtClean="0"/>
              <a:pPr/>
              <a:t>2</a:t>
            </a:fld>
            <a:endParaRPr lang="fr-FR"/>
          </a:p>
        </p:txBody>
      </p:sp>
      <p:sp>
        <p:nvSpPr>
          <p:cNvPr id="3" name="Titre 2"/>
          <p:cNvSpPr>
            <a:spLocks noGrp="1"/>
          </p:cNvSpPr>
          <p:nvPr>
            <p:ph type="title"/>
          </p:nvPr>
        </p:nvSpPr>
        <p:spPr/>
        <p:txBody>
          <a:bodyPr/>
          <a:lstStyle/>
          <a:p>
            <a:r>
              <a:rPr lang="fr-FR" dirty="0" smtClean="0"/>
              <a:t>Plan de la présentation</a:t>
            </a:r>
            <a:endParaRPr lang="fr-FR" dirty="0"/>
          </a:p>
        </p:txBody>
      </p:sp>
      <p:sp>
        <p:nvSpPr>
          <p:cNvPr id="5" name="Sous-titre 4"/>
          <p:cNvSpPr>
            <a:spLocks noGrp="1"/>
          </p:cNvSpPr>
          <p:nvPr>
            <p:ph type="subTitle" idx="13"/>
          </p:nvPr>
        </p:nvSpPr>
        <p:spPr/>
        <p:txBody>
          <a:bodyPr/>
          <a:lstStyle/>
          <a:p>
            <a:endParaRPr lang="fr-FR"/>
          </a:p>
        </p:txBody>
      </p:sp>
      <p:sp>
        <p:nvSpPr>
          <p:cNvPr id="12" name="Chevron 11"/>
          <p:cNvSpPr/>
          <p:nvPr/>
        </p:nvSpPr>
        <p:spPr>
          <a:xfrm>
            <a:off x="2764955" y="2397914"/>
            <a:ext cx="979714" cy="509451"/>
          </a:xfrm>
          <a:prstGeom prst="chevron">
            <a:avLst/>
          </a:prstGeom>
          <a:solidFill>
            <a:srgbClr val="762354"/>
          </a:solidFill>
          <a:ln>
            <a:solidFill>
              <a:srgbClr val="762354"/>
            </a:solid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dirty="0" smtClean="0">
                <a:solidFill>
                  <a:schemeClr val="bg1"/>
                </a:solidFill>
                <a:latin typeface="Eras Medium ITC" panose="020B0602030504020804" pitchFamily="34" charset="0"/>
              </a:rPr>
              <a:t>I</a:t>
            </a:r>
            <a:endParaRPr lang="fr-FR" dirty="0">
              <a:solidFill>
                <a:schemeClr val="bg1"/>
              </a:solidFill>
              <a:latin typeface="Eras Medium ITC" panose="020B0602030504020804" pitchFamily="34" charset="0"/>
            </a:endParaRPr>
          </a:p>
        </p:txBody>
      </p:sp>
      <p:sp>
        <p:nvSpPr>
          <p:cNvPr id="13" name="Chevron 12"/>
          <p:cNvSpPr/>
          <p:nvPr/>
        </p:nvSpPr>
        <p:spPr>
          <a:xfrm>
            <a:off x="2764955" y="3004182"/>
            <a:ext cx="979714" cy="509451"/>
          </a:xfrm>
          <a:prstGeom prst="chevron">
            <a:avLst/>
          </a:prstGeom>
          <a:solidFill>
            <a:srgbClr val="762354"/>
          </a:solidFill>
          <a:ln>
            <a:solidFill>
              <a:srgbClr val="762354"/>
            </a:solid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dirty="0" smtClean="0">
                <a:solidFill>
                  <a:schemeClr val="bg1"/>
                </a:solidFill>
                <a:latin typeface="Eras Medium ITC" panose="020B0602030504020804" pitchFamily="34" charset="0"/>
              </a:rPr>
              <a:t>II</a:t>
            </a:r>
            <a:endParaRPr lang="fr-FR" dirty="0">
              <a:solidFill>
                <a:schemeClr val="bg1"/>
              </a:solidFill>
              <a:latin typeface="Eras Medium ITC" panose="020B0602030504020804" pitchFamily="34" charset="0"/>
            </a:endParaRPr>
          </a:p>
        </p:txBody>
      </p:sp>
      <p:sp>
        <p:nvSpPr>
          <p:cNvPr id="14" name="Chevron 13"/>
          <p:cNvSpPr/>
          <p:nvPr/>
        </p:nvSpPr>
        <p:spPr>
          <a:xfrm>
            <a:off x="2764955" y="3610450"/>
            <a:ext cx="979714" cy="509451"/>
          </a:xfrm>
          <a:prstGeom prst="chevron">
            <a:avLst/>
          </a:prstGeom>
          <a:solidFill>
            <a:srgbClr val="762354"/>
          </a:solidFill>
          <a:ln>
            <a:solidFill>
              <a:srgbClr val="762354"/>
            </a:solid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dirty="0" smtClean="0">
                <a:solidFill>
                  <a:schemeClr val="bg1"/>
                </a:solidFill>
                <a:latin typeface="Eras Medium ITC" panose="020B0602030504020804" pitchFamily="34" charset="0"/>
              </a:rPr>
              <a:t>III</a:t>
            </a:r>
            <a:endParaRPr lang="fr-FR" dirty="0">
              <a:solidFill>
                <a:schemeClr val="bg1"/>
              </a:solidFill>
              <a:latin typeface="Eras Medium ITC" panose="020B0602030504020804" pitchFamily="34" charset="0"/>
            </a:endParaRPr>
          </a:p>
        </p:txBody>
      </p:sp>
      <p:sp>
        <p:nvSpPr>
          <p:cNvPr id="15" name="Chevron 14"/>
          <p:cNvSpPr/>
          <p:nvPr/>
        </p:nvSpPr>
        <p:spPr>
          <a:xfrm>
            <a:off x="2764955" y="4216718"/>
            <a:ext cx="979714" cy="509451"/>
          </a:xfrm>
          <a:prstGeom prst="chevron">
            <a:avLst/>
          </a:prstGeom>
          <a:solidFill>
            <a:srgbClr val="762354"/>
          </a:solidFill>
          <a:ln>
            <a:solidFill>
              <a:srgbClr val="762354"/>
            </a:solid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dirty="0" smtClean="0">
                <a:solidFill>
                  <a:schemeClr val="bg1"/>
                </a:solidFill>
                <a:latin typeface="Eras Medium ITC" panose="020B0602030504020804" pitchFamily="34" charset="0"/>
              </a:rPr>
              <a:t>IV</a:t>
            </a:r>
            <a:endParaRPr lang="fr-FR" dirty="0">
              <a:solidFill>
                <a:schemeClr val="bg1"/>
              </a:solidFill>
              <a:latin typeface="Eras Medium ITC" panose="020B0602030504020804" pitchFamily="34" charset="0"/>
            </a:endParaRPr>
          </a:p>
        </p:txBody>
      </p:sp>
      <p:sp>
        <p:nvSpPr>
          <p:cNvPr id="16" name="Chevron 15"/>
          <p:cNvSpPr/>
          <p:nvPr/>
        </p:nvSpPr>
        <p:spPr>
          <a:xfrm>
            <a:off x="2764955" y="4822986"/>
            <a:ext cx="979714" cy="509451"/>
          </a:xfrm>
          <a:prstGeom prst="chevron">
            <a:avLst/>
          </a:prstGeom>
          <a:solidFill>
            <a:srgbClr val="762354"/>
          </a:solidFill>
          <a:ln>
            <a:solidFill>
              <a:srgbClr val="762354"/>
            </a:solid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dirty="0" smtClean="0">
                <a:solidFill>
                  <a:schemeClr val="bg1"/>
                </a:solidFill>
                <a:latin typeface="Eras Medium ITC" panose="020B0602030504020804" pitchFamily="34" charset="0"/>
              </a:rPr>
              <a:t>V</a:t>
            </a:r>
            <a:endParaRPr lang="fr-FR" dirty="0">
              <a:solidFill>
                <a:schemeClr val="bg1"/>
              </a:solidFill>
              <a:latin typeface="Eras Medium ITC" panose="020B0602030504020804" pitchFamily="34" charset="0"/>
            </a:endParaRPr>
          </a:p>
        </p:txBody>
      </p:sp>
      <p:sp>
        <p:nvSpPr>
          <p:cNvPr id="17" name="Chevron 16"/>
          <p:cNvSpPr/>
          <p:nvPr/>
        </p:nvSpPr>
        <p:spPr>
          <a:xfrm>
            <a:off x="2764955" y="5429254"/>
            <a:ext cx="979714" cy="509451"/>
          </a:xfrm>
          <a:prstGeom prst="chevron">
            <a:avLst/>
          </a:prstGeom>
          <a:solidFill>
            <a:srgbClr val="762354"/>
          </a:solidFill>
          <a:ln>
            <a:solidFill>
              <a:srgbClr val="762354"/>
            </a:solid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dirty="0" smtClean="0">
                <a:solidFill>
                  <a:schemeClr val="bg1"/>
                </a:solidFill>
                <a:latin typeface="Eras Medium ITC" panose="020B0602030504020804" pitchFamily="34" charset="0"/>
              </a:rPr>
              <a:t>VI</a:t>
            </a:r>
            <a:endParaRPr lang="fr-FR" dirty="0">
              <a:solidFill>
                <a:schemeClr val="bg1"/>
              </a:solidFill>
              <a:latin typeface="Eras Medium ITC" panose="020B0602030504020804" pitchFamily="34" charset="0"/>
            </a:endParaRPr>
          </a:p>
        </p:txBody>
      </p:sp>
      <p:sp>
        <p:nvSpPr>
          <p:cNvPr id="18" name="ZoneTexte 17"/>
          <p:cNvSpPr txBox="1"/>
          <p:nvPr/>
        </p:nvSpPr>
        <p:spPr>
          <a:xfrm>
            <a:off x="4005926" y="2467973"/>
            <a:ext cx="6975566" cy="369332"/>
          </a:xfrm>
          <a:prstGeom prst="rect">
            <a:avLst/>
          </a:prstGeom>
          <a:noFill/>
        </p:spPr>
        <p:txBody>
          <a:bodyPr wrap="square" rtlCol="0">
            <a:spAutoFit/>
          </a:bodyPr>
          <a:lstStyle/>
          <a:p>
            <a:r>
              <a:rPr lang="fr-FR" dirty="0" smtClean="0">
                <a:latin typeface="Eras Medium ITC" panose="020B0602030504020804" pitchFamily="34" charset="0"/>
                <a:ea typeface="Ebrima" panose="02000000000000000000" pitchFamily="2" charset="0"/>
                <a:cs typeface="Ebrima" panose="02000000000000000000" pitchFamily="2" charset="0"/>
              </a:rPr>
              <a:t>Problématique</a:t>
            </a:r>
            <a:endParaRPr lang="fr-FR" dirty="0">
              <a:latin typeface="Eras Medium ITC" panose="020B0602030504020804" pitchFamily="34" charset="0"/>
              <a:ea typeface="Ebrima" panose="02000000000000000000" pitchFamily="2" charset="0"/>
              <a:cs typeface="Ebrima" panose="02000000000000000000" pitchFamily="2" charset="0"/>
            </a:endParaRPr>
          </a:p>
        </p:txBody>
      </p:sp>
      <p:sp>
        <p:nvSpPr>
          <p:cNvPr id="19" name="ZoneTexte 18"/>
          <p:cNvSpPr txBox="1"/>
          <p:nvPr/>
        </p:nvSpPr>
        <p:spPr>
          <a:xfrm>
            <a:off x="4005926" y="3074892"/>
            <a:ext cx="6975566" cy="369332"/>
          </a:xfrm>
          <a:prstGeom prst="rect">
            <a:avLst/>
          </a:prstGeom>
          <a:noFill/>
        </p:spPr>
        <p:txBody>
          <a:bodyPr wrap="square" rtlCol="0">
            <a:spAutoFit/>
          </a:bodyPr>
          <a:lstStyle/>
          <a:p>
            <a:r>
              <a:rPr lang="fr-FR" dirty="0" smtClean="0">
                <a:latin typeface="Eras Medium ITC" panose="020B0602030504020804" pitchFamily="34" charset="0"/>
                <a:ea typeface="Ebrima" panose="02000000000000000000" pitchFamily="2" charset="0"/>
                <a:cs typeface="Ebrima" panose="02000000000000000000" pitchFamily="2" charset="0"/>
              </a:rPr>
              <a:t>Matériel et méthode du dispositif</a:t>
            </a:r>
            <a:endParaRPr lang="fr-FR" dirty="0">
              <a:latin typeface="Eras Medium ITC" panose="020B0602030504020804" pitchFamily="34" charset="0"/>
              <a:ea typeface="Ebrima" panose="02000000000000000000" pitchFamily="2" charset="0"/>
              <a:cs typeface="Ebrima" panose="02000000000000000000" pitchFamily="2" charset="0"/>
            </a:endParaRPr>
          </a:p>
        </p:txBody>
      </p:sp>
      <p:sp>
        <p:nvSpPr>
          <p:cNvPr id="20" name="ZoneTexte 19"/>
          <p:cNvSpPr txBox="1"/>
          <p:nvPr/>
        </p:nvSpPr>
        <p:spPr>
          <a:xfrm>
            <a:off x="4005926" y="3681811"/>
            <a:ext cx="6975566" cy="369332"/>
          </a:xfrm>
          <a:prstGeom prst="rect">
            <a:avLst/>
          </a:prstGeom>
          <a:noFill/>
        </p:spPr>
        <p:txBody>
          <a:bodyPr wrap="square" rtlCol="0">
            <a:spAutoFit/>
          </a:bodyPr>
          <a:lstStyle/>
          <a:p>
            <a:r>
              <a:rPr lang="fr-FR" dirty="0" smtClean="0">
                <a:latin typeface="Eras Medium ITC" panose="020B0602030504020804" pitchFamily="34" charset="0"/>
                <a:ea typeface="Ebrima" panose="02000000000000000000" pitchFamily="2" charset="0"/>
                <a:cs typeface="Ebrima" panose="02000000000000000000" pitchFamily="2" charset="0"/>
              </a:rPr>
              <a:t>Le diagnostic du système sociotechnique</a:t>
            </a:r>
            <a:endParaRPr lang="fr-FR" dirty="0">
              <a:latin typeface="Eras Medium ITC" panose="020B0602030504020804" pitchFamily="34" charset="0"/>
              <a:ea typeface="Ebrima" panose="02000000000000000000" pitchFamily="2" charset="0"/>
              <a:cs typeface="Ebrima" panose="02000000000000000000" pitchFamily="2" charset="0"/>
            </a:endParaRPr>
          </a:p>
        </p:txBody>
      </p:sp>
      <p:sp>
        <p:nvSpPr>
          <p:cNvPr id="21" name="ZoneTexte 20"/>
          <p:cNvSpPr txBox="1"/>
          <p:nvPr/>
        </p:nvSpPr>
        <p:spPr>
          <a:xfrm>
            <a:off x="4005926" y="4288730"/>
            <a:ext cx="6975566" cy="369332"/>
          </a:xfrm>
          <a:prstGeom prst="rect">
            <a:avLst/>
          </a:prstGeom>
          <a:noFill/>
        </p:spPr>
        <p:txBody>
          <a:bodyPr wrap="square" rtlCol="0">
            <a:spAutoFit/>
          </a:bodyPr>
          <a:lstStyle/>
          <a:p>
            <a:r>
              <a:rPr lang="fr-FR" dirty="0" smtClean="0">
                <a:latin typeface="Eras Medium ITC" panose="020B0602030504020804" pitchFamily="34" charset="0"/>
                <a:ea typeface="Ebrima" panose="02000000000000000000" pitchFamily="2" charset="0"/>
                <a:cs typeface="Ebrima" panose="02000000000000000000" pitchFamily="2" charset="0"/>
              </a:rPr>
              <a:t>La conception innovante</a:t>
            </a:r>
            <a:endParaRPr lang="fr-FR" dirty="0">
              <a:latin typeface="Eras Medium ITC" panose="020B0602030504020804" pitchFamily="34" charset="0"/>
              <a:ea typeface="Ebrima" panose="02000000000000000000" pitchFamily="2" charset="0"/>
              <a:cs typeface="Ebrima" panose="02000000000000000000" pitchFamily="2" charset="0"/>
            </a:endParaRPr>
          </a:p>
        </p:txBody>
      </p:sp>
      <p:sp>
        <p:nvSpPr>
          <p:cNvPr id="22" name="ZoneTexte 21"/>
          <p:cNvSpPr txBox="1"/>
          <p:nvPr/>
        </p:nvSpPr>
        <p:spPr>
          <a:xfrm>
            <a:off x="4005926" y="4884653"/>
            <a:ext cx="6975566" cy="369332"/>
          </a:xfrm>
          <a:prstGeom prst="rect">
            <a:avLst/>
          </a:prstGeom>
          <a:noFill/>
        </p:spPr>
        <p:txBody>
          <a:bodyPr wrap="square" rtlCol="0">
            <a:spAutoFit/>
          </a:bodyPr>
          <a:lstStyle/>
          <a:p>
            <a:r>
              <a:rPr lang="fr-FR" dirty="0" smtClean="0">
                <a:latin typeface="Eras Medium ITC" panose="020B0602030504020804" pitchFamily="34" charset="0"/>
                <a:ea typeface="Ebrima" panose="02000000000000000000" pitchFamily="2" charset="0"/>
                <a:cs typeface="Ebrima" panose="02000000000000000000" pitchFamily="2" charset="0"/>
              </a:rPr>
              <a:t>Conception dans l’usage (jeu sérieux)</a:t>
            </a:r>
            <a:endParaRPr lang="fr-FR" dirty="0">
              <a:latin typeface="Eras Medium ITC" panose="020B0602030504020804" pitchFamily="34" charset="0"/>
              <a:ea typeface="Ebrima" panose="02000000000000000000" pitchFamily="2" charset="0"/>
              <a:cs typeface="Ebrima" panose="02000000000000000000" pitchFamily="2" charset="0"/>
            </a:endParaRPr>
          </a:p>
        </p:txBody>
      </p:sp>
      <p:sp>
        <p:nvSpPr>
          <p:cNvPr id="23" name="ZoneTexte 22"/>
          <p:cNvSpPr txBox="1"/>
          <p:nvPr/>
        </p:nvSpPr>
        <p:spPr>
          <a:xfrm>
            <a:off x="4005926" y="5502819"/>
            <a:ext cx="6975566" cy="369332"/>
          </a:xfrm>
          <a:prstGeom prst="rect">
            <a:avLst/>
          </a:prstGeom>
          <a:noFill/>
        </p:spPr>
        <p:txBody>
          <a:bodyPr wrap="square" rtlCol="0">
            <a:spAutoFit/>
          </a:bodyPr>
          <a:lstStyle/>
          <a:p>
            <a:r>
              <a:rPr lang="fr-FR" dirty="0" smtClean="0">
                <a:latin typeface="Eras Medium ITC" panose="020B0602030504020804" pitchFamily="34" charset="0"/>
                <a:ea typeface="Ebrima" panose="02000000000000000000" pitchFamily="2" charset="0"/>
                <a:cs typeface="Ebrima" panose="02000000000000000000" pitchFamily="2" charset="0"/>
              </a:rPr>
              <a:t>Discussion générale</a:t>
            </a:r>
            <a:endParaRPr lang="fr-FR" dirty="0">
              <a:latin typeface="Eras Medium ITC" panose="020B0602030504020804" pitchFamily="34" charset="0"/>
              <a:ea typeface="Ebrima" panose="02000000000000000000" pitchFamily="2" charset="0"/>
              <a:cs typeface="Ebrima" panose="02000000000000000000" pitchFamily="2" charset="0"/>
            </a:endParaRPr>
          </a:p>
        </p:txBody>
      </p:sp>
      <p:sp>
        <p:nvSpPr>
          <p:cNvPr id="24" name="Chevron 23"/>
          <p:cNvSpPr/>
          <p:nvPr/>
        </p:nvSpPr>
        <p:spPr>
          <a:xfrm>
            <a:off x="2764955" y="1759275"/>
            <a:ext cx="979714" cy="509451"/>
          </a:xfrm>
          <a:prstGeom prst="chevron">
            <a:avLst/>
          </a:prstGeom>
          <a:solidFill>
            <a:srgbClr val="762354"/>
          </a:solidFill>
          <a:ln>
            <a:solidFill>
              <a:srgbClr val="762354"/>
            </a:solid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dirty="0">
                <a:solidFill>
                  <a:schemeClr val="bg1"/>
                </a:solidFill>
                <a:latin typeface="Eras Medium ITC" panose="020B0602030504020804" pitchFamily="34" charset="0"/>
              </a:rPr>
              <a:t>0</a:t>
            </a:r>
          </a:p>
        </p:txBody>
      </p:sp>
      <p:sp>
        <p:nvSpPr>
          <p:cNvPr id="25" name="ZoneTexte 24"/>
          <p:cNvSpPr txBox="1"/>
          <p:nvPr/>
        </p:nvSpPr>
        <p:spPr>
          <a:xfrm>
            <a:off x="4005926" y="1829334"/>
            <a:ext cx="6975566" cy="369332"/>
          </a:xfrm>
          <a:prstGeom prst="rect">
            <a:avLst/>
          </a:prstGeom>
          <a:noFill/>
        </p:spPr>
        <p:txBody>
          <a:bodyPr wrap="square" rtlCol="0">
            <a:spAutoFit/>
          </a:bodyPr>
          <a:lstStyle/>
          <a:p>
            <a:r>
              <a:rPr lang="fr-FR" dirty="0" smtClean="0">
                <a:latin typeface="Eras Medium ITC" panose="020B0602030504020804" pitchFamily="34" charset="0"/>
                <a:ea typeface="Ebrima" panose="02000000000000000000" pitchFamily="2" charset="0"/>
                <a:cs typeface="Ebrima" panose="02000000000000000000" pitchFamily="2" charset="0"/>
              </a:rPr>
              <a:t>Contexte général</a:t>
            </a:r>
            <a:endParaRPr lang="fr-FR" dirty="0">
              <a:latin typeface="Eras Medium ITC" panose="020B0602030504020804" pitchFamily="34"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24358687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B5152189-E67B-4D26-B052-76DE3D6CF7C5}" type="slidenum">
              <a:rPr lang="fr-FR" smtClean="0"/>
              <a:pPr/>
              <a:t>20</a:t>
            </a:fld>
            <a:endParaRPr lang="fr-FR"/>
          </a:p>
        </p:txBody>
      </p:sp>
      <p:sp>
        <p:nvSpPr>
          <p:cNvPr id="3" name="Titre 2"/>
          <p:cNvSpPr>
            <a:spLocks noGrp="1"/>
          </p:cNvSpPr>
          <p:nvPr>
            <p:ph type="title"/>
          </p:nvPr>
        </p:nvSpPr>
        <p:spPr/>
        <p:txBody>
          <a:bodyPr/>
          <a:lstStyle/>
          <a:p>
            <a:r>
              <a:rPr lang="fr-FR" dirty="0"/>
              <a:t>Le territoire d’étude: le bassin versant du Galion</a:t>
            </a:r>
          </a:p>
        </p:txBody>
      </p:sp>
      <p:sp>
        <p:nvSpPr>
          <p:cNvPr id="5" name="Sous-titre 4"/>
          <p:cNvSpPr>
            <a:spLocks noGrp="1"/>
          </p:cNvSpPr>
          <p:nvPr>
            <p:ph type="subTitle" idx="13"/>
          </p:nvPr>
        </p:nvSpPr>
        <p:spPr/>
        <p:txBody>
          <a:bodyPr/>
          <a:lstStyle/>
          <a:p>
            <a:r>
              <a:rPr lang="fr-FR" dirty="0" smtClean="0"/>
              <a:t>II. Matériel et Méthode du dispositif</a:t>
            </a:r>
            <a:endParaRPr lang="fr-FR" dirty="0"/>
          </a:p>
        </p:txBody>
      </p:sp>
      <p:pic>
        <p:nvPicPr>
          <p:cNvPr id="6" name="Image 5"/>
          <p:cNvPicPr>
            <a:picLocks noChangeAspect="1"/>
          </p:cNvPicPr>
          <p:nvPr/>
        </p:nvPicPr>
        <p:blipFill>
          <a:blip r:embed="rId2"/>
          <a:stretch>
            <a:fillRect/>
          </a:stretch>
        </p:blipFill>
        <p:spPr>
          <a:xfrm>
            <a:off x="7997322" y="841271"/>
            <a:ext cx="4104915" cy="2517801"/>
          </a:xfrm>
          <a:prstGeom prst="rect">
            <a:avLst/>
          </a:prstGeom>
        </p:spPr>
      </p:pic>
      <p:grpSp>
        <p:nvGrpSpPr>
          <p:cNvPr id="7" name="Groupe 6"/>
          <p:cNvGrpSpPr/>
          <p:nvPr/>
        </p:nvGrpSpPr>
        <p:grpSpPr>
          <a:xfrm>
            <a:off x="267900" y="2043996"/>
            <a:ext cx="7886451" cy="4179293"/>
            <a:chOff x="454415" y="1709148"/>
            <a:chExt cx="8919302" cy="4673581"/>
          </a:xfrm>
        </p:grpSpPr>
        <p:grpSp>
          <p:nvGrpSpPr>
            <p:cNvPr id="14" name="Groupe 13"/>
            <p:cNvGrpSpPr/>
            <p:nvPr/>
          </p:nvGrpSpPr>
          <p:grpSpPr>
            <a:xfrm>
              <a:off x="454415" y="1709148"/>
              <a:ext cx="8919302" cy="4673581"/>
              <a:chOff x="454415" y="1709148"/>
              <a:chExt cx="8919302" cy="4673581"/>
            </a:xfrm>
          </p:grpSpPr>
          <p:sp>
            <p:nvSpPr>
              <p:cNvPr id="16" name="Organigramme : Alternative 15"/>
              <p:cNvSpPr/>
              <p:nvPr/>
            </p:nvSpPr>
            <p:spPr>
              <a:xfrm>
                <a:off x="8049245" y="4020082"/>
                <a:ext cx="1324472" cy="1857088"/>
              </a:xfrm>
              <a:prstGeom prst="flowChartAlternateProcess">
                <a:avLst/>
              </a:pr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Organigramme : Alternative 16"/>
              <p:cNvSpPr/>
              <p:nvPr/>
            </p:nvSpPr>
            <p:spPr>
              <a:xfrm>
                <a:off x="454415" y="4050413"/>
                <a:ext cx="1588278" cy="1834970"/>
              </a:xfrm>
              <a:prstGeom prst="flowChartAlternateProcess">
                <a:avLst/>
              </a:pr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8" name="Groupe 17"/>
              <p:cNvGrpSpPr/>
              <p:nvPr/>
            </p:nvGrpSpPr>
            <p:grpSpPr>
              <a:xfrm>
                <a:off x="653384" y="1709148"/>
                <a:ext cx="8136414" cy="4673581"/>
                <a:chOff x="653384" y="1709148"/>
                <a:chExt cx="8136414" cy="4673581"/>
              </a:xfrm>
            </p:grpSpPr>
            <p:grpSp>
              <p:nvGrpSpPr>
                <p:cNvPr id="21" name="Groupe 20"/>
                <p:cNvGrpSpPr/>
                <p:nvPr/>
              </p:nvGrpSpPr>
              <p:grpSpPr>
                <a:xfrm>
                  <a:off x="653384" y="1709148"/>
                  <a:ext cx="8136414" cy="4673581"/>
                  <a:chOff x="1071016" y="-243960"/>
                  <a:chExt cx="12331430" cy="7517401"/>
                </a:xfrm>
              </p:grpSpPr>
              <p:sp>
                <p:nvSpPr>
                  <p:cNvPr id="25" name="Ellipse 15"/>
                  <p:cNvSpPr/>
                  <p:nvPr/>
                </p:nvSpPr>
                <p:spPr>
                  <a:xfrm>
                    <a:off x="2075949" y="-243960"/>
                    <a:ext cx="11326497" cy="7517401"/>
                  </a:xfrm>
                  <a:custGeom>
                    <a:avLst/>
                    <a:gdLst>
                      <a:gd name="connsiteX0" fmla="*/ 0 w 4684170"/>
                      <a:gd name="connsiteY0" fmla="*/ 2016501 h 4033002"/>
                      <a:gd name="connsiteX1" fmla="*/ 2342085 w 4684170"/>
                      <a:gd name="connsiteY1" fmla="*/ 0 h 4033002"/>
                      <a:gd name="connsiteX2" fmla="*/ 4684170 w 4684170"/>
                      <a:gd name="connsiteY2" fmla="*/ 2016501 h 4033002"/>
                      <a:gd name="connsiteX3" fmla="*/ 2342085 w 4684170"/>
                      <a:gd name="connsiteY3" fmla="*/ 4033002 h 4033002"/>
                      <a:gd name="connsiteX4" fmla="*/ 0 w 4684170"/>
                      <a:gd name="connsiteY4" fmla="*/ 2016501 h 4033002"/>
                      <a:gd name="connsiteX0" fmla="*/ 0 w 5533256"/>
                      <a:gd name="connsiteY0" fmla="*/ 816734 h 4275162"/>
                      <a:gd name="connsiteX1" fmla="*/ 3191171 w 5533256"/>
                      <a:gd name="connsiteY1" fmla="*/ 211022 h 4275162"/>
                      <a:gd name="connsiteX2" fmla="*/ 5533256 w 5533256"/>
                      <a:gd name="connsiteY2" fmla="*/ 2227523 h 4275162"/>
                      <a:gd name="connsiteX3" fmla="*/ 3191171 w 5533256"/>
                      <a:gd name="connsiteY3" fmla="*/ 4244024 h 4275162"/>
                      <a:gd name="connsiteX4" fmla="*/ 0 w 5533256"/>
                      <a:gd name="connsiteY4" fmla="*/ 816734 h 4275162"/>
                      <a:gd name="connsiteX0" fmla="*/ 0 w 6930982"/>
                      <a:gd name="connsiteY0" fmla="*/ 1013739 h 4442808"/>
                      <a:gd name="connsiteX1" fmla="*/ 3191171 w 6930982"/>
                      <a:gd name="connsiteY1" fmla="*/ 408027 h 4442808"/>
                      <a:gd name="connsiteX2" fmla="*/ 6930982 w 6930982"/>
                      <a:gd name="connsiteY2" fmla="*/ 556539 h 4442808"/>
                      <a:gd name="connsiteX3" fmla="*/ 3191171 w 6930982"/>
                      <a:gd name="connsiteY3" fmla="*/ 4441029 h 4442808"/>
                      <a:gd name="connsiteX4" fmla="*/ 0 w 6930982"/>
                      <a:gd name="connsiteY4" fmla="*/ 1013739 h 4442808"/>
                      <a:gd name="connsiteX0" fmla="*/ 6 w 6930988"/>
                      <a:gd name="connsiteY0" fmla="*/ 1201514 h 4630352"/>
                      <a:gd name="connsiteX1" fmla="*/ 3217302 w 6930988"/>
                      <a:gd name="connsiteY1" fmla="*/ 151665 h 4630352"/>
                      <a:gd name="connsiteX2" fmla="*/ 6930988 w 6930988"/>
                      <a:gd name="connsiteY2" fmla="*/ 744314 h 4630352"/>
                      <a:gd name="connsiteX3" fmla="*/ 3191177 w 6930988"/>
                      <a:gd name="connsiteY3" fmla="*/ 4628804 h 4630352"/>
                      <a:gd name="connsiteX4" fmla="*/ 6 w 6930988"/>
                      <a:gd name="connsiteY4" fmla="*/ 1201514 h 4630352"/>
                      <a:gd name="connsiteX0" fmla="*/ 6 w 6983239"/>
                      <a:gd name="connsiteY0" fmla="*/ 978730 h 4615459"/>
                      <a:gd name="connsiteX1" fmla="*/ 3269553 w 6983239"/>
                      <a:gd name="connsiteY1" fmla="*/ 137887 h 4615459"/>
                      <a:gd name="connsiteX2" fmla="*/ 6983239 w 6983239"/>
                      <a:gd name="connsiteY2" fmla="*/ 730536 h 4615459"/>
                      <a:gd name="connsiteX3" fmla="*/ 3243428 w 6983239"/>
                      <a:gd name="connsiteY3" fmla="*/ 4615026 h 4615459"/>
                      <a:gd name="connsiteX4" fmla="*/ 6 w 6983239"/>
                      <a:gd name="connsiteY4" fmla="*/ 978730 h 46154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3239" h="4615459">
                        <a:moveTo>
                          <a:pt x="6" y="978730"/>
                        </a:moveTo>
                        <a:cubicBezTo>
                          <a:pt x="4360" y="232540"/>
                          <a:pt x="2105681" y="179253"/>
                          <a:pt x="3269553" y="137887"/>
                        </a:cubicBezTo>
                        <a:cubicBezTo>
                          <a:pt x="4433425" y="96521"/>
                          <a:pt x="6983239" y="-383147"/>
                          <a:pt x="6983239" y="730536"/>
                        </a:cubicBezTo>
                        <a:cubicBezTo>
                          <a:pt x="6983239" y="1844219"/>
                          <a:pt x="4407300" y="4573660"/>
                          <a:pt x="3243428" y="4615026"/>
                        </a:cubicBezTo>
                        <a:cubicBezTo>
                          <a:pt x="2079556" y="4656392"/>
                          <a:pt x="-4348" y="1724920"/>
                          <a:pt x="6" y="978730"/>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Losange 16"/>
                  <p:cNvSpPr/>
                  <p:nvPr/>
                </p:nvSpPr>
                <p:spPr>
                  <a:xfrm>
                    <a:off x="3002363" y="183577"/>
                    <a:ext cx="9868599" cy="6106150"/>
                  </a:xfrm>
                  <a:custGeom>
                    <a:avLst/>
                    <a:gdLst>
                      <a:gd name="connsiteX0" fmla="*/ 0 w 4212349"/>
                      <a:gd name="connsiteY0" fmla="*/ 1898102 h 3796204"/>
                      <a:gd name="connsiteX1" fmla="*/ 2106175 w 4212349"/>
                      <a:gd name="connsiteY1" fmla="*/ 0 h 3796204"/>
                      <a:gd name="connsiteX2" fmla="*/ 4212349 w 4212349"/>
                      <a:gd name="connsiteY2" fmla="*/ 1898102 h 3796204"/>
                      <a:gd name="connsiteX3" fmla="*/ 2106175 w 4212349"/>
                      <a:gd name="connsiteY3" fmla="*/ 3796204 h 3796204"/>
                      <a:gd name="connsiteX4" fmla="*/ 0 w 4212349"/>
                      <a:gd name="connsiteY4" fmla="*/ 1898102 h 3796204"/>
                      <a:gd name="connsiteX0" fmla="*/ 0 w 4943869"/>
                      <a:gd name="connsiteY0" fmla="*/ 526502 h 3796204"/>
                      <a:gd name="connsiteX1" fmla="*/ 2837695 w 4943869"/>
                      <a:gd name="connsiteY1" fmla="*/ 0 h 3796204"/>
                      <a:gd name="connsiteX2" fmla="*/ 4943869 w 4943869"/>
                      <a:gd name="connsiteY2" fmla="*/ 1898102 h 3796204"/>
                      <a:gd name="connsiteX3" fmla="*/ 2837695 w 4943869"/>
                      <a:gd name="connsiteY3" fmla="*/ 3796204 h 3796204"/>
                      <a:gd name="connsiteX4" fmla="*/ 0 w 4943869"/>
                      <a:gd name="connsiteY4" fmla="*/ 526502 h 3796204"/>
                      <a:gd name="connsiteX0" fmla="*/ 0 w 6511411"/>
                      <a:gd name="connsiteY0" fmla="*/ 526502 h 3796204"/>
                      <a:gd name="connsiteX1" fmla="*/ 2837695 w 6511411"/>
                      <a:gd name="connsiteY1" fmla="*/ 0 h 3796204"/>
                      <a:gd name="connsiteX2" fmla="*/ 6511411 w 6511411"/>
                      <a:gd name="connsiteY2" fmla="*/ 343622 h 3796204"/>
                      <a:gd name="connsiteX3" fmla="*/ 2837695 w 6511411"/>
                      <a:gd name="connsiteY3" fmla="*/ 3796204 h 3796204"/>
                      <a:gd name="connsiteX4" fmla="*/ 0 w 6511411"/>
                      <a:gd name="connsiteY4" fmla="*/ 526502 h 3796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11411" h="3796204">
                        <a:moveTo>
                          <a:pt x="0" y="526502"/>
                        </a:moveTo>
                        <a:lnTo>
                          <a:pt x="2837695" y="0"/>
                        </a:lnTo>
                        <a:lnTo>
                          <a:pt x="6511411" y="343622"/>
                        </a:lnTo>
                        <a:lnTo>
                          <a:pt x="2837695" y="3796204"/>
                        </a:lnTo>
                        <a:lnTo>
                          <a:pt x="0" y="526502"/>
                        </a:lnTo>
                        <a:close/>
                      </a:path>
                    </a:pathLst>
                  </a:custGeom>
                  <a:solidFill>
                    <a:srgbClr val="B2B2B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7" name="Connecteur droit 26"/>
                  <p:cNvCxnSpPr/>
                  <p:nvPr/>
                </p:nvCxnSpPr>
                <p:spPr>
                  <a:xfrm flipH="1">
                    <a:off x="7284412" y="183575"/>
                    <a:ext cx="6783" cy="6046616"/>
                  </a:xfrm>
                  <a:prstGeom prst="line">
                    <a:avLst/>
                  </a:prstGeom>
                  <a:ln w="38100"/>
                </p:spPr>
                <p:style>
                  <a:lnRef idx="1">
                    <a:schemeClr val="accent5"/>
                  </a:lnRef>
                  <a:fillRef idx="0">
                    <a:schemeClr val="accent5"/>
                  </a:fillRef>
                  <a:effectRef idx="0">
                    <a:schemeClr val="accent5"/>
                  </a:effectRef>
                  <a:fontRef idx="minor">
                    <a:schemeClr val="tx1"/>
                  </a:fontRef>
                </p:style>
              </p:cxnSp>
              <p:cxnSp>
                <p:nvCxnSpPr>
                  <p:cNvPr id="28" name="Connecteur droit 27"/>
                  <p:cNvCxnSpPr/>
                  <p:nvPr/>
                </p:nvCxnSpPr>
                <p:spPr>
                  <a:xfrm>
                    <a:off x="6387713" y="1648109"/>
                    <a:ext cx="979473" cy="1330037"/>
                  </a:xfrm>
                  <a:prstGeom prst="line">
                    <a:avLst/>
                  </a:prstGeom>
                  <a:ln w="38100"/>
                </p:spPr>
                <p:style>
                  <a:lnRef idx="1">
                    <a:schemeClr val="accent5"/>
                  </a:lnRef>
                  <a:fillRef idx="0">
                    <a:schemeClr val="accent5"/>
                  </a:fillRef>
                  <a:effectRef idx="0">
                    <a:schemeClr val="accent5"/>
                  </a:effectRef>
                  <a:fontRef idx="minor">
                    <a:schemeClr val="tx1"/>
                  </a:fontRef>
                </p:style>
              </p:cxnSp>
              <p:cxnSp>
                <p:nvCxnSpPr>
                  <p:cNvPr id="29" name="Connecteur droit 28"/>
                  <p:cNvCxnSpPr/>
                  <p:nvPr/>
                </p:nvCxnSpPr>
                <p:spPr>
                  <a:xfrm flipH="1">
                    <a:off x="7303131" y="3314512"/>
                    <a:ext cx="1687485" cy="1945179"/>
                  </a:xfrm>
                  <a:prstGeom prst="line">
                    <a:avLst/>
                  </a:prstGeom>
                  <a:ln w="38100"/>
                </p:spPr>
                <p:style>
                  <a:lnRef idx="1">
                    <a:schemeClr val="accent5"/>
                  </a:lnRef>
                  <a:fillRef idx="0">
                    <a:schemeClr val="accent5"/>
                  </a:fillRef>
                  <a:effectRef idx="0">
                    <a:schemeClr val="accent5"/>
                  </a:effectRef>
                  <a:fontRef idx="minor">
                    <a:schemeClr val="tx1"/>
                  </a:fontRef>
                </p:style>
              </p:cxnSp>
              <p:sp>
                <p:nvSpPr>
                  <p:cNvPr id="30" name="Rectangle 29"/>
                  <p:cNvSpPr/>
                  <p:nvPr/>
                </p:nvSpPr>
                <p:spPr>
                  <a:xfrm>
                    <a:off x="11891594" y="1312166"/>
                    <a:ext cx="586047" cy="38238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31" name="Rectangle 30"/>
                  <p:cNvSpPr/>
                  <p:nvPr/>
                </p:nvSpPr>
                <p:spPr>
                  <a:xfrm>
                    <a:off x="5801666" y="3763367"/>
                    <a:ext cx="586047" cy="38238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32" name="Rectangle 31"/>
                  <p:cNvSpPr/>
                  <p:nvPr/>
                </p:nvSpPr>
                <p:spPr>
                  <a:xfrm>
                    <a:off x="7575373" y="5408280"/>
                    <a:ext cx="1029658" cy="65359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p>
                </p:txBody>
              </p:sp>
              <p:pic>
                <p:nvPicPr>
                  <p:cNvPr id="33" name="Picture 2" descr="RÃ©sultat de recherche d'images pour &quot;agriculteur pesticide  clipart&quot;"/>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32201" t="35716" r="35213" b="35046"/>
                  <a:stretch/>
                </p:blipFill>
                <p:spPr bwMode="auto">
                  <a:xfrm>
                    <a:off x="5869050" y="3458795"/>
                    <a:ext cx="648520" cy="581892"/>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RÃ©sultat de recherche d'images pour &quot;agriculteur pesticide  clipart&quot;"/>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32201" t="35716" r="35213" b="35046"/>
                  <a:stretch/>
                </p:blipFill>
                <p:spPr bwMode="auto">
                  <a:xfrm flipH="1">
                    <a:off x="11754063" y="881636"/>
                    <a:ext cx="592932" cy="532014"/>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35" name="Picture 2" descr="RÃ©sultat de recherche d'images pour &quot;agriculteur pesticide  clipart&quot;"/>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32201" t="35716" r="35213" b="35046"/>
                  <a:stretch/>
                </p:blipFill>
                <p:spPr bwMode="auto">
                  <a:xfrm>
                    <a:off x="7695849" y="5054990"/>
                    <a:ext cx="648520" cy="581891"/>
                  </a:xfrm>
                  <a:prstGeom prst="rect">
                    <a:avLst/>
                  </a:prstGeom>
                  <a:noFill/>
                  <a:extLst>
                    <a:ext uri="{909E8E84-426E-40DD-AFC4-6F175D3DCCD1}">
                      <a14:hiddenFill xmlns:a14="http://schemas.microsoft.com/office/drawing/2010/main">
                        <a:solidFill>
                          <a:srgbClr val="FFFFFF"/>
                        </a:solidFill>
                      </a14:hiddenFill>
                    </a:ext>
                  </a:extLst>
                </p:spPr>
              </p:pic>
              <p:cxnSp>
                <p:nvCxnSpPr>
                  <p:cNvPr id="36" name="Connecteur droit 35"/>
                  <p:cNvCxnSpPr/>
                  <p:nvPr/>
                </p:nvCxnSpPr>
                <p:spPr>
                  <a:xfrm>
                    <a:off x="6398479" y="3953461"/>
                    <a:ext cx="871401" cy="346108"/>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37" name="Connecteur droit 36"/>
                  <p:cNvCxnSpPr>
                    <a:endCxn id="30" idx="1"/>
                  </p:cNvCxnSpPr>
                  <p:nvPr/>
                </p:nvCxnSpPr>
                <p:spPr>
                  <a:xfrm flipV="1">
                    <a:off x="7328479" y="1503360"/>
                    <a:ext cx="4563114" cy="1811153"/>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38" name="Connecteur droit 37"/>
                  <p:cNvCxnSpPr>
                    <a:endCxn id="32" idx="1"/>
                  </p:cNvCxnSpPr>
                  <p:nvPr/>
                </p:nvCxnSpPr>
                <p:spPr>
                  <a:xfrm>
                    <a:off x="7334307" y="5705464"/>
                    <a:ext cx="241066" cy="29611"/>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39" name="Organigramme : Bande perforée 38"/>
                  <p:cNvSpPr/>
                  <p:nvPr/>
                </p:nvSpPr>
                <p:spPr>
                  <a:xfrm>
                    <a:off x="3368848" y="1305722"/>
                    <a:ext cx="9442720" cy="556952"/>
                  </a:xfrm>
                  <a:prstGeom prst="flowChartPunchedTap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Rectangle 41"/>
                  <p:cNvSpPr/>
                  <p:nvPr/>
                </p:nvSpPr>
                <p:spPr>
                  <a:xfrm>
                    <a:off x="4475445" y="1415272"/>
                    <a:ext cx="586047" cy="38238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pic>
                <p:nvPicPr>
                  <p:cNvPr id="43" name="Picture 2" descr="RÃ©sultat de recherche d'images pour &quot;agriculteur pesticide  clipart&quot;"/>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32201" t="35716" r="35213" b="35046"/>
                  <a:stretch/>
                </p:blipFill>
                <p:spPr bwMode="auto">
                  <a:xfrm flipH="1">
                    <a:off x="4431275" y="1035421"/>
                    <a:ext cx="592932" cy="532014"/>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4" name="Organigramme : Bande perforée 43"/>
                  <p:cNvSpPr/>
                  <p:nvPr/>
                </p:nvSpPr>
                <p:spPr>
                  <a:xfrm>
                    <a:off x="1071016" y="3634551"/>
                    <a:ext cx="11869058" cy="556953"/>
                  </a:xfrm>
                  <a:prstGeom prst="flowChartPunchedTap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Rectangle 44"/>
                  <p:cNvSpPr/>
                  <p:nvPr/>
                </p:nvSpPr>
                <p:spPr>
                  <a:xfrm>
                    <a:off x="2103580" y="3763399"/>
                    <a:ext cx="586047" cy="38238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pic>
                <p:nvPicPr>
                  <p:cNvPr id="46" name="Picture 2" descr="RÃ©sultat de recherche d'images pour &quot;agriculteur pesticide  clipart&quot;"/>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32201" t="35716" r="35213" b="35046"/>
                  <a:stretch/>
                </p:blipFill>
                <p:spPr bwMode="auto">
                  <a:xfrm>
                    <a:off x="2174115" y="3518174"/>
                    <a:ext cx="648519" cy="581892"/>
                  </a:xfrm>
                  <a:prstGeom prst="rect">
                    <a:avLst/>
                  </a:prstGeom>
                  <a:noFill/>
                  <a:extLst>
                    <a:ext uri="{909E8E84-426E-40DD-AFC4-6F175D3DCCD1}">
                      <a14:hiddenFill xmlns:a14="http://schemas.microsoft.com/office/drawing/2010/main">
                        <a:solidFill>
                          <a:srgbClr val="FFFFFF"/>
                        </a:solidFill>
                      </a14:hiddenFill>
                    </a:ext>
                  </a:extLst>
                </p:spPr>
              </p:pic>
              <p:sp>
                <p:nvSpPr>
                  <p:cNvPr id="47" name="Organigramme : Bande perforée 46"/>
                  <p:cNvSpPr/>
                  <p:nvPr/>
                </p:nvSpPr>
                <p:spPr>
                  <a:xfrm>
                    <a:off x="1292006" y="5345481"/>
                    <a:ext cx="11914740" cy="944245"/>
                  </a:xfrm>
                  <a:prstGeom prst="flowChartPunchedTap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Rectangle 47"/>
                  <p:cNvSpPr/>
                  <p:nvPr/>
                </p:nvSpPr>
                <p:spPr>
                  <a:xfrm>
                    <a:off x="2075949" y="5824866"/>
                    <a:ext cx="586047" cy="38238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p>
                </p:txBody>
              </p:sp>
              <p:pic>
                <p:nvPicPr>
                  <p:cNvPr id="49" name="Picture 2" descr="RÃ©sultat de recherche d'images pour &quot;agriculteur pesticide  clipart&quot;"/>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32201" t="35716" r="35213" b="35046"/>
                  <a:stretch/>
                </p:blipFill>
                <p:spPr bwMode="auto">
                  <a:xfrm>
                    <a:off x="2196422" y="5471575"/>
                    <a:ext cx="648519" cy="581892"/>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22" name="Connecteur droit 21"/>
                <p:cNvCxnSpPr/>
                <p:nvPr/>
              </p:nvCxnSpPr>
              <p:spPr>
                <a:xfrm flipH="1" flipV="1">
                  <a:off x="3153177" y="3000370"/>
                  <a:ext cx="1317475" cy="258117"/>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24" name="Connecteur droit 23"/>
                <p:cNvCxnSpPr>
                  <a:endCxn id="9" idx="1"/>
                </p:cNvCxnSpPr>
                <p:nvPr/>
              </p:nvCxnSpPr>
              <p:spPr>
                <a:xfrm flipV="1">
                  <a:off x="5484669" y="4239391"/>
                  <a:ext cx="780731" cy="78138"/>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grpSp>
          <p:sp>
            <p:nvSpPr>
              <p:cNvPr id="19" name="ZoneTexte 18"/>
              <p:cNvSpPr txBox="1"/>
              <p:nvPr/>
            </p:nvSpPr>
            <p:spPr>
              <a:xfrm>
                <a:off x="679063" y="4734688"/>
                <a:ext cx="1661450" cy="413013"/>
              </a:xfrm>
              <a:prstGeom prst="rect">
                <a:avLst/>
              </a:prstGeom>
              <a:noFill/>
            </p:spPr>
            <p:txBody>
              <a:bodyPr wrap="square" rtlCol="0">
                <a:spAutoFit/>
              </a:bodyPr>
              <a:lstStyle/>
              <a:p>
                <a:r>
                  <a:rPr lang="fr-FR" dirty="0" smtClean="0"/>
                  <a:t>Guadeloupe</a:t>
                </a:r>
                <a:endParaRPr lang="fr-FR" dirty="0"/>
              </a:p>
            </p:txBody>
          </p:sp>
          <p:sp>
            <p:nvSpPr>
              <p:cNvPr id="20" name="ZoneTexte 19"/>
              <p:cNvSpPr txBox="1"/>
              <p:nvPr/>
            </p:nvSpPr>
            <p:spPr>
              <a:xfrm>
                <a:off x="7791468" y="4746797"/>
                <a:ext cx="1477624" cy="369332"/>
              </a:xfrm>
              <a:prstGeom prst="rect">
                <a:avLst/>
              </a:prstGeom>
              <a:noFill/>
            </p:spPr>
            <p:txBody>
              <a:bodyPr wrap="square" rtlCol="0">
                <a:spAutoFit/>
              </a:bodyPr>
              <a:lstStyle/>
              <a:p>
                <a:r>
                  <a:rPr lang="fr-FR" dirty="0" smtClean="0"/>
                  <a:t>Métropole</a:t>
                </a:r>
                <a:endParaRPr lang="fr-FR" dirty="0"/>
              </a:p>
            </p:txBody>
          </p:sp>
        </p:grpSp>
        <p:sp>
          <p:nvSpPr>
            <p:cNvPr id="9" name="Rectangle 8"/>
            <p:cNvSpPr/>
            <p:nvPr/>
          </p:nvSpPr>
          <p:spPr>
            <a:xfrm>
              <a:off x="6265400" y="4104923"/>
              <a:ext cx="401904" cy="26893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pic>
          <p:nvPicPr>
            <p:cNvPr id="10" name="Picture 2" descr="RÃ©sultat de recherche d'images pour &quot;agriculteur pesticide  clipart&quot;"/>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32201" t="35716" r="35213" b="35046"/>
            <a:stretch/>
          </p:blipFill>
          <p:spPr bwMode="auto">
            <a:xfrm>
              <a:off x="6351082" y="3761609"/>
              <a:ext cx="461618" cy="424773"/>
            </a:xfrm>
            <a:prstGeom prst="rect">
              <a:avLst/>
            </a:prstGeom>
            <a:noFill/>
            <a:extLst>
              <a:ext uri="{909E8E84-426E-40DD-AFC4-6F175D3DCCD1}">
                <a14:hiddenFill xmlns:a14="http://schemas.microsoft.com/office/drawing/2010/main">
                  <a:solidFill>
                    <a:srgbClr val="FFFFFF"/>
                  </a:solidFill>
                </a14:hiddenFill>
              </a:ext>
            </a:extLst>
          </p:spPr>
        </p:pic>
      </p:grpSp>
      <p:sp>
        <p:nvSpPr>
          <p:cNvPr id="50" name="Losange 48"/>
          <p:cNvSpPr/>
          <p:nvPr/>
        </p:nvSpPr>
        <p:spPr>
          <a:xfrm>
            <a:off x="1547942" y="2282731"/>
            <a:ext cx="5738863" cy="3393662"/>
          </a:xfrm>
          <a:custGeom>
            <a:avLst/>
            <a:gdLst>
              <a:gd name="connsiteX0" fmla="*/ 0 w 4188009"/>
              <a:gd name="connsiteY0" fmla="*/ 1898102 h 3796204"/>
              <a:gd name="connsiteX1" fmla="*/ 2094005 w 4188009"/>
              <a:gd name="connsiteY1" fmla="*/ 0 h 3796204"/>
              <a:gd name="connsiteX2" fmla="*/ 4188009 w 4188009"/>
              <a:gd name="connsiteY2" fmla="*/ 1898102 h 3796204"/>
              <a:gd name="connsiteX3" fmla="*/ 2094005 w 4188009"/>
              <a:gd name="connsiteY3" fmla="*/ 3796204 h 3796204"/>
              <a:gd name="connsiteX4" fmla="*/ 0 w 4188009"/>
              <a:gd name="connsiteY4" fmla="*/ 1898102 h 3796204"/>
              <a:gd name="connsiteX0" fmla="*/ 0 w 4945655"/>
              <a:gd name="connsiteY0" fmla="*/ 539565 h 3796204"/>
              <a:gd name="connsiteX1" fmla="*/ 2851651 w 4945655"/>
              <a:gd name="connsiteY1" fmla="*/ 0 h 3796204"/>
              <a:gd name="connsiteX2" fmla="*/ 4945655 w 4945655"/>
              <a:gd name="connsiteY2" fmla="*/ 1898102 h 3796204"/>
              <a:gd name="connsiteX3" fmla="*/ 2851651 w 4945655"/>
              <a:gd name="connsiteY3" fmla="*/ 3796204 h 3796204"/>
              <a:gd name="connsiteX4" fmla="*/ 0 w 4945655"/>
              <a:gd name="connsiteY4" fmla="*/ 539565 h 3796204"/>
              <a:gd name="connsiteX0" fmla="*/ 0 w 6474009"/>
              <a:gd name="connsiteY0" fmla="*/ 539565 h 3796204"/>
              <a:gd name="connsiteX1" fmla="*/ 2851651 w 6474009"/>
              <a:gd name="connsiteY1" fmla="*/ 0 h 3796204"/>
              <a:gd name="connsiteX2" fmla="*/ 6474009 w 6474009"/>
              <a:gd name="connsiteY2" fmla="*/ 369748 h 3796204"/>
              <a:gd name="connsiteX3" fmla="*/ 2851651 w 6474009"/>
              <a:gd name="connsiteY3" fmla="*/ 3796204 h 3796204"/>
              <a:gd name="connsiteX4" fmla="*/ 0 w 6474009"/>
              <a:gd name="connsiteY4" fmla="*/ 539565 h 3796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4009" h="3796204">
                <a:moveTo>
                  <a:pt x="0" y="539565"/>
                </a:moveTo>
                <a:lnTo>
                  <a:pt x="2851651" y="0"/>
                </a:lnTo>
                <a:lnTo>
                  <a:pt x="6474009" y="369748"/>
                </a:lnTo>
                <a:lnTo>
                  <a:pt x="2851651" y="3796204"/>
                </a:lnTo>
                <a:lnTo>
                  <a:pt x="0" y="539565"/>
                </a:lnTo>
                <a:close/>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0" name="ZoneTexte 59"/>
          <p:cNvSpPr txBox="1"/>
          <p:nvPr/>
        </p:nvSpPr>
        <p:spPr>
          <a:xfrm>
            <a:off x="3503976" y="5799598"/>
            <a:ext cx="1469055" cy="369332"/>
          </a:xfrm>
          <a:prstGeom prst="rect">
            <a:avLst/>
          </a:prstGeom>
          <a:noFill/>
        </p:spPr>
        <p:txBody>
          <a:bodyPr wrap="square" rtlCol="0">
            <a:spAutoFit/>
          </a:bodyPr>
          <a:lstStyle/>
          <a:p>
            <a:r>
              <a:rPr lang="fr-FR" dirty="0" smtClean="0"/>
              <a:t>Martinique</a:t>
            </a:r>
            <a:endParaRPr lang="fr-FR" dirty="0"/>
          </a:p>
        </p:txBody>
      </p:sp>
      <p:sp>
        <p:nvSpPr>
          <p:cNvPr id="61" name="Ellipse 60"/>
          <p:cNvSpPr/>
          <p:nvPr/>
        </p:nvSpPr>
        <p:spPr>
          <a:xfrm>
            <a:off x="3854296" y="5591895"/>
            <a:ext cx="437241" cy="28072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Eras Medium ITC" panose="020B0602030504020804" pitchFamily="34" charset="0"/>
            </a:endParaRPr>
          </a:p>
        </p:txBody>
      </p:sp>
      <p:sp>
        <p:nvSpPr>
          <p:cNvPr id="55" name="Rectangle 54"/>
          <p:cNvSpPr/>
          <p:nvPr/>
        </p:nvSpPr>
        <p:spPr>
          <a:xfrm>
            <a:off x="8937547" y="3835322"/>
            <a:ext cx="1611041" cy="43654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dirty="0" smtClean="0">
                <a:latin typeface="Eras Medium ITC" panose="020B0602030504020804" pitchFamily="34" charset="0"/>
              </a:rPr>
              <a:t>Diversification</a:t>
            </a:r>
            <a:endParaRPr lang="fr-FR" dirty="0">
              <a:latin typeface="Eras Medium ITC" panose="020B0602030504020804" pitchFamily="34" charset="0"/>
            </a:endParaRPr>
          </a:p>
        </p:txBody>
      </p:sp>
      <p:sp>
        <p:nvSpPr>
          <p:cNvPr id="56" name="Rectangle 55"/>
          <p:cNvSpPr/>
          <p:nvPr/>
        </p:nvSpPr>
        <p:spPr>
          <a:xfrm>
            <a:off x="8934912" y="4449720"/>
            <a:ext cx="1613676" cy="43176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dirty="0" smtClean="0">
                <a:latin typeface="Eras Medium ITC" panose="020B0602030504020804" pitchFamily="34" charset="0"/>
              </a:rPr>
              <a:t>Banane</a:t>
            </a:r>
            <a:endParaRPr lang="fr-FR" dirty="0">
              <a:latin typeface="Eras Medium ITC" panose="020B0602030504020804" pitchFamily="34" charset="0"/>
            </a:endParaRPr>
          </a:p>
        </p:txBody>
      </p:sp>
      <p:sp>
        <p:nvSpPr>
          <p:cNvPr id="57" name="Rectangle 56"/>
          <p:cNvSpPr/>
          <p:nvPr/>
        </p:nvSpPr>
        <p:spPr>
          <a:xfrm>
            <a:off x="8934912" y="5028260"/>
            <a:ext cx="1613676" cy="38969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dirty="0" smtClean="0">
                <a:latin typeface="Eras Medium ITC" panose="020B0602030504020804" pitchFamily="34" charset="0"/>
              </a:rPr>
              <a:t>Canne</a:t>
            </a:r>
            <a:endParaRPr lang="fr-FR" dirty="0">
              <a:latin typeface="Eras Medium ITC" panose="020B0602030504020804" pitchFamily="34" charset="0"/>
            </a:endParaRPr>
          </a:p>
        </p:txBody>
      </p:sp>
      <p:grpSp>
        <p:nvGrpSpPr>
          <p:cNvPr id="4" name="Groupe 3"/>
          <p:cNvGrpSpPr/>
          <p:nvPr/>
        </p:nvGrpSpPr>
        <p:grpSpPr>
          <a:xfrm>
            <a:off x="454724" y="1271859"/>
            <a:ext cx="422139" cy="451940"/>
            <a:chOff x="6828774" y="2822170"/>
            <a:chExt cx="422139" cy="451940"/>
          </a:xfrm>
        </p:grpSpPr>
        <p:sp>
          <p:nvSpPr>
            <p:cNvPr id="51" name="Rectangle 50"/>
            <p:cNvSpPr/>
            <p:nvPr/>
          </p:nvSpPr>
          <p:spPr>
            <a:xfrm>
              <a:off x="6909010" y="3061523"/>
              <a:ext cx="341903" cy="212587"/>
            </a:xfrm>
            <a:prstGeom prst="rect">
              <a:avLst/>
            </a:prstGeom>
            <a:solidFill>
              <a:schemeClr val="bg1">
                <a:lumMod val="50000"/>
              </a:schemeClr>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pic>
          <p:nvPicPr>
            <p:cNvPr id="52" name="Picture 2" descr="RÃ©sultat de recherche d'images pour &quot;agriculteur pesticide  clipart&quot;"/>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32201" t="35716" r="35213" b="35046"/>
            <a:stretch/>
          </p:blipFill>
          <p:spPr bwMode="auto">
            <a:xfrm flipH="1">
              <a:off x="6828774" y="2822170"/>
              <a:ext cx="345920" cy="295773"/>
            </a:xfrm>
            <a:prstGeom prst="rect">
              <a:avLst/>
            </a:prstGeom>
            <a:noFill/>
            <a:ln>
              <a:noFill/>
            </a:ln>
            <a:extLst>
              <a:ext uri="{909E8E84-426E-40DD-AFC4-6F175D3DCCD1}">
                <a14:hiddenFill xmlns:a14="http://schemas.microsoft.com/office/drawing/2010/main">
                  <a:solidFill>
                    <a:srgbClr val="FFFFFF"/>
                  </a:solidFill>
                </a14:hiddenFill>
              </a:ext>
            </a:extLst>
          </p:spPr>
        </p:pic>
      </p:grpSp>
      <p:sp>
        <p:nvSpPr>
          <p:cNvPr id="8" name="Organigramme : Bande perforée 7"/>
          <p:cNvSpPr/>
          <p:nvPr/>
        </p:nvSpPr>
        <p:spPr>
          <a:xfrm>
            <a:off x="8987606" y="5519755"/>
            <a:ext cx="1588965" cy="703272"/>
          </a:xfrm>
          <a:prstGeom prst="flowChartPunchedTap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latin typeface="Eras Medium ITC" panose="020B0602030504020804" pitchFamily="34" charset="0"/>
              </a:rPr>
              <a:t>Filière </a:t>
            </a:r>
            <a:endParaRPr lang="fr-FR" dirty="0">
              <a:solidFill>
                <a:schemeClr val="tx1"/>
              </a:solidFill>
              <a:latin typeface="Eras Medium ITC" panose="020B0602030504020804" pitchFamily="34" charset="0"/>
            </a:endParaRPr>
          </a:p>
        </p:txBody>
      </p:sp>
      <p:sp>
        <p:nvSpPr>
          <p:cNvPr id="11" name="ZoneTexte 10"/>
          <p:cNvSpPr txBox="1"/>
          <p:nvPr/>
        </p:nvSpPr>
        <p:spPr>
          <a:xfrm>
            <a:off x="909420" y="1304718"/>
            <a:ext cx="3208394" cy="369332"/>
          </a:xfrm>
          <a:prstGeom prst="rect">
            <a:avLst/>
          </a:prstGeom>
          <a:noFill/>
        </p:spPr>
        <p:txBody>
          <a:bodyPr wrap="square" rtlCol="0">
            <a:spAutoFit/>
          </a:bodyPr>
          <a:lstStyle/>
          <a:p>
            <a:r>
              <a:rPr lang="fr-FR" dirty="0" smtClean="0">
                <a:latin typeface="Eras Medium ITC" panose="020B0602030504020804" pitchFamily="34" charset="0"/>
              </a:rPr>
              <a:t>Agriculteur sur sa parcelle</a:t>
            </a:r>
            <a:endParaRPr lang="fr-FR" dirty="0">
              <a:latin typeface="Eras Medium ITC" panose="020B0602030504020804" pitchFamily="34" charset="0"/>
            </a:endParaRPr>
          </a:p>
        </p:txBody>
      </p:sp>
    </p:spTree>
    <p:extLst>
      <p:ext uri="{BB962C8B-B14F-4D97-AF65-F5344CB8AC3E}">
        <p14:creationId xmlns:p14="http://schemas.microsoft.com/office/powerpoint/2010/main" val="41568299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B5152189-E67B-4D26-B052-76DE3D6CF7C5}" type="slidenum">
              <a:rPr lang="fr-FR" smtClean="0"/>
              <a:pPr/>
              <a:t>21</a:t>
            </a:fld>
            <a:endParaRPr lang="fr-FR"/>
          </a:p>
        </p:txBody>
      </p:sp>
      <p:sp>
        <p:nvSpPr>
          <p:cNvPr id="3" name="Titre 2"/>
          <p:cNvSpPr>
            <a:spLocks noGrp="1"/>
          </p:cNvSpPr>
          <p:nvPr>
            <p:ph type="title"/>
          </p:nvPr>
        </p:nvSpPr>
        <p:spPr/>
        <p:txBody>
          <a:bodyPr/>
          <a:lstStyle/>
          <a:p>
            <a:r>
              <a:rPr lang="fr-FR" dirty="0"/>
              <a:t>Le diagnostic du système sociotechnique: article </a:t>
            </a:r>
            <a:r>
              <a:rPr lang="fr-FR" dirty="0" err="1"/>
              <a:t>Della</a:t>
            </a:r>
            <a:r>
              <a:rPr lang="fr-FR" dirty="0"/>
              <a:t> Rossa et al., 2020 </a:t>
            </a:r>
          </a:p>
        </p:txBody>
      </p:sp>
      <p:sp>
        <p:nvSpPr>
          <p:cNvPr id="4" name="Espace réservé du contenu 3"/>
          <p:cNvSpPr>
            <a:spLocks noGrp="1"/>
          </p:cNvSpPr>
          <p:nvPr>
            <p:ph idx="1"/>
          </p:nvPr>
        </p:nvSpPr>
        <p:spPr/>
        <p:txBody>
          <a:bodyPr>
            <a:normAutofit/>
          </a:bodyPr>
          <a:lstStyle/>
          <a:p>
            <a:r>
              <a:rPr lang="fr-FR" dirty="0" smtClean="0"/>
              <a:t>Analyse du système sociotechnique sur trois objets: filières agricoles, agriculteurs, territoire</a:t>
            </a:r>
            <a:endParaRPr lang="fr-FR" dirty="0"/>
          </a:p>
          <a:p>
            <a:endParaRPr lang="fr-FR" dirty="0"/>
          </a:p>
          <a:p>
            <a:endParaRPr lang="fr-FR" dirty="0" smtClean="0"/>
          </a:p>
          <a:p>
            <a:endParaRPr lang="fr-FR" dirty="0"/>
          </a:p>
          <a:p>
            <a:endParaRPr lang="fr-FR" dirty="0" smtClean="0"/>
          </a:p>
          <a:p>
            <a:endParaRPr lang="fr-FR" dirty="0" smtClean="0"/>
          </a:p>
          <a:p>
            <a:r>
              <a:rPr lang="fr-FR" dirty="0" smtClean="0"/>
              <a:t>Données: </a:t>
            </a:r>
          </a:p>
          <a:p>
            <a:pPr lvl="1"/>
            <a:r>
              <a:rPr lang="fr-FR" dirty="0" smtClean="0"/>
              <a:t>Entretiens des acteurs</a:t>
            </a:r>
          </a:p>
          <a:p>
            <a:pPr lvl="1"/>
            <a:r>
              <a:rPr lang="fr-FR" dirty="0" smtClean="0"/>
              <a:t>Littérature grise</a:t>
            </a:r>
            <a:endParaRPr lang="fr-FR" dirty="0"/>
          </a:p>
        </p:txBody>
      </p:sp>
      <p:sp>
        <p:nvSpPr>
          <p:cNvPr id="5" name="Sous-titre 4"/>
          <p:cNvSpPr>
            <a:spLocks noGrp="1"/>
          </p:cNvSpPr>
          <p:nvPr>
            <p:ph type="subTitle" idx="13"/>
          </p:nvPr>
        </p:nvSpPr>
        <p:spPr>
          <a:xfrm>
            <a:off x="0" y="691834"/>
            <a:ext cx="11341290" cy="390413"/>
          </a:xfrm>
        </p:spPr>
        <p:txBody>
          <a:bodyPr/>
          <a:lstStyle/>
          <a:p>
            <a:r>
              <a:rPr lang="fr-FR" dirty="0" smtClean="0"/>
              <a:t>II. Matériel et Méthode du dispositif</a:t>
            </a:r>
            <a:endParaRPr lang="fr-FR" dirty="0"/>
          </a:p>
        </p:txBody>
      </p:sp>
      <p:grpSp>
        <p:nvGrpSpPr>
          <p:cNvPr id="14" name="Groupe 13"/>
          <p:cNvGrpSpPr/>
          <p:nvPr/>
        </p:nvGrpSpPr>
        <p:grpSpPr>
          <a:xfrm>
            <a:off x="2882631" y="6398250"/>
            <a:ext cx="6426738" cy="459750"/>
            <a:chOff x="2882631" y="6398250"/>
            <a:chExt cx="6426738" cy="459750"/>
          </a:xfrm>
        </p:grpSpPr>
        <p:grpSp>
          <p:nvGrpSpPr>
            <p:cNvPr id="31" name="Groupe 30"/>
            <p:cNvGrpSpPr/>
            <p:nvPr/>
          </p:nvGrpSpPr>
          <p:grpSpPr>
            <a:xfrm>
              <a:off x="2882631" y="6398250"/>
              <a:ext cx="6426738" cy="459750"/>
              <a:chOff x="1766981" y="6414511"/>
              <a:chExt cx="6426738" cy="459750"/>
            </a:xfrm>
          </p:grpSpPr>
          <p:sp>
            <p:nvSpPr>
              <p:cNvPr id="13" name="Rectangle 12"/>
              <p:cNvSpPr/>
              <p:nvPr/>
            </p:nvSpPr>
            <p:spPr>
              <a:xfrm>
                <a:off x="7475454" y="6414511"/>
                <a:ext cx="718265" cy="45974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5498692" y="6414511"/>
                <a:ext cx="909918" cy="45974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p:nvSpPr>
            <p:spPr>
              <a:xfrm>
                <a:off x="3550656" y="6414511"/>
                <a:ext cx="840649" cy="45975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1766981" y="6414511"/>
                <a:ext cx="777129" cy="459750"/>
              </a:xfrm>
              <a:prstGeom prst="rect">
                <a:avLst/>
              </a:prstGeom>
              <a:solidFill>
                <a:srgbClr val="6100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Espace réservé du contenu 9"/>
              <p:cNvPicPr>
                <a:picLocks noChangeAspect="1"/>
              </p:cNvPicPr>
              <p:nvPr/>
            </p:nvPicPr>
            <p:blipFill>
              <a:blip r:embed="rId3"/>
              <a:stretch>
                <a:fillRect/>
              </a:stretch>
            </p:blipFill>
            <p:spPr>
              <a:xfrm>
                <a:off x="3640309" y="6414511"/>
                <a:ext cx="670022" cy="459749"/>
              </a:xfrm>
              <a:prstGeom prst="rect">
                <a:avLst/>
              </a:prstGeom>
            </p:spPr>
          </p:pic>
          <p:pic>
            <p:nvPicPr>
              <p:cNvPr id="8" name="Image 7"/>
              <p:cNvPicPr>
                <a:picLocks noChangeAspect="1"/>
              </p:cNvPicPr>
              <p:nvPr/>
            </p:nvPicPr>
            <p:blipFill>
              <a:blip r:embed="rId4"/>
              <a:stretch>
                <a:fillRect/>
              </a:stretch>
            </p:blipFill>
            <p:spPr>
              <a:xfrm>
                <a:off x="5663191" y="6421811"/>
                <a:ext cx="640119" cy="445150"/>
              </a:xfrm>
              <a:prstGeom prst="rect">
                <a:avLst/>
              </a:prstGeom>
            </p:spPr>
          </p:pic>
          <p:pic>
            <p:nvPicPr>
              <p:cNvPr id="9" name="Image 8"/>
              <p:cNvPicPr>
                <a:picLocks noChangeAspect="1"/>
              </p:cNvPicPr>
              <p:nvPr/>
            </p:nvPicPr>
            <p:blipFill>
              <a:blip r:embed="rId5"/>
              <a:stretch>
                <a:fillRect/>
              </a:stretch>
            </p:blipFill>
            <p:spPr>
              <a:xfrm>
                <a:off x="7661600" y="6472239"/>
                <a:ext cx="379867" cy="348710"/>
              </a:xfrm>
              <a:prstGeom prst="rect">
                <a:avLst/>
              </a:prstGeom>
            </p:spPr>
          </p:pic>
          <p:cxnSp>
            <p:nvCxnSpPr>
              <p:cNvPr id="15" name="Connecteur droit avec flèche 14"/>
              <p:cNvCxnSpPr>
                <a:stCxn id="10" idx="3"/>
                <a:endCxn id="11" idx="1"/>
              </p:cNvCxnSpPr>
              <p:nvPr/>
            </p:nvCxnSpPr>
            <p:spPr>
              <a:xfrm>
                <a:off x="2544110" y="6644386"/>
                <a:ext cx="100654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7" name="Connecteur droit avec flèche 16"/>
              <p:cNvCxnSpPr>
                <a:stCxn id="11" idx="3"/>
                <a:endCxn id="12" idx="1"/>
              </p:cNvCxnSpPr>
              <p:nvPr/>
            </p:nvCxnSpPr>
            <p:spPr>
              <a:xfrm>
                <a:off x="4391305" y="6644386"/>
                <a:ext cx="1107387"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9" name="Connecteur droit avec flèche 18"/>
              <p:cNvCxnSpPr>
                <a:stCxn id="12" idx="3"/>
                <a:endCxn id="13" idx="1"/>
              </p:cNvCxnSpPr>
              <p:nvPr/>
            </p:nvCxnSpPr>
            <p:spPr>
              <a:xfrm>
                <a:off x="6408610" y="6644386"/>
                <a:ext cx="106684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0" name="Ellipse 29"/>
              <p:cNvSpPr/>
              <p:nvPr/>
            </p:nvSpPr>
            <p:spPr>
              <a:xfrm>
                <a:off x="2480134" y="6472239"/>
                <a:ext cx="378615" cy="322710"/>
              </a:xfrm>
              <a:prstGeom prst="ellipse">
                <a:avLst/>
              </a:prstGeom>
              <a:solidFill>
                <a:srgbClr val="61003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latin typeface="Eras Medium ITC" panose="020B0602030504020804" pitchFamily="34" charset="0"/>
                  </a:rPr>
                  <a:t>1</a:t>
                </a:r>
                <a:endParaRPr lang="fr-FR" sz="1200" dirty="0">
                  <a:latin typeface="Eras Medium ITC" panose="020B0602030504020804" pitchFamily="34" charset="0"/>
                </a:endParaRPr>
              </a:p>
            </p:txBody>
          </p:sp>
        </p:grpSp>
        <p:pic>
          <p:nvPicPr>
            <p:cNvPr id="20" name="Image 19"/>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16107"/>
            <a:stretch/>
          </p:blipFill>
          <p:spPr>
            <a:xfrm>
              <a:off x="3087448" y="6462686"/>
              <a:ext cx="387394" cy="342002"/>
            </a:xfrm>
            <a:prstGeom prst="rect">
              <a:avLst/>
            </a:prstGeom>
          </p:spPr>
        </p:pic>
      </p:grpSp>
      <p:graphicFrame>
        <p:nvGraphicFramePr>
          <p:cNvPr id="21" name="Tableau 20"/>
          <p:cNvGraphicFramePr>
            <a:graphicFrameLocks noGrp="1"/>
          </p:cNvGraphicFramePr>
          <p:nvPr>
            <p:extLst>
              <p:ext uri="{D42A27DB-BD31-4B8C-83A1-F6EECF244321}">
                <p14:modId xmlns:p14="http://schemas.microsoft.com/office/powerpoint/2010/main" val="3771179826"/>
              </p:ext>
            </p:extLst>
          </p:nvPr>
        </p:nvGraphicFramePr>
        <p:xfrm>
          <a:off x="1526765" y="2383968"/>
          <a:ext cx="7960379" cy="2365454"/>
        </p:xfrm>
        <a:graphic>
          <a:graphicData uri="http://schemas.openxmlformats.org/drawingml/2006/table">
            <a:tbl>
              <a:tblPr firstRow="1" bandRow="1">
                <a:tableStyleId>{0505E3EF-67EA-436B-97B2-0124C06EBD24}</a:tableStyleId>
              </a:tblPr>
              <a:tblGrid>
                <a:gridCol w="1990095">
                  <a:extLst>
                    <a:ext uri="{9D8B030D-6E8A-4147-A177-3AD203B41FA5}">
                      <a16:colId xmlns:a16="http://schemas.microsoft.com/office/drawing/2014/main" val="3324324219"/>
                    </a:ext>
                  </a:extLst>
                </a:gridCol>
                <a:gridCol w="2291510">
                  <a:extLst>
                    <a:ext uri="{9D8B030D-6E8A-4147-A177-3AD203B41FA5}">
                      <a16:colId xmlns:a16="http://schemas.microsoft.com/office/drawing/2014/main" val="1040679093"/>
                    </a:ext>
                  </a:extLst>
                </a:gridCol>
                <a:gridCol w="1688679">
                  <a:extLst>
                    <a:ext uri="{9D8B030D-6E8A-4147-A177-3AD203B41FA5}">
                      <a16:colId xmlns:a16="http://schemas.microsoft.com/office/drawing/2014/main" val="3237090246"/>
                    </a:ext>
                  </a:extLst>
                </a:gridCol>
                <a:gridCol w="1990095">
                  <a:extLst>
                    <a:ext uri="{9D8B030D-6E8A-4147-A177-3AD203B41FA5}">
                      <a16:colId xmlns:a16="http://schemas.microsoft.com/office/drawing/2014/main" val="3134379697"/>
                    </a:ext>
                  </a:extLst>
                </a:gridCol>
              </a:tblGrid>
              <a:tr h="337922">
                <a:tc rowSpan="2">
                  <a:txBody>
                    <a:bodyPr/>
                    <a:lstStyle/>
                    <a:p>
                      <a:pPr algn="ctr"/>
                      <a:endParaRPr lang="fr-FR" sz="1600" dirty="0">
                        <a:latin typeface="Eras Medium ITC" panose="020B0602030504020804" pitchFamily="34" charset="0"/>
                      </a:endParaRPr>
                    </a:p>
                  </a:txBody>
                  <a:tcPr anchor="ctr"/>
                </a:tc>
                <a:tc gridSpan="3">
                  <a:txBody>
                    <a:bodyPr/>
                    <a:lstStyle/>
                    <a:p>
                      <a:pPr algn="ctr"/>
                      <a:r>
                        <a:rPr lang="fr-FR" sz="1600" dirty="0" smtClean="0">
                          <a:latin typeface="Eras Medium ITC" panose="020B0602030504020804" pitchFamily="34" charset="0"/>
                        </a:rPr>
                        <a:t>Système sociotechnique</a:t>
                      </a:r>
                      <a:endParaRPr lang="fr-FR" sz="1600" dirty="0">
                        <a:latin typeface="Eras Medium ITC" panose="020B0602030504020804" pitchFamily="34" charset="0"/>
                      </a:endParaRPr>
                    </a:p>
                  </a:txBody>
                  <a:tcPr anchor="ct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1539136148"/>
                  </a:ext>
                </a:extLst>
              </a:tr>
              <a:tr h="337922">
                <a:tc vMerge="1">
                  <a:txBody>
                    <a:bodyPr/>
                    <a:lstStyle/>
                    <a:p>
                      <a:pPr algn="ctr"/>
                      <a:endParaRPr lang="fr-FR" dirty="0"/>
                    </a:p>
                  </a:txBody>
                  <a:tcPr anchor="ctr"/>
                </a:tc>
                <a:tc>
                  <a:txBody>
                    <a:bodyPr/>
                    <a:lstStyle/>
                    <a:p>
                      <a:pPr algn="ctr"/>
                      <a:r>
                        <a:rPr lang="fr-FR" sz="1600" dirty="0" smtClean="0">
                          <a:latin typeface="Eras Medium ITC" panose="020B0602030504020804" pitchFamily="34" charset="0"/>
                        </a:rPr>
                        <a:t>Acteurs et relations</a:t>
                      </a:r>
                      <a:endParaRPr lang="fr-FR" sz="1600" dirty="0">
                        <a:latin typeface="Eras Medium ITC" panose="020B0602030504020804" pitchFamily="34" charset="0"/>
                      </a:endParaRPr>
                    </a:p>
                  </a:txBody>
                  <a:tcPr anchor="ctr"/>
                </a:tc>
                <a:tc>
                  <a:txBody>
                    <a:bodyPr/>
                    <a:lstStyle/>
                    <a:p>
                      <a:pPr algn="ctr"/>
                      <a:r>
                        <a:rPr lang="fr-FR" sz="1600" dirty="0" smtClean="0">
                          <a:latin typeface="Eras Medium ITC" panose="020B0602030504020804" pitchFamily="34" charset="0"/>
                        </a:rPr>
                        <a:t>Artefacts</a:t>
                      </a:r>
                      <a:endParaRPr lang="fr-FR" sz="1600" dirty="0">
                        <a:latin typeface="Eras Medium ITC" panose="020B0602030504020804" pitchFamily="34" charset="0"/>
                      </a:endParaRPr>
                    </a:p>
                  </a:txBody>
                  <a:tcPr anchor="ctr"/>
                </a:tc>
                <a:tc>
                  <a:txBody>
                    <a:bodyPr/>
                    <a:lstStyle/>
                    <a:p>
                      <a:pPr algn="ctr"/>
                      <a:r>
                        <a:rPr lang="fr-FR" sz="1600" dirty="0" smtClean="0">
                          <a:latin typeface="Eras Medium ITC" panose="020B0602030504020804" pitchFamily="34" charset="0"/>
                        </a:rPr>
                        <a:t>règles</a:t>
                      </a:r>
                      <a:endParaRPr lang="fr-FR" sz="1600" dirty="0">
                        <a:latin typeface="Eras Medium ITC" panose="020B0602030504020804" pitchFamily="34" charset="0"/>
                      </a:endParaRPr>
                    </a:p>
                  </a:txBody>
                  <a:tcPr anchor="ctr"/>
                </a:tc>
                <a:extLst>
                  <a:ext uri="{0D108BD9-81ED-4DB2-BD59-A6C34878D82A}">
                    <a16:rowId xmlns:a16="http://schemas.microsoft.com/office/drawing/2014/main" val="1597878141"/>
                  </a:ext>
                </a:extLst>
              </a:tr>
              <a:tr h="337922">
                <a:tc>
                  <a:txBody>
                    <a:bodyPr/>
                    <a:lstStyle/>
                    <a:p>
                      <a:pPr algn="ctr"/>
                      <a:r>
                        <a:rPr lang="fr-FR" sz="1600" dirty="0" smtClean="0">
                          <a:latin typeface="Eras Medium ITC" panose="020B0602030504020804" pitchFamily="34" charset="0"/>
                        </a:rPr>
                        <a:t>Filières agricoles</a:t>
                      </a:r>
                      <a:endParaRPr lang="fr-FR" sz="1600" dirty="0">
                        <a:latin typeface="Eras Medium ITC" panose="020B0602030504020804" pitchFamily="34" charset="0"/>
                      </a:endParaRPr>
                    </a:p>
                  </a:txBody>
                  <a:tcPr anchor="ctr"/>
                </a:tc>
                <a:tc>
                  <a:txBody>
                    <a:bodyPr/>
                    <a:lstStyle/>
                    <a:p>
                      <a:pPr algn="ctr"/>
                      <a:endParaRPr lang="fr-FR" sz="1600" dirty="0">
                        <a:latin typeface="Eras Medium ITC" panose="020B0602030504020804" pitchFamily="34" charset="0"/>
                      </a:endParaRPr>
                    </a:p>
                  </a:txBody>
                  <a:tcPr anchor="ctr"/>
                </a:tc>
                <a:tc>
                  <a:txBody>
                    <a:bodyPr/>
                    <a:lstStyle/>
                    <a:p>
                      <a:pPr algn="ctr"/>
                      <a:endParaRPr lang="fr-FR" sz="1600">
                        <a:latin typeface="Eras Medium ITC" panose="020B0602030504020804" pitchFamily="34" charset="0"/>
                      </a:endParaRPr>
                    </a:p>
                  </a:txBody>
                  <a:tcPr anchor="ctr"/>
                </a:tc>
                <a:tc>
                  <a:txBody>
                    <a:bodyPr/>
                    <a:lstStyle/>
                    <a:p>
                      <a:pPr algn="ctr"/>
                      <a:endParaRPr lang="fr-FR" sz="1600">
                        <a:latin typeface="Eras Medium ITC" panose="020B0602030504020804" pitchFamily="34" charset="0"/>
                      </a:endParaRPr>
                    </a:p>
                  </a:txBody>
                  <a:tcPr anchor="ctr"/>
                </a:tc>
                <a:extLst>
                  <a:ext uri="{0D108BD9-81ED-4DB2-BD59-A6C34878D82A}">
                    <a16:rowId xmlns:a16="http://schemas.microsoft.com/office/drawing/2014/main" val="3052555878"/>
                  </a:ext>
                </a:extLst>
              </a:tr>
              <a:tr h="337922">
                <a:tc>
                  <a:txBody>
                    <a:bodyPr/>
                    <a:lstStyle/>
                    <a:p>
                      <a:pPr algn="ctr"/>
                      <a:r>
                        <a:rPr lang="fr-FR" sz="1600" dirty="0" smtClean="0">
                          <a:latin typeface="Eras Medium ITC" panose="020B0602030504020804" pitchFamily="34" charset="0"/>
                        </a:rPr>
                        <a:t>Agriculteurs</a:t>
                      </a:r>
                      <a:endParaRPr lang="fr-FR" sz="1600" dirty="0">
                        <a:latin typeface="Eras Medium ITC" panose="020B0602030504020804" pitchFamily="34" charset="0"/>
                      </a:endParaRPr>
                    </a:p>
                  </a:txBody>
                  <a:tcPr anchor="ctr"/>
                </a:tc>
                <a:tc>
                  <a:txBody>
                    <a:bodyPr/>
                    <a:lstStyle/>
                    <a:p>
                      <a:pPr algn="ctr"/>
                      <a:endParaRPr lang="fr-FR" sz="1600">
                        <a:latin typeface="Eras Medium ITC" panose="020B0602030504020804" pitchFamily="34" charset="0"/>
                      </a:endParaRPr>
                    </a:p>
                  </a:txBody>
                  <a:tcPr anchor="ctr"/>
                </a:tc>
                <a:tc>
                  <a:txBody>
                    <a:bodyPr/>
                    <a:lstStyle/>
                    <a:p>
                      <a:pPr algn="ctr"/>
                      <a:endParaRPr lang="fr-FR" sz="1600">
                        <a:latin typeface="Eras Medium ITC" panose="020B0602030504020804" pitchFamily="34" charset="0"/>
                      </a:endParaRPr>
                    </a:p>
                  </a:txBody>
                  <a:tcPr anchor="ctr"/>
                </a:tc>
                <a:tc>
                  <a:txBody>
                    <a:bodyPr/>
                    <a:lstStyle/>
                    <a:p>
                      <a:pPr algn="ctr"/>
                      <a:endParaRPr lang="fr-FR" sz="1600">
                        <a:latin typeface="Eras Medium ITC" panose="020B0602030504020804" pitchFamily="34" charset="0"/>
                      </a:endParaRPr>
                    </a:p>
                  </a:txBody>
                  <a:tcPr anchor="ctr"/>
                </a:tc>
                <a:extLst>
                  <a:ext uri="{0D108BD9-81ED-4DB2-BD59-A6C34878D82A}">
                    <a16:rowId xmlns:a16="http://schemas.microsoft.com/office/drawing/2014/main" val="570579806"/>
                  </a:ext>
                </a:extLst>
              </a:tr>
              <a:tr h="337922">
                <a:tc>
                  <a:txBody>
                    <a:bodyPr/>
                    <a:lstStyle/>
                    <a:p>
                      <a:pPr algn="ctr"/>
                      <a:r>
                        <a:rPr lang="fr-FR" sz="1600" dirty="0" smtClean="0">
                          <a:latin typeface="Eras Medium ITC" panose="020B0602030504020804" pitchFamily="34" charset="0"/>
                        </a:rPr>
                        <a:t>territoire</a:t>
                      </a:r>
                      <a:endParaRPr lang="fr-FR" sz="1600" dirty="0">
                        <a:latin typeface="Eras Medium ITC" panose="020B0602030504020804" pitchFamily="34" charset="0"/>
                      </a:endParaRPr>
                    </a:p>
                  </a:txBody>
                  <a:tcPr anchor="ctr"/>
                </a:tc>
                <a:tc>
                  <a:txBody>
                    <a:bodyPr/>
                    <a:lstStyle/>
                    <a:p>
                      <a:pPr algn="ctr"/>
                      <a:endParaRPr lang="fr-FR" sz="1600">
                        <a:latin typeface="Eras Medium ITC" panose="020B0602030504020804" pitchFamily="34" charset="0"/>
                      </a:endParaRPr>
                    </a:p>
                  </a:txBody>
                  <a:tcPr anchor="ctr"/>
                </a:tc>
                <a:tc>
                  <a:txBody>
                    <a:bodyPr/>
                    <a:lstStyle/>
                    <a:p>
                      <a:pPr algn="ctr"/>
                      <a:endParaRPr lang="fr-FR" sz="1600">
                        <a:latin typeface="Eras Medium ITC" panose="020B0602030504020804" pitchFamily="34" charset="0"/>
                      </a:endParaRPr>
                    </a:p>
                  </a:txBody>
                  <a:tcPr anchor="ctr"/>
                </a:tc>
                <a:tc>
                  <a:txBody>
                    <a:bodyPr/>
                    <a:lstStyle/>
                    <a:p>
                      <a:pPr algn="ctr"/>
                      <a:endParaRPr lang="fr-FR" sz="1600">
                        <a:latin typeface="Eras Medium ITC" panose="020B0602030504020804" pitchFamily="34" charset="0"/>
                      </a:endParaRPr>
                    </a:p>
                  </a:txBody>
                  <a:tcPr anchor="ctr"/>
                </a:tc>
                <a:extLst>
                  <a:ext uri="{0D108BD9-81ED-4DB2-BD59-A6C34878D82A}">
                    <a16:rowId xmlns:a16="http://schemas.microsoft.com/office/drawing/2014/main" val="2300480270"/>
                  </a:ext>
                </a:extLst>
              </a:tr>
              <a:tr h="337922">
                <a:tc rowSpan="2">
                  <a:txBody>
                    <a:bodyPr/>
                    <a:lstStyle/>
                    <a:p>
                      <a:pPr algn="ctr"/>
                      <a:endParaRPr lang="fr-FR" sz="1600" dirty="0">
                        <a:latin typeface="Eras Medium ITC" panose="020B0602030504020804" pitchFamily="34" charset="0"/>
                      </a:endParaRPr>
                    </a:p>
                  </a:txBody>
                  <a:tcPr anchor="ctr"/>
                </a:tc>
                <a:tc>
                  <a:txBody>
                    <a:bodyPr/>
                    <a:lstStyle/>
                    <a:p>
                      <a:pPr algn="ctr"/>
                      <a:r>
                        <a:rPr lang="fr-FR" sz="1600" dirty="0" smtClean="0">
                          <a:latin typeface="Eras Medium ITC" panose="020B0602030504020804" pitchFamily="34" charset="0"/>
                        </a:rPr>
                        <a:t>Organisationnelle</a:t>
                      </a:r>
                      <a:endParaRPr lang="fr-FR" sz="1600" dirty="0">
                        <a:latin typeface="Eras Medium ITC" panose="020B0602030504020804" pitchFamily="34" charset="0"/>
                      </a:endParaRPr>
                    </a:p>
                  </a:txBody>
                  <a:tcPr anchor="ctr"/>
                </a:tc>
                <a:tc>
                  <a:txBody>
                    <a:bodyPr/>
                    <a:lstStyle/>
                    <a:p>
                      <a:pPr algn="ctr"/>
                      <a:r>
                        <a:rPr lang="fr-FR" sz="1600" dirty="0" smtClean="0">
                          <a:latin typeface="Eras Medium ITC" panose="020B0602030504020804" pitchFamily="34" charset="0"/>
                        </a:rPr>
                        <a:t>Matérielle</a:t>
                      </a:r>
                      <a:endParaRPr lang="fr-FR" sz="1600" dirty="0">
                        <a:latin typeface="Eras Medium ITC" panose="020B0602030504020804" pitchFamily="34" charset="0"/>
                      </a:endParaRPr>
                    </a:p>
                  </a:txBody>
                  <a:tcPr anchor="ctr"/>
                </a:tc>
                <a:tc>
                  <a:txBody>
                    <a:bodyPr/>
                    <a:lstStyle/>
                    <a:p>
                      <a:pPr algn="ctr"/>
                      <a:r>
                        <a:rPr lang="fr-FR" sz="1600" dirty="0" smtClean="0">
                          <a:latin typeface="Eras Medium ITC" panose="020B0602030504020804" pitchFamily="34" charset="0"/>
                        </a:rPr>
                        <a:t>idéelle</a:t>
                      </a:r>
                      <a:endParaRPr lang="fr-FR" sz="1600" dirty="0">
                        <a:latin typeface="Eras Medium ITC" panose="020B0602030504020804" pitchFamily="34" charset="0"/>
                      </a:endParaRPr>
                    </a:p>
                  </a:txBody>
                  <a:tcPr anchor="ctr"/>
                </a:tc>
                <a:extLst>
                  <a:ext uri="{0D108BD9-81ED-4DB2-BD59-A6C34878D82A}">
                    <a16:rowId xmlns:a16="http://schemas.microsoft.com/office/drawing/2014/main" val="3533290980"/>
                  </a:ext>
                </a:extLst>
              </a:tr>
              <a:tr h="337922">
                <a:tc vMerge="1">
                  <a:txBody>
                    <a:bodyPr/>
                    <a:lstStyle/>
                    <a:p>
                      <a:pPr algn="ctr"/>
                      <a:endParaRPr lang="fr-FR" dirty="0"/>
                    </a:p>
                  </a:txBody>
                  <a:tcPr anchor="ctr"/>
                </a:tc>
                <a:tc gridSpan="3">
                  <a:txBody>
                    <a:bodyPr/>
                    <a:lstStyle/>
                    <a:p>
                      <a:pPr algn="ctr"/>
                      <a:r>
                        <a:rPr lang="fr-FR" sz="1600" b="1" dirty="0" smtClean="0">
                          <a:latin typeface="Eras Medium ITC" panose="020B0602030504020804" pitchFamily="34" charset="0"/>
                        </a:rPr>
                        <a:t>Dimensions</a:t>
                      </a:r>
                      <a:r>
                        <a:rPr lang="fr-FR" sz="1600" b="1" baseline="0" dirty="0" smtClean="0">
                          <a:latin typeface="Eras Medium ITC" panose="020B0602030504020804" pitchFamily="34" charset="0"/>
                        </a:rPr>
                        <a:t> du territoire</a:t>
                      </a:r>
                      <a:endParaRPr lang="fr-FR" sz="1600" b="1" dirty="0">
                        <a:latin typeface="Eras Medium ITC" panose="020B0602030504020804" pitchFamily="34" charset="0"/>
                      </a:endParaRPr>
                    </a:p>
                  </a:txBody>
                  <a:tcPr anchor="ct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1221121356"/>
                  </a:ext>
                </a:extLst>
              </a:tr>
            </a:tbl>
          </a:graphicData>
        </a:graphic>
      </p:graphicFrame>
    </p:spTree>
    <p:extLst>
      <p:ext uri="{BB962C8B-B14F-4D97-AF65-F5344CB8AC3E}">
        <p14:creationId xmlns:p14="http://schemas.microsoft.com/office/powerpoint/2010/main" val="33794775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Espace réservé du contenu 3"/>
          <p:cNvSpPr>
            <a:spLocks noGrp="1"/>
          </p:cNvSpPr>
          <p:nvPr>
            <p:ph idx="1"/>
          </p:nvPr>
        </p:nvSpPr>
        <p:spPr>
          <a:xfrm>
            <a:off x="223602" y="1241995"/>
            <a:ext cx="11768529" cy="4844117"/>
          </a:xfrm>
        </p:spPr>
        <p:txBody>
          <a:bodyPr/>
          <a:lstStyle/>
          <a:p>
            <a:r>
              <a:rPr lang="fr-FR" dirty="0" smtClean="0"/>
              <a:t>Point de départ de la conception: montre les effets de fixation et les voies en rupture</a:t>
            </a:r>
          </a:p>
          <a:p>
            <a:endParaRPr lang="fr-FR" dirty="0"/>
          </a:p>
          <a:p>
            <a:endParaRPr lang="fr-FR" dirty="0" smtClean="0"/>
          </a:p>
          <a:p>
            <a:endParaRPr lang="fr-FR" dirty="0"/>
          </a:p>
          <a:p>
            <a:endParaRPr lang="fr-FR" dirty="0" smtClean="0"/>
          </a:p>
          <a:p>
            <a:endParaRPr lang="fr-FR" dirty="0"/>
          </a:p>
          <a:p>
            <a:endParaRPr lang="fr-FR" dirty="0" smtClean="0"/>
          </a:p>
        </p:txBody>
      </p:sp>
      <p:sp>
        <p:nvSpPr>
          <p:cNvPr id="2" name="Espace réservé du numéro de diapositive 1"/>
          <p:cNvSpPr>
            <a:spLocks noGrp="1"/>
          </p:cNvSpPr>
          <p:nvPr>
            <p:ph type="sldNum" sz="quarter" idx="12"/>
          </p:nvPr>
        </p:nvSpPr>
        <p:spPr/>
        <p:txBody>
          <a:bodyPr/>
          <a:lstStyle/>
          <a:p>
            <a:fld id="{B5152189-E67B-4D26-B052-76DE3D6CF7C5}" type="slidenum">
              <a:rPr lang="fr-FR" smtClean="0"/>
              <a:pPr/>
              <a:t>22</a:t>
            </a:fld>
            <a:endParaRPr lang="fr-FR" dirty="0"/>
          </a:p>
        </p:txBody>
      </p:sp>
      <p:sp>
        <p:nvSpPr>
          <p:cNvPr id="3" name="Titre 2"/>
          <p:cNvSpPr>
            <a:spLocks noGrp="1"/>
          </p:cNvSpPr>
          <p:nvPr>
            <p:ph type="title"/>
          </p:nvPr>
        </p:nvSpPr>
        <p:spPr/>
        <p:txBody>
          <a:bodyPr/>
          <a:lstStyle/>
          <a:p>
            <a:r>
              <a:rPr lang="fr-FR" dirty="0"/>
              <a:t>Le référentiel C-K</a:t>
            </a:r>
          </a:p>
        </p:txBody>
      </p:sp>
      <p:sp>
        <p:nvSpPr>
          <p:cNvPr id="5" name="Sous-titre 4"/>
          <p:cNvSpPr>
            <a:spLocks noGrp="1"/>
          </p:cNvSpPr>
          <p:nvPr>
            <p:ph type="subTitle" idx="13"/>
          </p:nvPr>
        </p:nvSpPr>
        <p:spPr/>
        <p:txBody>
          <a:bodyPr/>
          <a:lstStyle/>
          <a:p>
            <a:r>
              <a:rPr lang="fr-FR" dirty="0" smtClean="0"/>
              <a:t>II. Matériel et Méthode du dispositif</a:t>
            </a:r>
            <a:endParaRPr lang="fr-FR" dirty="0"/>
          </a:p>
        </p:txBody>
      </p:sp>
      <p:grpSp>
        <p:nvGrpSpPr>
          <p:cNvPr id="6" name="Groupe 5"/>
          <p:cNvGrpSpPr/>
          <p:nvPr/>
        </p:nvGrpSpPr>
        <p:grpSpPr>
          <a:xfrm>
            <a:off x="2882631" y="6398250"/>
            <a:ext cx="6426738" cy="459750"/>
            <a:chOff x="1766981" y="6414511"/>
            <a:chExt cx="6426738" cy="459750"/>
          </a:xfrm>
        </p:grpSpPr>
        <p:sp>
          <p:nvSpPr>
            <p:cNvPr id="7" name="Rectangle 6"/>
            <p:cNvSpPr/>
            <p:nvPr/>
          </p:nvSpPr>
          <p:spPr>
            <a:xfrm>
              <a:off x="7475454" y="6414511"/>
              <a:ext cx="718265" cy="45974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5498692" y="6414511"/>
              <a:ext cx="909918" cy="45974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3550656" y="6414511"/>
              <a:ext cx="840649" cy="459750"/>
            </a:xfrm>
            <a:prstGeom prst="rect">
              <a:avLst/>
            </a:prstGeom>
            <a:solidFill>
              <a:srgbClr val="6100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1766981" y="6414511"/>
              <a:ext cx="777129" cy="45975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 name="Espace réservé du contenu 9"/>
            <p:cNvPicPr>
              <a:picLocks noChangeAspect="1"/>
            </p:cNvPicPr>
            <p:nvPr/>
          </p:nvPicPr>
          <p:blipFill>
            <a:blip r:embed="rId2"/>
            <a:stretch>
              <a:fillRect/>
            </a:stretch>
          </p:blipFill>
          <p:spPr>
            <a:xfrm>
              <a:off x="3640309" y="6414511"/>
              <a:ext cx="670022" cy="459749"/>
            </a:xfrm>
            <a:prstGeom prst="rect">
              <a:avLst/>
            </a:prstGeom>
          </p:spPr>
        </p:pic>
        <p:pic>
          <p:nvPicPr>
            <p:cNvPr id="13" name="Image 12"/>
            <p:cNvPicPr>
              <a:picLocks noChangeAspect="1"/>
            </p:cNvPicPr>
            <p:nvPr/>
          </p:nvPicPr>
          <p:blipFill>
            <a:blip r:embed="rId3"/>
            <a:stretch>
              <a:fillRect/>
            </a:stretch>
          </p:blipFill>
          <p:spPr>
            <a:xfrm>
              <a:off x="5663191" y="6421811"/>
              <a:ext cx="640119" cy="445150"/>
            </a:xfrm>
            <a:prstGeom prst="rect">
              <a:avLst/>
            </a:prstGeom>
          </p:spPr>
        </p:pic>
        <p:pic>
          <p:nvPicPr>
            <p:cNvPr id="14" name="Image 13"/>
            <p:cNvPicPr>
              <a:picLocks noChangeAspect="1"/>
            </p:cNvPicPr>
            <p:nvPr/>
          </p:nvPicPr>
          <p:blipFill>
            <a:blip r:embed="rId4"/>
            <a:stretch>
              <a:fillRect/>
            </a:stretch>
          </p:blipFill>
          <p:spPr>
            <a:xfrm>
              <a:off x="7661600" y="6472239"/>
              <a:ext cx="379867" cy="348710"/>
            </a:xfrm>
            <a:prstGeom prst="rect">
              <a:avLst/>
            </a:prstGeom>
          </p:spPr>
        </p:pic>
        <p:cxnSp>
          <p:nvCxnSpPr>
            <p:cNvPr id="15" name="Connecteur droit avec flèche 14"/>
            <p:cNvCxnSpPr>
              <a:stCxn id="10" idx="3"/>
              <a:endCxn id="9" idx="1"/>
            </p:cNvCxnSpPr>
            <p:nvPr/>
          </p:nvCxnSpPr>
          <p:spPr>
            <a:xfrm>
              <a:off x="2544110" y="6644386"/>
              <a:ext cx="100654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6" name="Connecteur droit avec flèche 15"/>
            <p:cNvCxnSpPr>
              <a:stCxn id="9" idx="3"/>
              <a:endCxn id="8" idx="1"/>
            </p:cNvCxnSpPr>
            <p:nvPr/>
          </p:nvCxnSpPr>
          <p:spPr>
            <a:xfrm>
              <a:off x="4391305" y="6644386"/>
              <a:ext cx="1107387"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7" name="Connecteur droit avec flèche 16"/>
            <p:cNvCxnSpPr>
              <a:stCxn id="8" idx="3"/>
              <a:endCxn id="7" idx="1"/>
            </p:cNvCxnSpPr>
            <p:nvPr/>
          </p:nvCxnSpPr>
          <p:spPr>
            <a:xfrm>
              <a:off x="6408610" y="6644386"/>
              <a:ext cx="106684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8" name="Ellipse 17"/>
            <p:cNvSpPr/>
            <p:nvPr/>
          </p:nvSpPr>
          <p:spPr>
            <a:xfrm>
              <a:off x="4310331" y="6472239"/>
              <a:ext cx="378615" cy="322710"/>
            </a:xfrm>
            <a:prstGeom prst="ellipse">
              <a:avLst/>
            </a:prstGeom>
            <a:solidFill>
              <a:srgbClr val="61003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latin typeface="Eras Medium ITC" panose="020B0602030504020804" pitchFamily="34" charset="0"/>
                </a:rPr>
                <a:t>2</a:t>
              </a:r>
              <a:endParaRPr lang="fr-FR" sz="1200" dirty="0">
                <a:latin typeface="Eras Medium ITC" panose="020B0602030504020804" pitchFamily="34" charset="0"/>
              </a:endParaRPr>
            </a:p>
          </p:txBody>
        </p:sp>
      </p:grpSp>
      <p:sp>
        <p:nvSpPr>
          <p:cNvPr id="19" name="ZoneTexte 18"/>
          <p:cNvSpPr txBox="1"/>
          <p:nvPr/>
        </p:nvSpPr>
        <p:spPr>
          <a:xfrm>
            <a:off x="3677498" y="2294075"/>
            <a:ext cx="1349139" cy="369332"/>
          </a:xfrm>
          <a:prstGeom prst="rect">
            <a:avLst/>
          </a:prstGeom>
          <a:noFill/>
        </p:spPr>
        <p:txBody>
          <a:bodyPr wrap="square" rtlCol="0">
            <a:spAutoFit/>
          </a:bodyPr>
          <a:lstStyle/>
          <a:p>
            <a:r>
              <a:rPr lang="fr-FR" dirty="0" smtClean="0">
                <a:latin typeface="Eras Medium ITC" panose="020B0602030504020804" pitchFamily="34" charset="0"/>
              </a:rPr>
              <a:t>Espace C</a:t>
            </a:r>
            <a:endParaRPr lang="fr-FR" dirty="0">
              <a:latin typeface="Eras Medium ITC" panose="020B0602030504020804" pitchFamily="34" charset="0"/>
            </a:endParaRPr>
          </a:p>
        </p:txBody>
      </p:sp>
      <p:sp>
        <p:nvSpPr>
          <p:cNvPr id="20" name="ZoneTexte 19"/>
          <p:cNvSpPr txBox="1"/>
          <p:nvPr/>
        </p:nvSpPr>
        <p:spPr>
          <a:xfrm>
            <a:off x="6952553" y="2294075"/>
            <a:ext cx="1527980" cy="369332"/>
          </a:xfrm>
          <a:prstGeom prst="rect">
            <a:avLst/>
          </a:prstGeom>
          <a:noFill/>
        </p:spPr>
        <p:txBody>
          <a:bodyPr wrap="square" rtlCol="0">
            <a:spAutoFit/>
          </a:bodyPr>
          <a:lstStyle/>
          <a:p>
            <a:r>
              <a:rPr lang="fr-FR" dirty="0" smtClean="0">
                <a:latin typeface="Eras Medium ITC" panose="020B0602030504020804" pitchFamily="34" charset="0"/>
              </a:rPr>
              <a:t>Espace K</a:t>
            </a:r>
            <a:endParaRPr lang="fr-FR" dirty="0">
              <a:latin typeface="Eras Medium ITC" panose="020B0602030504020804" pitchFamily="34" charset="0"/>
            </a:endParaRPr>
          </a:p>
        </p:txBody>
      </p:sp>
      <p:cxnSp>
        <p:nvCxnSpPr>
          <p:cNvPr id="21" name="Connecteur droit 20"/>
          <p:cNvCxnSpPr/>
          <p:nvPr/>
        </p:nvCxnSpPr>
        <p:spPr>
          <a:xfrm>
            <a:off x="6505725" y="2660914"/>
            <a:ext cx="19176" cy="3195621"/>
          </a:xfrm>
          <a:prstGeom prst="line">
            <a:avLst/>
          </a:prstGeom>
          <a:ln w="28575"/>
        </p:spPr>
        <p:style>
          <a:lnRef idx="1">
            <a:schemeClr val="dk1"/>
          </a:lnRef>
          <a:fillRef idx="0">
            <a:schemeClr val="dk1"/>
          </a:fillRef>
          <a:effectRef idx="0">
            <a:schemeClr val="dk1"/>
          </a:effectRef>
          <a:fontRef idx="minor">
            <a:schemeClr val="tx1"/>
          </a:fontRef>
        </p:style>
      </p:cxnSp>
      <p:sp>
        <p:nvSpPr>
          <p:cNvPr id="22" name="Rectangle à coins arrondis 21"/>
          <p:cNvSpPr/>
          <p:nvPr/>
        </p:nvSpPr>
        <p:spPr>
          <a:xfrm>
            <a:off x="3215452" y="2723923"/>
            <a:ext cx="2210529" cy="429413"/>
          </a:xfrm>
          <a:prstGeom prst="roundRect">
            <a:avLst/>
          </a:prstGeom>
          <a:solidFill>
            <a:schemeClr val="bg1">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dirty="0" smtClean="0">
                <a:solidFill>
                  <a:schemeClr val="tx1"/>
                </a:solidFill>
                <a:latin typeface="Eras Medium ITC" panose="020B0602030504020804" pitchFamily="34" charset="0"/>
              </a:rPr>
              <a:t>Objet à concevoir:</a:t>
            </a:r>
            <a:endParaRPr lang="fr-FR" dirty="0">
              <a:solidFill>
                <a:schemeClr val="tx1"/>
              </a:solidFill>
              <a:latin typeface="Eras Medium ITC" panose="020B0602030504020804" pitchFamily="34" charset="0"/>
            </a:endParaRPr>
          </a:p>
        </p:txBody>
      </p:sp>
      <p:sp>
        <p:nvSpPr>
          <p:cNvPr id="23" name="Rectangle à coins arrondis 22"/>
          <p:cNvSpPr/>
          <p:nvPr/>
        </p:nvSpPr>
        <p:spPr>
          <a:xfrm>
            <a:off x="6695273" y="2830992"/>
            <a:ext cx="1483774" cy="544019"/>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dirty="0" smtClean="0">
                <a:latin typeface="Eras Medium ITC" panose="020B0602030504020804" pitchFamily="34" charset="0"/>
              </a:rPr>
              <a:t>Validées</a:t>
            </a:r>
            <a:endParaRPr lang="fr-FR" dirty="0">
              <a:latin typeface="Eras Medium ITC" panose="020B0602030504020804" pitchFamily="34" charset="0"/>
            </a:endParaRPr>
          </a:p>
        </p:txBody>
      </p:sp>
      <p:sp>
        <p:nvSpPr>
          <p:cNvPr id="24" name="Rectangle à coins arrondis 23"/>
          <p:cNvSpPr/>
          <p:nvPr/>
        </p:nvSpPr>
        <p:spPr>
          <a:xfrm>
            <a:off x="6925552" y="3686243"/>
            <a:ext cx="1737281" cy="504695"/>
          </a:xfrm>
          <a:prstGeom prst="roundRect">
            <a:avLst/>
          </a:prstGeom>
          <a:solidFill>
            <a:schemeClr val="bg1">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dirty="0" smtClean="0">
                <a:solidFill>
                  <a:schemeClr val="tx1"/>
                </a:solidFill>
                <a:latin typeface="Eras Medium ITC" panose="020B0602030504020804" pitchFamily="34" charset="0"/>
              </a:rPr>
              <a:t>En cours:</a:t>
            </a:r>
            <a:endParaRPr lang="fr-FR" dirty="0">
              <a:solidFill>
                <a:schemeClr val="tx1"/>
              </a:solidFill>
              <a:latin typeface="Eras Medium ITC" panose="020B0602030504020804" pitchFamily="34" charset="0"/>
            </a:endParaRPr>
          </a:p>
        </p:txBody>
      </p:sp>
      <p:sp>
        <p:nvSpPr>
          <p:cNvPr id="25" name="Rectangle à coins arrondis 24"/>
          <p:cNvSpPr/>
          <p:nvPr/>
        </p:nvSpPr>
        <p:spPr>
          <a:xfrm>
            <a:off x="6676559" y="4570642"/>
            <a:ext cx="1753788" cy="546317"/>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dirty="0" smtClean="0">
                <a:solidFill>
                  <a:schemeClr val="bg1"/>
                </a:solidFill>
                <a:latin typeface="Eras Medium ITC" panose="020B0602030504020804" pitchFamily="34" charset="0"/>
              </a:rPr>
              <a:t>Manquantes</a:t>
            </a:r>
            <a:endParaRPr lang="fr-FR" dirty="0">
              <a:solidFill>
                <a:schemeClr val="bg1"/>
              </a:solidFill>
              <a:latin typeface="Eras Medium ITC" panose="020B0602030504020804" pitchFamily="34" charset="0"/>
            </a:endParaRPr>
          </a:p>
        </p:txBody>
      </p:sp>
      <p:sp>
        <p:nvSpPr>
          <p:cNvPr id="26" name="Rectangle à coins arrondis 25"/>
          <p:cNvSpPr/>
          <p:nvPr/>
        </p:nvSpPr>
        <p:spPr>
          <a:xfrm>
            <a:off x="2337170" y="3480382"/>
            <a:ext cx="1297283" cy="440217"/>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dirty="0" smtClean="0">
                <a:latin typeface="Eras Medium ITC" panose="020B0602030504020804" pitchFamily="34" charset="0"/>
              </a:rPr>
              <a:t>Connu</a:t>
            </a:r>
            <a:endParaRPr lang="fr-FR" dirty="0">
              <a:latin typeface="Eras Medium ITC" panose="020B0602030504020804" pitchFamily="34" charset="0"/>
            </a:endParaRPr>
          </a:p>
        </p:txBody>
      </p:sp>
      <p:sp>
        <p:nvSpPr>
          <p:cNvPr id="27" name="Rectangle à coins arrondis 26"/>
          <p:cNvSpPr/>
          <p:nvPr/>
        </p:nvSpPr>
        <p:spPr>
          <a:xfrm>
            <a:off x="4324220" y="3462391"/>
            <a:ext cx="1582319" cy="476200"/>
          </a:xfrm>
          <a:prstGeom prst="roundRect">
            <a:avLst/>
          </a:prstGeom>
          <a:solidFill>
            <a:schemeClr val="bg1">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dirty="0" smtClean="0">
                <a:solidFill>
                  <a:schemeClr val="tx1"/>
                </a:solidFill>
                <a:latin typeface="Eras Medium ITC" panose="020B0602030504020804" pitchFamily="34" charset="0"/>
              </a:rPr>
              <a:t>Atteignable</a:t>
            </a:r>
            <a:endParaRPr lang="fr-FR" dirty="0">
              <a:solidFill>
                <a:schemeClr val="tx1"/>
              </a:solidFill>
              <a:latin typeface="Eras Medium ITC" panose="020B0602030504020804" pitchFamily="34" charset="0"/>
            </a:endParaRPr>
          </a:p>
        </p:txBody>
      </p:sp>
      <p:sp>
        <p:nvSpPr>
          <p:cNvPr id="28" name="Rectangle à coins arrondis 27"/>
          <p:cNvSpPr/>
          <p:nvPr/>
        </p:nvSpPr>
        <p:spPr>
          <a:xfrm>
            <a:off x="1043124" y="4801912"/>
            <a:ext cx="1045221" cy="556806"/>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dirty="0" smtClean="0">
                <a:latin typeface="Eras Medium ITC" panose="020B0602030504020804" pitchFamily="34" charset="0"/>
              </a:rPr>
              <a:t>Connu</a:t>
            </a:r>
            <a:endParaRPr lang="fr-FR" dirty="0">
              <a:latin typeface="Eras Medium ITC" panose="020B0602030504020804" pitchFamily="34" charset="0"/>
            </a:endParaRPr>
          </a:p>
        </p:txBody>
      </p:sp>
      <p:sp>
        <p:nvSpPr>
          <p:cNvPr id="29" name="Rectangle à coins arrondis 28"/>
          <p:cNvSpPr/>
          <p:nvPr/>
        </p:nvSpPr>
        <p:spPr>
          <a:xfrm>
            <a:off x="2659554" y="4768592"/>
            <a:ext cx="1526342" cy="590125"/>
          </a:xfrm>
          <a:prstGeom prst="roundRect">
            <a:avLst/>
          </a:prstGeom>
          <a:solidFill>
            <a:schemeClr val="bg1">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dirty="0" smtClean="0">
                <a:solidFill>
                  <a:schemeClr val="tx1"/>
                </a:solidFill>
                <a:latin typeface="Eras Medium ITC" panose="020B0602030504020804" pitchFamily="34" charset="0"/>
              </a:rPr>
              <a:t>Atteignable </a:t>
            </a:r>
            <a:endParaRPr lang="fr-FR" dirty="0">
              <a:solidFill>
                <a:schemeClr val="tx1"/>
              </a:solidFill>
              <a:latin typeface="Eras Medium ITC" panose="020B0602030504020804" pitchFamily="34" charset="0"/>
            </a:endParaRPr>
          </a:p>
        </p:txBody>
      </p:sp>
      <p:cxnSp>
        <p:nvCxnSpPr>
          <p:cNvPr id="30" name="Connecteur droit avec flèche 29"/>
          <p:cNvCxnSpPr>
            <a:stCxn id="22" idx="2"/>
            <a:endCxn id="26" idx="0"/>
          </p:cNvCxnSpPr>
          <p:nvPr/>
        </p:nvCxnSpPr>
        <p:spPr>
          <a:xfrm flipH="1">
            <a:off x="2985812" y="3153336"/>
            <a:ext cx="1334905" cy="327046"/>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31" name="Connecteur droit avec flèche 30"/>
          <p:cNvCxnSpPr>
            <a:stCxn id="22" idx="2"/>
            <a:endCxn id="27" idx="0"/>
          </p:cNvCxnSpPr>
          <p:nvPr/>
        </p:nvCxnSpPr>
        <p:spPr>
          <a:xfrm>
            <a:off x="4320717" y="3153336"/>
            <a:ext cx="794663" cy="309055"/>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32" name="Connecteur droit avec flèche 31"/>
          <p:cNvCxnSpPr>
            <a:stCxn id="26" idx="2"/>
            <a:endCxn id="28" idx="0"/>
          </p:cNvCxnSpPr>
          <p:nvPr/>
        </p:nvCxnSpPr>
        <p:spPr>
          <a:xfrm flipH="1">
            <a:off x="1565735" y="3920599"/>
            <a:ext cx="1420077" cy="881313"/>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33" name="Connecteur droit avec flèche 32"/>
          <p:cNvCxnSpPr>
            <a:stCxn id="26" idx="2"/>
            <a:endCxn id="29" idx="0"/>
          </p:cNvCxnSpPr>
          <p:nvPr/>
        </p:nvCxnSpPr>
        <p:spPr>
          <a:xfrm>
            <a:off x="2985812" y="3920599"/>
            <a:ext cx="436913" cy="847993"/>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34" name="Connecteur droit avec flèche 33"/>
          <p:cNvCxnSpPr>
            <a:stCxn id="26" idx="2"/>
            <a:endCxn id="35" idx="0"/>
          </p:cNvCxnSpPr>
          <p:nvPr/>
        </p:nvCxnSpPr>
        <p:spPr>
          <a:xfrm>
            <a:off x="2985812" y="3920599"/>
            <a:ext cx="2250621" cy="859573"/>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35" name="Rectangle à coins arrondis 34"/>
          <p:cNvSpPr/>
          <p:nvPr/>
        </p:nvSpPr>
        <p:spPr>
          <a:xfrm>
            <a:off x="4476159" y="4780172"/>
            <a:ext cx="1520548" cy="58205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dirty="0" smtClean="0">
                <a:solidFill>
                  <a:schemeClr val="bg1"/>
                </a:solidFill>
                <a:latin typeface="Eras Medium ITC" panose="020B0602030504020804" pitchFamily="34" charset="0"/>
              </a:rPr>
              <a:t>En rupture</a:t>
            </a:r>
          </a:p>
        </p:txBody>
      </p:sp>
      <p:sp>
        <p:nvSpPr>
          <p:cNvPr id="36" name="Rectangle à coins arrondis 35"/>
          <p:cNvSpPr/>
          <p:nvPr/>
        </p:nvSpPr>
        <p:spPr>
          <a:xfrm rot="3166877">
            <a:off x="1724464" y="2872389"/>
            <a:ext cx="1031701" cy="3286252"/>
          </a:xfrm>
          <a:prstGeom prst="roundRect">
            <a:avLst>
              <a:gd name="adj" fmla="val 23144"/>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Eras Medium ITC" panose="020B0602030504020804" pitchFamily="34" charset="0"/>
            </a:endParaRPr>
          </a:p>
        </p:txBody>
      </p:sp>
      <p:sp>
        <p:nvSpPr>
          <p:cNvPr id="37" name="Rectangle à coins arrondis 36"/>
          <p:cNvSpPr/>
          <p:nvPr/>
        </p:nvSpPr>
        <p:spPr>
          <a:xfrm rot="5400000">
            <a:off x="4838073" y="4253399"/>
            <a:ext cx="814305" cy="1727120"/>
          </a:xfrm>
          <a:prstGeom prst="roundRect">
            <a:avLst>
              <a:gd name="adj" fmla="val 23144"/>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Eras Medium ITC" panose="020B0602030504020804" pitchFamily="34" charset="0"/>
            </a:endParaRPr>
          </a:p>
        </p:txBody>
      </p:sp>
      <p:pic>
        <p:nvPicPr>
          <p:cNvPr id="4" name="Image 3"/>
          <p:cNvPicPr>
            <a:picLocks noChangeAspect="1"/>
          </p:cNvPicPr>
          <p:nvPr/>
        </p:nvPicPr>
        <p:blipFill rotWithShape="1">
          <a:blip r:embed="rId5" cstate="print">
            <a:clrChange>
              <a:clrFrom>
                <a:srgbClr val="FFFFFF"/>
              </a:clrFrom>
              <a:clrTo>
                <a:srgbClr val="FFFFFF">
                  <a:alpha val="0"/>
                </a:srgbClr>
              </a:clrTo>
            </a:clrChange>
            <a:duotone>
              <a:prstClr val="black"/>
              <a:schemeClr val="tx2">
                <a:tint val="45000"/>
                <a:satMod val="400000"/>
              </a:schemeClr>
            </a:duotone>
            <a:extLst>
              <a:ext uri="{BEBA8EAE-BF5A-486C-A8C5-ECC9F3942E4B}">
                <a14:imgProps xmlns:a14="http://schemas.microsoft.com/office/drawing/2010/main">
                  <a14:imgLayer r:embed="rId6">
                    <a14:imgEffect>
                      <a14:sharpenSoften amount="100000"/>
                    </a14:imgEffect>
                  </a14:imgLayer>
                </a14:imgProps>
              </a:ext>
              <a:ext uri="{28A0092B-C50C-407E-A947-70E740481C1C}">
                <a14:useLocalDpi xmlns:a14="http://schemas.microsoft.com/office/drawing/2010/main" val="0"/>
              </a:ext>
            </a:extLst>
          </a:blip>
          <a:srcRect l="15672"/>
          <a:stretch/>
        </p:blipFill>
        <p:spPr>
          <a:xfrm>
            <a:off x="3024949" y="6411852"/>
            <a:ext cx="492493" cy="432543"/>
          </a:xfrm>
          <a:prstGeom prst="rect">
            <a:avLst/>
          </a:prstGeom>
          <a:solidFill>
            <a:schemeClr val="bg1">
              <a:lumMod val="75000"/>
            </a:schemeClr>
          </a:solidFill>
        </p:spPr>
      </p:pic>
    </p:spTree>
    <p:extLst>
      <p:ext uri="{BB962C8B-B14F-4D97-AF65-F5344CB8AC3E}">
        <p14:creationId xmlns:p14="http://schemas.microsoft.com/office/powerpoint/2010/main" val="3273811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fontScale="90000"/>
          </a:bodyPr>
          <a:lstStyle/>
          <a:p>
            <a:r>
              <a:rPr lang="fr-FR" dirty="0"/>
              <a:t>Le référentiel C-K: Relecture du diagnostic du système sociotechnique avec les outils de la théorie C-K</a:t>
            </a:r>
          </a:p>
        </p:txBody>
      </p:sp>
      <p:sp>
        <p:nvSpPr>
          <p:cNvPr id="5" name="Sous-titre 4"/>
          <p:cNvSpPr>
            <a:spLocks noGrp="1"/>
          </p:cNvSpPr>
          <p:nvPr>
            <p:ph type="subTitle" idx="13"/>
          </p:nvPr>
        </p:nvSpPr>
        <p:spPr>
          <a:xfrm>
            <a:off x="0" y="691834"/>
            <a:ext cx="11614245" cy="390413"/>
          </a:xfrm>
        </p:spPr>
        <p:txBody>
          <a:bodyPr/>
          <a:lstStyle/>
          <a:p>
            <a:r>
              <a:rPr lang="fr-FR" dirty="0" smtClean="0"/>
              <a:t>II. Matériel et Méthode du dispositif</a:t>
            </a:r>
            <a:endParaRPr lang="fr-FR" dirty="0"/>
          </a:p>
        </p:txBody>
      </p:sp>
      <p:grpSp>
        <p:nvGrpSpPr>
          <p:cNvPr id="38" name="Groupe 37"/>
          <p:cNvGrpSpPr/>
          <p:nvPr/>
        </p:nvGrpSpPr>
        <p:grpSpPr>
          <a:xfrm>
            <a:off x="558474" y="1801398"/>
            <a:ext cx="3200752" cy="1607896"/>
            <a:chOff x="372400" y="133004"/>
            <a:chExt cx="4814223" cy="2608768"/>
          </a:xfrm>
        </p:grpSpPr>
        <p:sp>
          <p:nvSpPr>
            <p:cNvPr id="39" name="Ellipse 38"/>
            <p:cNvSpPr/>
            <p:nvPr/>
          </p:nvSpPr>
          <p:spPr>
            <a:xfrm rot="2086980">
              <a:off x="471661" y="741894"/>
              <a:ext cx="1105593" cy="1999878"/>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fr-FR" sz="1600">
                <a:latin typeface="Eras Medium ITC" panose="020B0602030504020804" pitchFamily="34" charset="0"/>
              </a:endParaRPr>
            </a:p>
          </p:txBody>
        </p:sp>
        <p:grpSp>
          <p:nvGrpSpPr>
            <p:cNvPr id="40" name="Groupe 39"/>
            <p:cNvGrpSpPr/>
            <p:nvPr/>
          </p:nvGrpSpPr>
          <p:grpSpPr>
            <a:xfrm>
              <a:off x="372400" y="133004"/>
              <a:ext cx="4814223" cy="2521791"/>
              <a:chOff x="372400" y="133004"/>
              <a:chExt cx="4814223" cy="2521791"/>
            </a:xfrm>
          </p:grpSpPr>
          <p:sp>
            <p:nvSpPr>
              <p:cNvPr id="41" name="Rectangle à coins arrondis 40"/>
              <p:cNvSpPr/>
              <p:nvPr/>
            </p:nvSpPr>
            <p:spPr>
              <a:xfrm>
                <a:off x="1257683" y="548806"/>
                <a:ext cx="1568743" cy="381355"/>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sz="1200" dirty="0" err="1" smtClean="0">
                    <a:latin typeface="Eras Medium ITC" panose="020B0602030504020804" pitchFamily="34" charset="0"/>
                  </a:rPr>
                  <a:t>Cf</a:t>
                </a:r>
                <a:r>
                  <a:rPr lang="fr-FR" sz="1200" dirty="0" smtClean="0">
                    <a:latin typeface="Eras Medium ITC" panose="020B0602030504020804" pitchFamily="34" charset="0"/>
                  </a:rPr>
                  <a:t> banane</a:t>
                </a:r>
                <a:endParaRPr lang="fr-FR" sz="1200" dirty="0">
                  <a:latin typeface="Eras Medium ITC" panose="020B0602030504020804" pitchFamily="34" charset="0"/>
                </a:endParaRPr>
              </a:p>
            </p:txBody>
          </p:sp>
          <p:sp>
            <p:nvSpPr>
              <p:cNvPr id="42" name="Rectangle à coins arrondis 41"/>
              <p:cNvSpPr/>
              <p:nvPr/>
            </p:nvSpPr>
            <p:spPr>
              <a:xfrm>
                <a:off x="2500335" y="1129389"/>
                <a:ext cx="652182" cy="336746"/>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1200" dirty="0" smtClean="0">
                    <a:latin typeface="Eras Medium ITC" panose="020B0602030504020804" pitchFamily="34" charset="0"/>
                  </a:rPr>
                  <a:t>C3</a:t>
                </a:r>
                <a:endParaRPr lang="fr-FR" sz="1200" dirty="0">
                  <a:latin typeface="Eras Medium ITC" panose="020B0602030504020804" pitchFamily="34" charset="0"/>
                </a:endParaRPr>
              </a:p>
            </p:txBody>
          </p:sp>
          <p:sp>
            <p:nvSpPr>
              <p:cNvPr id="43" name="Rectangle à coins arrondis 42"/>
              <p:cNvSpPr/>
              <p:nvPr/>
            </p:nvSpPr>
            <p:spPr>
              <a:xfrm>
                <a:off x="1016614" y="1129389"/>
                <a:ext cx="652182" cy="336746"/>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sz="1200" dirty="0" smtClean="0">
                    <a:latin typeface="Eras Medium ITC" panose="020B0602030504020804" pitchFamily="34" charset="0"/>
                  </a:rPr>
                  <a:t>C1</a:t>
                </a:r>
                <a:endParaRPr lang="fr-FR" sz="1200" dirty="0">
                  <a:latin typeface="Eras Medium ITC" panose="020B0602030504020804" pitchFamily="34" charset="0"/>
                </a:endParaRPr>
              </a:p>
            </p:txBody>
          </p:sp>
          <p:sp>
            <p:nvSpPr>
              <p:cNvPr id="44" name="Rectangle à coins arrondis 43"/>
              <p:cNvSpPr/>
              <p:nvPr/>
            </p:nvSpPr>
            <p:spPr>
              <a:xfrm>
                <a:off x="1758475" y="1129389"/>
                <a:ext cx="652182" cy="336746"/>
              </a:xfrm>
              <a:prstGeom prst="roundRect">
                <a:avLst/>
              </a:prstGeom>
              <a:solidFill>
                <a:schemeClr val="bg1">
                  <a:lumMod val="5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sz="1200" dirty="0" smtClean="0">
                    <a:solidFill>
                      <a:schemeClr val="tx1"/>
                    </a:solidFill>
                    <a:latin typeface="Eras Medium ITC" panose="020B0602030504020804" pitchFamily="34" charset="0"/>
                  </a:rPr>
                  <a:t>C2</a:t>
                </a:r>
                <a:endParaRPr lang="fr-FR" sz="1200" dirty="0">
                  <a:solidFill>
                    <a:schemeClr val="tx1"/>
                  </a:solidFill>
                  <a:latin typeface="Eras Medium ITC" panose="020B0602030504020804" pitchFamily="34" charset="0"/>
                </a:endParaRPr>
              </a:p>
            </p:txBody>
          </p:sp>
          <p:cxnSp>
            <p:nvCxnSpPr>
              <p:cNvPr id="45" name="Connecteur droit avec flèche 44"/>
              <p:cNvCxnSpPr>
                <a:stCxn id="41" idx="2"/>
                <a:endCxn id="43" idx="0"/>
              </p:cNvCxnSpPr>
              <p:nvPr/>
            </p:nvCxnSpPr>
            <p:spPr>
              <a:xfrm flipH="1">
                <a:off x="1342705" y="930162"/>
                <a:ext cx="699350" cy="199228"/>
              </a:xfrm>
              <a:prstGeom prst="straightConnector1">
                <a:avLst/>
              </a:prstGeom>
              <a:ln>
                <a:headEnd w="sm" len="sm"/>
                <a:tailEnd type="triangle" w="sm" len="sm"/>
              </a:ln>
            </p:spPr>
            <p:style>
              <a:lnRef idx="1">
                <a:schemeClr val="dk1"/>
              </a:lnRef>
              <a:fillRef idx="0">
                <a:schemeClr val="dk1"/>
              </a:fillRef>
              <a:effectRef idx="0">
                <a:schemeClr val="dk1"/>
              </a:effectRef>
              <a:fontRef idx="minor">
                <a:schemeClr val="tx1"/>
              </a:fontRef>
            </p:style>
          </p:cxnSp>
          <p:cxnSp>
            <p:nvCxnSpPr>
              <p:cNvPr id="46" name="Connecteur droit avec flèche 45"/>
              <p:cNvCxnSpPr>
                <a:stCxn id="41" idx="2"/>
                <a:endCxn id="44" idx="0"/>
              </p:cNvCxnSpPr>
              <p:nvPr/>
            </p:nvCxnSpPr>
            <p:spPr>
              <a:xfrm>
                <a:off x="2042055" y="930162"/>
                <a:ext cx="42511" cy="199228"/>
              </a:xfrm>
              <a:prstGeom prst="straightConnector1">
                <a:avLst/>
              </a:prstGeom>
              <a:ln>
                <a:headEnd w="sm" len="sm"/>
                <a:tailEnd type="triangle" w="sm" len="sm"/>
              </a:ln>
            </p:spPr>
            <p:style>
              <a:lnRef idx="1">
                <a:schemeClr val="dk1"/>
              </a:lnRef>
              <a:fillRef idx="0">
                <a:schemeClr val="dk1"/>
              </a:fillRef>
              <a:effectRef idx="0">
                <a:schemeClr val="dk1"/>
              </a:effectRef>
              <a:fontRef idx="minor">
                <a:schemeClr val="tx1"/>
              </a:fontRef>
            </p:style>
          </p:cxnSp>
          <p:cxnSp>
            <p:nvCxnSpPr>
              <p:cNvPr id="47" name="Connecteur droit avec flèche 46"/>
              <p:cNvCxnSpPr>
                <a:stCxn id="41" idx="2"/>
                <a:endCxn id="42" idx="0"/>
              </p:cNvCxnSpPr>
              <p:nvPr/>
            </p:nvCxnSpPr>
            <p:spPr>
              <a:xfrm>
                <a:off x="2042055" y="930162"/>
                <a:ext cx="784372" cy="199228"/>
              </a:xfrm>
              <a:prstGeom prst="straightConnector1">
                <a:avLst/>
              </a:prstGeom>
              <a:ln>
                <a:headEnd w="sm" len="sm"/>
                <a:tailEnd type="triangle" w="sm" len="sm"/>
              </a:ln>
            </p:spPr>
            <p:style>
              <a:lnRef idx="1">
                <a:schemeClr val="dk1"/>
              </a:lnRef>
              <a:fillRef idx="0">
                <a:schemeClr val="dk1"/>
              </a:fillRef>
              <a:effectRef idx="0">
                <a:schemeClr val="dk1"/>
              </a:effectRef>
              <a:fontRef idx="minor">
                <a:schemeClr val="tx1"/>
              </a:fontRef>
            </p:style>
          </p:cxnSp>
          <p:cxnSp>
            <p:nvCxnSpPr>
              <p:cNvPr id="48" name="Connecteur droit 47"/>
              <p:cNvCxnSpPr/>
              <p:nvPr/>
            </p:nvCxnSpPr>
            <p:spPr>
              <a:xfrm flipH="1">
                <a:off x="3258104" y="191193"/>
                <a:ext cx="1454" cy="2444056"/>
              </a:xfrm>
              <a:prstGeom prst="line">
                <a:avLst/>
              </a:prstGeom>
            </p:spPr>
            <p:style>
              <a:lnRef idx="1">
                <a:schemeClr val="dk1"/>
              </a:lnRef>
              <a:fillRef idx="0">
                <a:schemeClr val="dk1"/>
              </a:fillRef>
              <a:effectRef idx="0">
                <a:schemeClr val="dk1"/>
              </a:effectRef>
              <a:fontRef idx="minor">
                <a:schemeClr val="tx1"/>
              </a:fontRef>
            </p:style>
          </p:cxnSp>
          <p:sp>
            <p:nvSpPr>
              <p:cNvPr id="49" name="Rectangle 48"/>
              <p:cNvSpPr/>
              <p:nvPr/>
            </p:nvSpPr>
            <p:spPr>
              <a:xfrm>
                <a:off x="3408644" y="909352"/>
                <a:ext cx="644109" cy="367600"/>
              </a:xfrm>
              <a:prstGeom prst="rect">
                <a:avLst/>
              </a:prstGeom>
              <a:solidFill>
                <a:schemeClr val="bg1">
                  <a:lumMod val="5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sz="1200" dirty="0" smtClean="0">
                    <a:solidFill>
                      <a:schemeClr val="tx1"/>
                    </a:solidFill>
                    <a:latin typeface="Eras Medium ITC" panose="020B0602030504020804" pitchFamily="34" charset="0"/>
                  </a:rPr>
                  <a:t>K2</a:t>
                </a:r>
                <a:endParaRPr lang="fr-FR" sz="1200" dirty="0">
                  <a:solidFill>
                    <a:schemeClr val="tx1"/>
                  </a:solidFill>
                  <a:latin typeface="Eras Medium ITC" panose="020B0602030504020804" pitchFamily="34" charset="0"/>
                </a:endParaRPr>
              </a:p>
            </p:txBody>
          </p:sp>
          <p:sp>
            <p:nvSpPr>
              <p:cNvPr id="50" name="Rectangle 49"/>
              <p:cNvSpPr/>
              <p:nvPr/>
            </p:nvSpPr>
            <p:spPr>
              <a:xfrm>
                <a:off x="3898404" y="1690174"/>
                <a:ext cx="644109" cy="367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sz="1200" dirty="0" smtClean="0">
                    <a:latin typeface="Eras Medium ITC" panose="020B0602030504020804" pitchFamily="34" charset="0"/>
                  </a:rPr>
                  <a:t>K1</a:t>
                </a:r>
                <a:endParaRPr lang="fr-FR" sz="1200" dirty="0">
                  <a:latin typeface="Eras Medium ITC" panose="020B0602030504020804" pitchFamily="34" charset="0"/>
                </a:endParaRPr>
              </a:p>
            </p:txBody>
          </p:sp>
          <p:sp>
            <p:nvSpPr>
              <p:cNvPr id="51" name="Rectangle 50"/>
              <p:cNvSpPr/>
              <p:nvPr/>
            </p:nvSpPr>
            <p:spPr>
              <a:xfrm>
                <a:off x="4235270" y="1020863"/>
                <a:ext cx="644109" cy="367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1200" dirty="0" smtClean="0">
                    <a:latin typeface="Eras Medium ITC" panose="020B0602030504020804" pitchFamily="34" charset="0"/>
                  </a:rPr>
                  <a:t>K3</a:t>
                </a:r>
                <a:endParaRPr lang="fr-FR" sz="1200" dirty="0">
                  <a:latin typeface="Eras Medium ITC" panose="020B0602030504020804" pitchFamily="34" charset="0"/>
                </a:endParaRPr>
              </a:p>
            </p:txBody>
          </p:sp>
          <p:sp>
            <p:nvSpPr>
              <p:cNvPr id="53" name="ZoneTexte 52"/>
              <p:cNvSpPr txBox="1"/>
              <p:nvPr/>
            </p:nvSpPr>
            <p:spPr>
              <a:xfrm>
                <a:off x="2002732" y="133004"/>
                <a:ext cx="489758" cy="537390"/>
              </a:xfrm>
              <a:prstGeom prst="rect">
                <a:avLst/>
              </a:prstGeom>
              <a:noFill/>
            </p:spPr>
            <p:txBody>
              <a:bodyPr wrap="square" rtlCol="0">
                <a:spAutoFit/>
              </a:bodyPr>
              <a:lstStyle/>
              <a:p>
                <a:r>
                  <a:rPr lang="fr-FR" sz="1400" dirty="0">
                    <a:latin typeface="Eras Medium ITC" panose="020B0602030504020804" pitchFamily="34" charset="0"/>
                  </a:rPr>
                  <a:t>C</a:t>
                </a:r>
              </a:p>
            </p:txBody>
          </p:sp>
          <p:sp>
            <p:nvSpPr>
              <p:cNvPr id="54" name="ZoneTexte 53"/>
              <p:cNvSpPr txBox="1"/>
              <p:nvPr/>
            </p:nvSpPr>
            <p:spPr>
              <a:xfrm>
                <a:off x="3975579" y="133004"/>
                <a:ext cx="342242" cy="537390"/>
              </a:xfrm>
              <a:prstGeom prst="rect">
                <a:avLst/>
              </a:prstGeom>
              <a:noFill/>
            </p:spPr>
            <p:txBody>
              <a:bodyPr wrap="square" rtlCol="0">
                <a:spAutoFit/>
              </a:bodyPr>
              <a:lstStyle/>
              <a:p>
                <a:r>
                  <a:rPr lang="fr-FR" sz="1400" dirty="0" smtClean="0">
                    <a:latin typeface="Eras Medium ITC" panose="020B0602030504020804" pitchFamily="34" charset="0"/>
                  </a:rPr>
                  <a:t>K</a:t>
                </a:r>
                <a:endParaRPr lang="fr-FR" sz="1400" dirty="0">
                  <a:latin typeface="Eras Medium ITC" panose="020B0602030504020804" pitchFamily="34" charset="0"/>
                </a:endParaRPr>
              </a:p>
            </p:txBody>
          </p:sp>
          <p:sp>
            <p:nvSpPr>
              <p:cNvPr id="55" name="Rectangle à coins arrondis 54"/>
              <p:cNvSpPr/>
              <p:nvPr/>
            </p:nvSpPr>
            <p:spPr>
              <a:xfrm>
                <a:off x="605501" y="1602292"/>
                <a:ext cx="652182" cy="336746"/>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sz="1200" dirty="0" smtClean="0">
                    <a:latin typeface="Eras Medium ITC" panose="020B0602030504020804" pitchFamily="34" charset="0"/>
                  </a:rPr>
                  <a:t>C4</a:t>
                </a:r>
                <a:endParaRPr lang="fr-FR" sz="1200" dirty="0">
                  <a:latin typeface="Eras Medium ITC" panose="020B0602030504020804" pitchFamily="34" charset="0"/>
                </a:endParaRPr>
              </a:p>
            </p:txBody>
          </p:sp>
          <p:sp>
            <p:nvSpPr>
              <p:cNvPr id="56" name="Rectangle à coins arrondis 55"/>
              <p:cNvSpPr/>
              <p:nvPr/>
            </p:nvSpPr>
            <p:spPr>
              <a:xfrm>
                <a:off x="372400" y="2074641"/>
                <a:ext cx="652182" cy="336746"/>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sz="1200" dirty="0" smtClean="0">
                    <a:latin typeface="Eras Medium ITC" panose="020B0602030504020804" pitchFamily="34" charset="0"/>
                  </a:rPr>
                  <a:t>C6</a:t>
                </a:r>
                <a:endParaRPr lang="fr-FR" sz="1200" dirty="0">
                  <a:latin typeface="Eras Medium ITC" panose="020B0602030504020804" pitchFamily="34" charset="0"/>
                </a:endParaRPr>
              </a:p>
            </p:txBody>
          </p:sp>
          <p:cxnSp>
            <p:nvCxnSpPr>
              <p:cNvPr id="57" name="Connecteur droit avec flèche 56"/>
              <p:cNvCxnSpPr>
                <a:stCxn id="43" idx="2"/>
                <a:endCxn id="55" idx="0"/>
              </p:cNvCxnSpPr>
              <p:nvPr/>
            </p:nvCxnSpPr>
            <p:spPr>
              <a:xfrm flipH="1">
                <a:off x="931592" y="1466135"/>
                <a:ext cx="411113" cy="136157"/>
              </a:xfrm>
              <a:prstGeom prst="straightConnector1">
                <a:avLst/>
              </a:prstGeom>
              <a:ln>
                <a:headEnd w="sm" len="sm"/>
                <a:tailEnd type="triangle" w="sm" len="sm"/>
              </a:ln>
            </p:spPr>
            <p:style>
              <a:lnRef idx="1">
                <a:schemeClr val="dk1"/>
              </a:lnRef>
              <a:fillRef idx="0">
                <a:schemeClr val="dk1"/>
              </a:fillRef>
              <a:effectRef idx="0">
                <a:schemeClr val="dk1"/>
              </a:effectRef>
              <a:fontRef idx="minor">
                <a:schemeClr val="tx1"/>
              </a:fontRef>
            </p:style>
          </p:cxnSp>
          <p:cxnSp>
            <p:nvCxnSpPr>
              <p:cNvPr id="58" name="Connecteur droit avec flèche 57"/>
              <p:cNvCxnSpPr>
                <a:stCxn id="55" idx="2"/>
                <a:endCxn id="56" idx="0"/>
              </p:cNvCxnSpPr>
              <p:nvPr/>
            </p:nvCxnSpPr>
            <p:spPr>
              <a:xfrm flipH="1">
                <a:off x="698491" y="1939038"/>
                <a:ext cx="233101" cy="135603"/>
              </a:xfrm>
              <a:prstGeom prst="straightConnector1">
                <a:avLst/>
              </a:prstGeom>
              <a:ln>
                <a:headEnd w="sm" len="sm"/>
                <a:tailEnd type="triangle" w="sm" len="sm"/>
              </a:ln>
            </p:spPr>
            <p:style>
              <a:lnRef idx="1">
                <a:schemeClr val="dk1"/>
              </a:lnRef>
              <a:fillRef idx="0">
                <a:schemeClr val="dk1"/>
              </a:fillRef>
              <a:effectRef idx="0">
                <a:schemeClr val="dk1"/>
              </a:effectRef>
              <a:fontRef idx="minor">
                <a:schemeClr val="tx1"/>
              </a:fontRef>
            </p:style>
          </p:cxnSp>
          <p:sp>
            <p:nvSpPr>
              <p:cNvPr id="59" name="Rectangle à coins arrondis 58"/>
              <p:cNvSpPr/>
              <p:nvPr/>
            </p:nvSpPr>
            <p:spPr>
              <a:xfrm>
                <a:off x="1714054" y="1665361"/>
                <a:ext cx="652182" cy="336746"/>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sz="1200" dirty="0" smtClean="0">
                    <a:latin typeface="Eras Medium ITC" panose="020B0602030504020804" pitchFamily="34" charset="0"/>
                  </a:rPr>
                  <a:t>C5</a:t>
                </a:r>
                <a:endParaRPr lang="fr-FR" sz="1200" dirty="0">
                  <a:latin typeface="Eras Medium ITC" panose="020B0602030504020804" pitchFamily="34" charset="0"/>
                </a:endParaRPr>
              </a:p>
            </p:txBody>
          </p:sp>
          <p:cxnSp>
            <p:nvCxnSpPr>
              <p:cNvPr id="60" name="Connecteur droit avec flèche 59"/>
              <p:cNvCxnSpPr>
                <a:stCxn id="44" idx="2"/>
                <a:endCxn id="59" idx="0"/>
              </p:cNvCxnSpPr>
              <p:nvPr/>
            </p:nvCxnSpPr>
            <p:spPr>
              <a:xfrm flipH="1">
                <a:off x="2040145" y="1466135"/>
                <a:ext cx="44421" cy="199226"/>
              </a:xfrm>
              <a:prstGeom prst="straightConnector1">
                <a:avLst/>
              </a:prstGeom>
              <a:ln>
                <a:headEnd w="sm" len="sm"/>
                <a:tailEnd type="triangle" w="sm" len="sm"/>
              </a:ln>
            </p:spPr>
            <p:style>
              <a:lnRef idx="1">
                <a:schemeClr val="dk1"/>
              </a:lnRef>
              <a:fillRef idx="0">
                <a:schemeClr val="dk1"/>
              </a:fillRef>
              <a:effectRef idx="0">
                <a:schemeClr val="dk1"/>
              </a:effectRef>
              <a:fontRef idx="minor">
                <a:schemeClr val="tx1"/>
              </a:fontRef>
            </p:style>
          </p:cxnSp>
          <p:sp>
            <p:nvSpPr>
              <p:cNvPr id="61" name="Rectangle 60"/>
              <p:cNvSpPr/>
              <p:nvPr/>
            </p:nvSpPr>
            <p:spPr>
              <a:xfrm>
                <a:off x="3451786" y="2210717"/>
                <a:ext cx="644109" cy="367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sz="1200" dirty="0" smtClean="0">
                    <a:latin typeface="Eras Medium ITC" panose="020B0602030504020804" pitchFamily="34" charset="0"/>
                  </a:rPr>
                  <a:t>K4</a:t>
                </a:r>
                <a:endParaRPr lang="fr-FR" sz="1200" dirty="0">
                  <a:latin typeface="Eras Medium ITC" panose="020B0602030504020804" pitchFamily="34" charset="0"/>
                </a:endParaRPr>
              </a:p>
            </p:txBody>
          </p:sp>
          <p:sp>
            <p:nvSpPr>
              <p:cNvPr id="62" name="Rectangle 61"/>
              <p:cNvSpPr/>
              <p:nvPr/>
            </p:nvSpPr>
            <p:spPr>
              <a:xfrm>
                <a:off x="4317820" y="2176268"/>
                <a:ext cx="644109" cy="367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sz="1200" dirty="0" smtClean="0">
                    <a:latin typeface="Eras Medium ITC" panose="020B0602030504020804" pitchFamily="34" charset="0"/>
                  </a:rPr>
                  <a:t>K6</a:t>
                </a:r>
                <a:endParaRPr lang="fr-FR" sz="1200" dirty="0">
                  <a:latin typeface="Eras Medium ITC" panose="020B0602030504020804" pitchFamily="34" charset="0"/>
                </a:endParaRPr>
              </a:p>
            </p:txBody>
          </p:sp>
          <p:sp>
            <p:nvSpPr>
              <p:cNvPr id="63" name="Rectangle 62"/>
              <p:cNvSpPr/>
              <p:nvPr/>
            </p:nvSpPr>
            <p:spPr>
              <a:xfrm>
                <a:off x="3355848" y="1613699"/>
                <a:ext cx="1830775" cy="1041096"/>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latin typeface="Eras Medium ITC" panose="020B0602030504020804" pitchFamily="34" charset="0"/>
                </a:endParaRPr>
              </a:p>
            </p:txBody>
          </p:sp>
          <p:cxnSp>
            <p:nvCxnSpPr>
              <p:cNvPr id="64" name="Connecteur en arc 63"/>
              <p:cNvCxnSpPr>
                <a:stCxn id="63" idx="1"/>
                <a:endCxn id="39" idx="6"/>
              </p:cNvCxnSpPr>
              <p:nvPr/>
            </p:nvCxnSpPr>
            <p:spPr>
              <a:xfrm rot="10800000">
                <a:off x="1478480" y="2057188"/>
                <a:ext cx="1877369" cy="77061"/>
              </a:xfrm>
              <a:prstGeom prst="curvedConnector3">
                <a:avLst/>
              </a:prstGeom>
              <a:ln>
                <a:tailEnd type="triangle"/>
              </a:ln>
            </p:spPr>
            <p:style>
              <a:lnRef idx="1">
                <a:schemeClr val="dk1"/>
              </a:lnRef>
              <a:fillRef idx="0">
                <a:schemeClr val="dk1"/>
              </a:fillRef>
              <a:effectRef idx="0">
                <a:schemeClr val="dk1"/>
              </a:effectRef>
              <a:fontRef idx="minor">
                <a:schemeClr val="tx1"/>
              </a:fontRef>
            </p:style>
          </p:cxnSp>
          <p:sp>
            <p:nvSpPr>
              <p:cNvPr id="65" name="Rectangle 64"/>
              <p:cNvSpPr/>
              <p:nvPr/>
            </p:nvSpPr>
            <p:spPr>
              <a:xfrm>
                <a:off x="4542513" y="535203"/>
                <a:ext cx="644109" cy="367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sz="1200" dirty="0" smtClean="0">
                    <a:latin typeface="Eras Medium ITC" panose="020B0602030504020804" pitchFamily="34" charset="0"/>
                  </a:rPr>
                  <a:t>K5</a:t>
                </a:r>
                <a:endParaRPr lang="fr-FR" sz="1200" dirty="0">
                  <a:latin typeface="Eras Medium ITC" panose="020B0602030504020804" pitchFamily="34" charset="0"/>
                </a:endParaRPr>
              </a:p>
            </p:txBody>
          </p:sp>
        </p:grpSp>
      </p:grpSp>
      <p:grpSp>
        <p:nvGrpSpPr>
          <p:cNvPr id="66" name="Groupe 65"/>
          <p:cNvGrpSpPr/>
          <p:nvPr/>
        </p:nvGrpSpPr>
        <p:grpSpPr>
          <a:xfrm>
            <a:off x="4460867" y="1861514"/>
            <a:ext cx="3304496" cy="1494107"/>
            <a:chOff x="372400" y="133004"/>
            <a:chExt cx="4814223" cy="2608768"/>
          </a:xfrm>
        </p:grpSpPr>
        <p:sp>
          <p:nvSpPr>
            <p:cNvPr id="67" name="Ellipse 66"/>
            <p:cNvSpPr/>
            <p:nvPr/>
          </p:nvSpPr>
          <p:spPr>
            <a:xfrm rot="2086980">
              <a:off x="471661" y="741894"/>
              <a:ext cx="1105593" cy="1999878"/>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fr-FR" sz="1600">
                <a:latin typeface="Eras Medium ITC" panose="020B0602030504020804" pitchFamily="34" charset="0"/>
              </a:endParaRPr>
            </a:p>
          </p:txBody>
        </p:sp>
        <p:grpSp>
          <p:nvGrpSpPr>
            <p:cNvPr id="68" name="Groupe 67"/>
            <p:cNvGrpSpPr/>
            <p:nvPr/>
          </p:nvGrpSpPr>
          <p:grpSpPr>
            <a:xfrm>
              <a:off x="372400" y="133004"/>
              <a:ext cx="4814223" cy="2521791"/>
              <a:chOff x="372400" y="133004"/>
              <a:chExt cx="4814223" cy="2521791"/>
            </a:xfrm>
          </p:grpSpPr>
          <p:sp>
            <p:nvSpPr>
              <p:cNvPr id="69" name="Rectangle à coins arrondis 68"/>
              <p:cNvSpPr/>
              <p:nvPr/>
            </p:nvSpPr>
            <p:spPr>
              <a:xfrm>
                <a:off x="1257683" y="548806"/>
                <a:ext cx="1568743" cy="381355"/>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sz="1200" dirty="0" err="1" smtClean="0">
                    <a:latin typeface="Eras Medium ITC" panose="020B0602030504020804" pitchFamily="34" charset="0"/>
                  </a:rPr>
                  <a:t>Cf</a:t>
                </a:r>
                <a:r>
                  <a:rPr lang="fr-FR" sz="1200" dirty="0" smtClean="0">
                    <a:latin typeface="Eras Medium ITC" panose="020B0602030504020804" pitchFamily="34" charset="0"/>
                  </a:rPr>
                  <a:t> canne</a:t>
                </a:r>
                <a:endParaRPr lang="fr-FR" sz="1200" dirty="0">
                  <a:latin typeface="Eras Medium ITC" panose="020B0602030504020804" pitchFamily="34" charset="0"/>
                </a:endParaRPr>
              </a:p>
            </p:txBody>
          </p:sp>
          <p:sp>
            <p:nvSpPr>
              <p:cNvPr id="70" name="Rectangle à coins arrondis 69"/>
              <p:cNvSpPr/>
              <p:nvPr/>
            </p:nvSpPr>
            <p:spPr>
              <a:xfrm>
                <a:off x="2500335" y="1129389"/>
                <a:ext cx="652182" cy="336746"/>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1200" dirty="0" smtClean="0">
                    <a:latin typeface="Eras Medium ITC" panose="020B0602030504020804" pitchFamily="34" charset="0"/>
                  </a:rPr>
                  <a:t>C3</a:t>
                </a:r>
                <a:endParaRPr lang="fr-FR" sz="1200" dirty="0">
                  <a:latin typeface="Eras Medium ITC" panose="020B0602030504020804" pitchFamily="34" charset="0"/>
                </a:endParaRPr>
              </a:p>
            </p:txBody>
          </p:sp>
          <p:sp>
            <p:nvSpPr>
              <p:cNvPr id="71" name="Rectangle à coins arrondis 70"/>
              <p:cNvSpPr/>
              <p:nvPr/>
            </p:nvSpPr>
            <p:spPr>
              <a:xfrm>
                <a:off x="1016614" y="1129389"/>
                <a:ext cx="652182" cy="336746"/>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sz="1200" dirty="0" smtClean="0">
                    <a:latin typeface="Eras Medium ITC" panose="020B0602030504020804" pitchFamily="34" charset="0"/>
                  </a:rPr>
                  <a:t>C1</a:t>
                </a:r>
                <a:endParaRPr lang="fr-FR" sz="1200" dirty="0">
                  <a:latin typeface="Eras Medium ITC" panose="020B0602030504020804" pitchFamily="34" charset="0"/>
                </a:endParaRPr>
              </a:p>
            </p:txBody>
          </p:sp>
          <p:sp>
            <p:nvSpPr>
              <p:cNvPr id="72" name="Rectangle à coins arrondis 71"/>
              <p:cNvSpPr/>
              <p:nvPr/>
            </p:nvSpPr>
            <p:spPr>
              <a:xfrm>
                <a:off x="1758475" y="1129389"/>
                <a:ext cx="652182" cy="336746"/>
              </a:xfrm>
              <a:prstGeom prst="roundRect">
                <a:avLst/>
              </a:prstGeom>
              <a:solidFill>
                <a:schemeClr val="bg1">
                  <a:lumMod val="5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sz="1200" dirty="0" smtClean="0">
                    <a:solidFill>
                      <a:schemeClr val="tx1"/>
                    </a:solidFill>
                    <a:latin typeface="Eras Medium ITC" panose="020B0602030504020804" pitchFamily="34" charset="0"/>
                  </a:rPr>
                  <a:t>C2</a:t>
                </a:r>
                <a:endParaRPr lang="fr-FR" sz="1200" dirty="0">
                  <a:solidFill>
                    <a:schemeClr val="tx1"/>
                  </a:solidFill>
                  <a:latin typeface="Eras Medium ITC" panose="020B0602030504020804" pitchFamily="34" charset="0"/>
                </a:endParaRPr>
              </a:p>
            </p:txBody>
          </p:sp>
          <p:cxnSp>
            <p:nvCxnSpPr>
              <p:cNvPr id="73" name="Connecteur droit avec flèche 72"/>
              <p:cNvCxnSpPr>
                <a:stCxn id="69" idx="2"/>
                <a:endCxn id="71" idx="0"/>
              </p:cNvCxnSpPr>
              <p:nvPr/>
            </p:nvCxnSpPr>
            <p:spPr>
              <a:xfrm flipH="1">
                <a:off x="1342705" y="930162"/>
                <a:ext cx="699350" cy="199228"/>
              </a:xfrm>
              <a:prstGeom prst="straightConnector1">
                <a:avLst/>
              </a:prstGeom>
              <a:ln>
                <a:headEnd w="sm" len="sm"/>
                <a:tailEnd type="triangle" w="sm" len="sm"/>
              </a:ln>
            </p:spPr>
            <p:style>
              <a:lnRef idx="1">
                <a:schemeClr val="dk1"/>
              </a:lnRef>
              <a:fillRef idx="0">
                <a:schemeClr val="dk1"/>
              </a:fillRef>
              <a:effectRef idx="0">
                <a:schemeClr val="dk1"/>
              </a:effectRef>
              <a:fontRef idx="minor">
                <a:schemeClr val="tx1"/>
              </a:fontRef>
            </p:style>
          </p:cxnSp>
          <p:cxnSp>
            <p:nvCxnSpPr>
              <p:cNvPr id="74" name="Connecteur droit avec flèche 73"/>
              <p:cNvCxnSpPr>
                <a:stCxn id="69" idx="2"/>
                <a:endCxn id="72" idx="0"/>
              </p:cNvCxnSpPr>
              <p:nvPr/>
            </p:nvCxnSpPr>
            <p:spPr>
              <a:xfrm>
                <a:off x="2042055" y="930162"/>
                <a:ext cx="42511" cy="199228"/>
              </a:xfrm>
              <a:prstGeom prst="straightConnector1">
                <a:avLst/>
              </a:prstGeom>
              <a:ln>
                <a:headEnd w="sm" len="sm"/>
                <a:tailEnd type="triangle" w="sm" len="sm"/>
              </a:ln>
            </p:spPr>
            <p:style>
              <a:lnRef idx="1">
                <a:schemeClr val="dk1"/>
              </a:lnRef>
              <a:fillRef idx="0">
                <a:schemeClr val="dk1"/>
              </a:fillRef>
              <a:effectRef idx="0">
                <a:schemeClr val="dk1"/>
              </a:effectRef>
              <a:fontRef idx="minor">
                <a:schemeClr val="tx1"/>
              </a:fontRef>
            </p:style>
          </p:cxnSp>
          <p:cxnSp>
            <p:nvCxnSpPr>
              <p:cNvPr id="75" name="Connecteur droit avec flèche 74"/>
              <p:cNvCxnSpPr>
                <a:stCxn id="69" idx="2"/>
                <a:endCxn id="70" idx="0"/>
              </p:cNvCxnSpPr>
              <p:nvPr/>
            </p:nvCxnSpPr>
            <p:spPr>
              <a:xfrm>
                <a:off x="2042055" y="930162"/>
                <a:ext cx="784372" cy="199228"/>
              </a:xfrm>
              <a:prstGeom prst="straightConnector1">
                <a:avLst/>
              </a:prstGeom>
              <a:ln>
                <a:headEnd w="sm" len="sm"/>
                <a:tailEnd type="triangle" w="sm" len="sm"/>
              </a:ln>
            </p:spPr>
            <p:style>
              <a:lnRef idx="1">
                <a:schemeClr val="dk1"/>
              </a:lnRef>
              <a:fillRef idx="0">
                <a:schemeClr val="dk1"/>
              </a:fillRef>
              <a:effectRef idx="0">
                <a:schemeClr val="dk1"/>
              </a:effectRef>
              <a:fontRef idx="minor">
                <a:schemeClr val="tx1"/>
              </a:fontRef>
            </p:style>
          </p:cxnSp>
          <p:cxnSp>
            <p:nvCxnSpPr>
              <p:cNvPr id="76" name="Connecteur droit 75"/>
              <p:cNvCxnSpPr/>
              <p:nvPr/>
            </p:nvCxnSpPr>
            <p:spPr>
              <a:xfrm flipH="1">
                <a:off x="3258104" y="191193"/>
                <a:ext cx="1454" cy="2444056"/>
              </a:xfrm>
              <a:prstGeom prst="line">
                <a:avLst/>
              </a:prstGeom>
            </p:spPr>
            <p:style>
              <a:lnRef idx="1">
                <a:schemeClr val="dk1"/>
              </a:lnRef>
              <a:fillRef idx="0">
                <a:schemeClr val="dk1"/>
              </a:fillRef>
              <a:effectRef idx="0">
                <a:schemeClr val="dk1"/>
              </a:effectRef>
              <a:fontRef idx="minor">
                <a:schemeClr val="tx1"/>
              </a:fontRef>
            </p:style>
          </p:cxnSp>
          <p:sp>
            <p:nvSpPr>
              <p:cNvPr id="77" name="Rectangle 76"/>
              <p:cNvSpPr/>
              <p:nvPr/>
            </p:nvSpPr>
            <p:spPr>
              <a:xfrm>
                <a:off x="3408644" y="909352"/>
                <a:ext cx="644109" cy="367600"/>
              </a:xfrm>
              <a:prstGeom prst="rect">
                <a:avLst/>
              </a:prstGeom>
              <a:solidFill>
                <a:schemeClr val="bg1">
                  <a:lumMod val="5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sz="1200" dirty="0" smtClean="0">
                    <a:solidFill>
                      <a:schemeClr val="tx1"/>
                    </a:solidFill>
                    <a:latin typeface="Eras Medium ITC" panose="020B0602030504020804" pitchFamily="34" charset="0"/>
                  </a:rPr>
                  <a:t>K2</a:t>
                </a:r>
                <a:endParaRPr lang="fr-FR" sz="1200" dirty="0">
                  <a:solidFill>
                    <a:schemeClr val="tx1"/>
                  </a:solidFill>
                  <a:latin typeface="Eras Medium ITC" panose="020B0602030504020804" pitchFamily="34" charset="0"/>
                </a:endParaRPr>
              </a:p>
            </p:txBody>
          </p:sp>
          <p:sp>
            <p:nvSpPr>
              <p:cNvPr id="78" name="Rectangle 77"/>
              <p:cNvSpPr/>
              <p:nvPr/>
            </p:nvSpPr>
            <p:spPr>
              <a:xfrm>
                <a:off x="3898404" y="1690174"/>
                <a:ext cx="644109" cy="367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sz="1200" dirty="0" smtClean="0">
                    <a:latin typeface="Eras Medium ITC" panose="020B0602030504020804" pitchFamily="34" charset="0"/>
                  </a:rPr>
                  <a:t>K1</a:t>
                </a:r>
                <a:endParaRPr lang="fr-FR" sz="1200" dirty="0">
                  <a:latin typeface="Eras Medium ITC" panose="020B0602030504020804" pitchFamily="34" charset="0"/>
                </a:endParaRPr>
              </a:p>
            </p:txBody>
          </p:sp>
          <p:sp>
            <p:nvSpPr>
              <p:cNvPr id="79" name="Rectangle 78"/>
              <p:cNvSpPr/>
              <p:nvPr/>
            </p:nvSpPr>
            <p:spPr>
              <a:xfrm>
                <a:off x="4235270" y="1020863"/>
                <a:ext cx="644109" cy="367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1200" dirty="0" smtClean="0">
                    <a:latin typeface="Eras Medium ITC" panose="020B0602030504020804" pitchFamily="34" charset="0"/>
                  </a:rPr>
                  <a:t>K3</a:t>
                </a:r>
                <a:endParaRPr lang="fr-FR" sz="1200" dirty="0">
                  <a:latin typeface="Eras Medium ITC" panose="020B0602030504020804" pitchFamily="34" charset="0"/>
                </a:endParaRPr>
              </a:p>
            </p:txBody>
          </p:sp>
          <p:sp>
            <p:nvSpPr>
              <p:cNvPr id="80" name="ZoneTexte 79"/>
              <p:cNvSpPr txBox="1"/>
              <p:nvPr/>
            </p:nvSpPr>
            <p:spPr>
              <a:xfrm>
                <a:off x="2002732" y="133004"/>
                <a:ext cx="489758" cy="537390"/>
              </a:xfrm>
              <a:prstGeom prst="rect">
                <a:avLst/>
              </a:prstGeom>
              <a:noFill/>
            </p:spPr>
            <p:txBody>
              <a:bodyPr wrap="square" rtlCol="0">
                <a:spAutoFit/>
              </a:bodyPr>
              <a:lstStyle/>
              <a:p>
                <a:r>
                  <a:rPr lang="fr-FR" sz="1400" dirty="0">
                    <a:latin typeface="Eras Medium ITC" panose="020B0602030504020804" pitchFamily="34" charset="0"/>
                  </a:rPr>
                  <a:t>C</a:t>
                </a:r>
              </a:p>
            </p:txBody>
          </p:sp>
          <p:sp>
            <p:nvSpPr>
              <p:cNvPr id="81" name="ZoneTexte 80"/>
              <p:cNvSpPr txBox="1"/>
              <p:nvPr/>
            </p:nvSpPr>
            <p:spPr>
              <a:xfrm>
                <a:off x="3975579" y="133004"/>
                <a:ext cx="342242" cy="537390"/>
              </a:xfrm>
              <a:prstGeom prst="rect">
                <a:avLst/>
              </a:prstGeom>
              <a:noFill/>
            </p:spPr>
            <p:txBody>
              <a:bodyPr wrap="square" rtlCol="0">
                <a:spAutoFit/>
              </a:bodyPr>
              <a:lstStyle/>
              <a:p>
                <a:r>
                  <a:rPr lang="fr-FR" sz="1400" dirty="0" smtClean="0">
                    <a:latin typeface="Eras Medium ITC" panose="020B0602030504020804" pitchFamily="34" charset="0"/>
                  </a:rPr>
                  <a:t>K</a:t>
                </a:r>
                <a:endParaRPr lang="fr-FR" sz="1400" dirty="0">
                  <a:latin typeface="Eras Medium ITC" panose="020B0602030504020804" pitchFamily="34" charset="0"/>
                </a:endParaRPr>
              </a:p>
            </p:txBody>
          </p:sp>
          <p:sp>
            <p:nvSpPr>
              <p:cNvPr id="82" name="Rectangle à coins arrondis 81"/>
              <p:cNvSpPr/>
              <p:nvPr/>
            </p:nvSpPr>
            <p:spPr>
              <a:xfrm>
                <a:off x="605501" y="1602292"/>
                <a:ext cx="652182" cy="336746"/>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sz="1200" dirty="0" smtClean="0">
                    <a:latin typeface="Eras Medium ITC" panose="020B0602030504020804" pitchFamily="34" charset="0"/>
                  </a:rPr>
                  <a:t>C4</a:t>
                </a:r>
                <a:endParaRPr lang="fr-FR" sz="1200" dirty="0">
                  <a:latin typeface="Eras Medium ITC" panose="020B0602030504020804" pitchFamily="34" charset="0"/>
                </a:endParaRPr>
              </a:p>
            </p:txBody>
          </p:sp>
          <p:sp>
            <p:nvSpPr>
              <p:cNvPr id="83" name="Rectangle à coins arrondis 82"/>
              <p:cNvSpPr/>
              <p:nvPr/>
            </p:nvSpPr>
            <p:spPr>
              <a:xfrm>
                <a:off x="372400" y="2074641"/>
                <a:ext cx="652182" cy="336746"/>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sz="1200" dirty="0" smtClean="0">
                    <a:latin typeface="Eras Medium ITC" panose="020B0602030504020804" pitchFamily="34" charset="0"/>
                  </a:rPr>
                  <a:t>C6</a:t>
                </a:r>
                <a:endParaRPr lang="fr-FR" sz="1200" dirty="0">
                  <a:latin typeface="Eras Medium ITC" panose="020B0602030504020804" pitchFamily="34" charset="0"/>
                </a:endParaRPr>
              </a:p>
            </p:txBody>
          </p:sp>
          <p:cxnSp>
            <p:nvCxnSpPr>
              <p:cNvPr id="84" name="Connecteur droit avec flèche 83"/>
              <p:cNvCxnSpPr>
                <a:stCxn id="71" idx="2"/>
                <a:endCxn id="82" idx="0"/>
              </p:cNvCxnSpPr>
              <p:nvPr/>
            </p:nvCxnSpPr>
            <p:spPr>
              <a:xfrm flipH="1">
                <a:off x="931592" y="1466135"/>
                <a:ext cx="411113" cy="136157"/>
              </a:xfrm>
              <a:prstGeom prst="straightConnector1">
                <a:avLst/>
              </a:prstGeom>
              <a:ln>
                <a:headEnd w="sm" len="sm"/>
                <a:tailEnd type="triangle" w="sm" len="sm"/>
              </a:ln>
            </p:spPr>
            <p:style>
              <a:lnRef idx="1">
                <a:schemeClr val="dk1"/>
              </a:lnRef>
              <a:fillRef idx="0">
                <a:schemeClr val="dk1"/>
              </a:fillRef>
              <a:effectRef idx="0">
                <a:schemeClr val="dk1"/>
              </a:effectRef>
              <a:fontRef idx="minor">
                <a:schemeClr val="tx1"/>
              </a:fontRef>
            </p:style>
          </p:cxnSp>
          <p:cxnSp>
            <p:nvCxnSpPr>
              <p:cNvPr id="85" name="Connecteur droit avec flèche 84"/>
              <p:cNvCxnSpPr>
                <a:stCxn id="82" idx="2"/>
                <a:endCxn id="83" idx="0"/>
              </p:cNvCxnSpPr>
              <p:nvPr/>
            </p:nvCxnSpPr>
            <p:spPr>
              <a:xfrm flipH="1">
                <a:off x="698491" y="1939038"/>
                <a:ext cx="233101" cy="135603"/>
              </a:xfrm>
              <a:prstGeom prst="straightConnector1">
                <a:avLst/>
              </a:prstGeom>
              <a:ln>
                <a:headEnd w="sm" len="sm"/>
                <a:tailEnd type="triangle" w="sm" len="sm"/>
              </a:ln>
            </p:spPr>
            <p:style>
              <a:lnRef idx="1">
                <a:schemeClr val="dk1"/>
              </a:lnRef>
              <a:fillRef idx="0">
                <a:schemeClr val="dk1"/>
              </a:fillRef>
              <a:effectRef idx="0">
                <a:schemeClr val="dk1"/>
              </a:effectRef>
              <a:fontRef idx="minor">
                <a:schemeClr val="tx1"/>
              </a:fontRef>
            </p:style>
          </p:cxnSp>
          <p:sp>
            <p:nvSpPr>
              <p:cNvPr id="86" name="Rectangle à coins arrondis 85"/>
              <p:cNvSpPr/>
              <p:nvPr/>
            </p:nvSpPr>
            <p:spPr>
              <a:xfrm>
                <a:off x="1714054" y="1665361"/>
                <a:ext cx="652182" cy="336746"/>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sz="1200" dirty="0" smtClean="0">
                    <a:latin typeface="Eras Medium ITC" panose="020B0602030504020804" pitchFamily="34" charset="0"/>
                  </a:rPr>
                  <a:t>C5</a:t>
                </a:r>
                <a:endParaRPr lang="fr-FR" sz="1200" dirty="0">
                  <a:latin typeface="Eras Medium ITC" panose="020B0602030504020804" pitchFamily="34" charset="0"/>
                </a:endParaRPr>
              </a:p>
            </p:txBody>
          </p:sp>
          <p:cxnSp>
            <p:nvCxnSpPr>
              <p:cNvPr id="87" name="Connecteur droit avec flèche 86"/>
              <p:cNvCxnSpPr>
                <a:stCxn id="72" idx="2"/>
                <a:endCxn id="86" idx="0"/>
              </p:cNvCxnSpPr>
              <p:nvPr/>
            </p:nvCxnSpPr>
            <p:spPr>
              <a:xfrm flipH="1">
                <a:off x="2040145" y="1466135"/>
                <a:ext cx="44421" cy="199226"/>
              </a:xfrm>
              <a:prstGeom prst="straightConnector1">
                <a:avLst/>
              </a:prstGeom>
              <a:ln>
                <a:headEnd w="sm" len="sm"/>
                <a:tailEnd type="triangle" w="sm" len="sm"/>
              </a:ln>
            </p:spPr>
            <p:style>
              <a:lnRef idx="1">
                <a:schemeClr val="dk1"/>
              </a:lnRef>
              <a:fillRef idx="0">
                <a:schemeClr val="dk1"/>
              </a:fillRef>
              <a:effectRef idx="0">
                <a:schemeClr val="dk1"/>
              </a:effectRef>
              <a:fontRef idx="minor">
                <a:schemeClr val="tx1"/>
              </a:fontRef>
            </p:style>
          </p:cxnSp>
          <p:sp>
            <p:nvSpPr>
              <p:cNvPr id="88" name="Rectangle 87"/>
              <p:cNvSpPr/>
              <p:nvPr/>
            </p:nvSpPr>
            <p:spPr>
              <a:xfrm>
                <a:off x="3451786" y="2210717"/>
                <a:ext cx="644109" cy="367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sz="1200" dirty="0" smtClean="0">
                    <a:latin typeface="Eras Medium ITC" panose="020B0602030504020804" pitchFamily="34" charset="0"/>
                  </a:rPr>
                  <a:t>K4</a:t>
                </a:r>
                <a:endParaRPr lang="fr-FR" sz="1200" dirty="0">
                  <a:latin typeface="Eras Medium ITC" panose="020B0602030504020804" pitchFamily="34" charset="0"/>
                </a:endParaRPr>
              </a:p>
            </p:txBody>
          </p:sp>
          <p:sp>
            <p:nvSpPr>
              <p:cNvPr id="89" name="Rectangle 88"/>
              <p:cNvSpPr/>
              <p:nvPr/>
            </p:nvSpPr>
            <p:spPr>
              <a:xfrm>
                <a:off x="4317820" y="2176268"/>
                <a:ext cx="644109" cy="367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sz="1200" dirty="0" smtClean="0">
                    <a:latin typeface="Eras Medium ITC" panose="020B0602030504020804" pitchFamily="34" charset="0"/>
                  </a:rPr>
                  <a:t>K6</a:t>
                </a:r>
                <a:endParaRPr lang="fr-FR" sz="1200" dirty="0">
                  <a:latin typeface="Eras Medium ITC" panose="020B0602030504020804" pitchFamily="34" charset="0"/>
                </a:endParaRPr>
              </a:p>
            </p:txBody>
          </p:sp>
          <p:sp>
            <p:nvSpPr>
              <p:cNvPr id="90" name="Rectangle 89"/>
              <p:cNvSpPr/>
              <p:nvPr/>
            </p:nvSpPr>
            <p:spPr>
              <a:xfrm>
                <a:off x="3355848" y="1613699"/>
                <a:ext cx="1830775" cy="1041096"/>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latin typeface="Eras Medium ITC" panose="020B0602030504020804" pitchFamily="34" charset="0"/>
                </a:endParaRPr>
              </a:p>
            </p:txBody>
          </p:sp>
          <p:cxnSp>
            <p:nvCxnSpPr>
              <p:cNvPr id="91" name="Connecteur en arc 90"/>
              <p:cNvCxnSpPr>
                <a:stCxn id="90" idx="1"/>
                <a:endCxn id="67" idx="6"/>
              </p:cNvCxnSpPr>
              <p:nvPr/>
            </p:nvCxnSpPr>
            <p:spPr>
              <a:xfrm rot="10800000">
                <a:off x="1478480" y="2057188"/>
                <a:ext cx="1877369" cy="77061"/>
              </a:xfrm>
              <a:prstGeom prst="curvedConnector3">
                <a:avLst/>
              </a:prstGeom>
              <a:ln>
                <a:tailEnd type="triangle"/>
              </a:ln>
            </p:spPr>
            <p:style>
              <a:lnRef idx="1">
                <a:schemeClr val="dk1"/>
              </a:lnRef>
              <a:fillRef idx="0">
                <a:schemeClr val="dk1"/>
              </a:fillRef>
              <a:effectRef idx="0">
                <a:schemeClr val="dk1"/>
              </a:effectRef>
              <a:fontRef idx="minor">
                <a:schemeClr val="tx1"/>
              </a:fontRef>
            </p:style>
          </p:cxnSp>
          <p:sp>
            <p:nvSpPr>
              <p:cNvPr id="92" name="Rectangle 91"/>
              <p:cNvSpPr/>
              <p:nvPr/>
            </p:nvSpPr>
            <p:spPr>
              <a:xfrm>
                <a:off x="4542513" y="535203"/>
                <a:ext cx="644109" cy="367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sz="1200" dirty="0" smtClean="0">
                    <a:latin typeface="Eras Medium ITC" panose="020B0602030504020804" pitchFamily="34" charset="0"/>
                  </a:rPr>
                  <a:t>K5</a:t>
                </a:r>
                <a:endParaRPr lang="fr-FR" sz="1200" dirty="0">
                  <a:latin typeface="Eras Medium ITC" panose="020B0602030504020804" pitchFamily="34" charset="0"/>
                </a:endParaRPr>
              </a:p>
            </p:txBody>
          </p:sp>
        </p:grpSp>
      </p:grpSp>
      <p:grpSp>
        <p:nvGrpSpPr>
          <p:cNvPr id="93" name="Groupe 92"/>
          <p:cNvGrpSpPr/>
          <p:nvPr/>
        </p:nvGrpSpPr>
        <p:grpSpPr>
          <a:xfrm>
            <a:off x="8322754" y="1862493"/>
            <a:ext cx="3070665" cy="1494107"/>
            <a:chOff x="372400" y="133004"/>
            <a:chExt cx="4814223" cy="2608768"/>
          </a:xfrm>
        </p:grpSpPr>
        <p:sp>
          <p:nvSpPr>
            <p:cNvPr id="94" name="Ellipse 93"/>
            <p:cNvSpPr/>
            <p:nvPr/>
          </p:nvSpPr>
          <p:spPr>
            <a:xfrm rot="2086980">
              <a:off x="471661" y="741894"/>
              <a:ext cx="1105593" cy="1999878"/>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fr-FR" sz="1600">
                <a:latin typeface="Eras Medium ITC" panose="020B0602030504020804" pitchFamily="34" charset="0"/>
              </a:endParaRPr>
            </a:p>
          </p:txBody>
        </p:sp>
        <p:grpSp>
          <p:nvGrpSpPr>
            <p:cNvPr id="95" name="Groupe 94"/>
            <p:cNvGrpSpPr/>
            <p:nvPr/>
          </p:nvGrpSpPr>
          <p:grpSpPr>
            <a:xfrm>
              <a:off x="372400" y="133004"/>
              <a:ext cx="4814223" cy="2521791"/>
              <a:chOff x="372400" y="133004"/>
              <a:chExt cx="4814223" cy="2521791"/>
            </a:xfrm>
          </p:grpSpPr>
          <p:sp>
            <p:nvSpPr>
              <p:cNvPr id="96" name="Rectangle à coins arrondis 95"/>
              <p:cNvSpPr/>
              <p:nvPr/>
            </p:nvSpPr>
            <p:spPr>
              <a:xfrm>
                <a:off x="947886" y="548806"/>
                <a:ext cx="2194104" cy="352609"/>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sz="1200" dirty="0" err="1" smtClean="0">
                    <a:latin typeface="Eras Medium ITC" panose="020B0602030504020804" pitchFamily="34" charset="0"/>
                  </a:rPr>
                  <a:t>Cf</a:t>
                </a:r>
                <a:r>
                  <a:rPr lang="fr-FR" sz="1200" dirty="0" smtClean="0">
                    <a:latin typeface="Eras Medium ITC" panose="020B0602030504020804" pitchFamily="34" charset="0"/>
                  </a:rPr>
                  <a:t> diversification</a:t>
                </a:r>
                <a:endParaRPr lang="fr-FR" sz="1200" dirty="0">
                  <a:latin typeface="Eras Medium ITC" panose="020B0602030504020804" pitchFamily="34" charset="0"/>
                </a:endParaRPr>
              </a:p>
            </p:txBody>
          </p:sp>
          <p:sp>
            <p:nvSpPr>
              <p:cNvPr id="97" name="Rectangle à coins arrondis 96"/>
              <p:cNvSpPr/>
              <p:nvPr/>
            </p:nvSpPr>
            <p:spPr>
              <a:xfrm>
                <a:off x="2500335" y="1129389"/>
                <a:ext cx="652182" cy="336746"/>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1200" dirty="0" smtClean="0">
                    <a:latin typeface="Eras Medium ITC" panose="020B0602030504020804" pitchFamily="34" charset="0"/>
                  </a:rPr>
                  <a:t>C3</a:t>
                </a:r>
                <a:endParaRPr lang="fr-FR" sz="1200" dirty="0">
                  <a:latin typeface="Eras Medium ITC" panose="020B0602030504020804" pitchFamily="34" charset="0"/>
                </a:endParaRPr>
              </a:p>
            </p:txBody>
          </p:sp>
          <p:sp>
            <p:nvSpPr>
              <p:cNvPr id="98" name="Rectangle à coins arrondis 97"/>
              <p:cNvSpPr/>
              <p:nvPr/>
            </p:nvSpPr>
            <p:spPr>
              <a:xfrm>
                <a:off x="1016614" y="1129389"/>
                <a:ext cx="652182" cy="336746"/>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sz="1200" dirty="0" smtClean="0">
                    <a:latin typeface="Eras Medium ITC" panose="020B0602030504020804" pitchFamily="34" charset="0"/>
                  </a:rPr>
                  <a:t>C1</a:t>
                </a:r>
                <a:endParaRPr lang="fr-FR" sz="1200" dirty="0">
                  <a:latin typeface="Eras Medium ITC" panose="020B0602030504020804" pitchFamily="34" charset="0"/>
                </a:endParaRPr>
              </a:p>
            </p:txBody>
          </p:sp>
          <p:sp>
            <p:nvSpPr>
              <p:cNvPr id="99" name="Rectangle à coins arrondis 98"/>
              <p:cNvSpPr/>
              <p:nvPr/>
            </p:nvSpPr>
            <p:spPr>
              <a:xfrm>
                <a:off x="1758475" y="1129389"/>
                <a:ext cx="652182" cy="336746"/>
              </a:xfrm>
              <a:prstGeom prst="roundRect">
                <a:avLst/>
              </a:prstGeom>
              <a:solidFill>
                <a:schemeClr val="bg1">
                  <a:lumMod val="5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sz="1200" dirty="0" smtClean="0">
                    <a:solidFill>
                      <a:schemeClr val="tx1"/>
                    </a:solidFill>
                    <a:latin typeface="Eras Medium ITC" panose="020B0602030504020804" pitchFamily="34" charset="0"/>
                  </a:rPr>
                  <a:t>C2</a:t>
                </a:r>
                <a:endParaRPr lang="fr-FR" sz="1200" dirty="0">
                  <a:solidFill>
                    <a:schemeClr val="tx1"/>
                  </a:solidFill>
                  <a:latin typeface="Eras Medium ITC" panose="020B0602030504020804" pitchFamily="34" charset="0"/>
                </a:endParaRPr>
              </a:p>
            </p:txBody>
          </p:sp>
          <p:cxnSp>
            <p:nvCxnSpPr>
              <p:cNvPr id="100" name="Connecteur droit avec flèche 99"/>
              <p:cNvCxnSpPr>
                <a:stCxn id="96" idx="2"/>
                <a:endCxn id="98" idx="0"/>
              </p:cNvCxnSpPr>
              <p:nvPr/>
            </p:nvCxnSpPr>
            <p:spPr>
              <a:xfrm flipH="1">
                <a:off x="1342706" y="901415"/>
                <a:ext cx="702232" cy="227975"/>
              </a:xfrm>
              <a:prstGeom prst="straightConnector1">
                <a:avLst/>
              </a:prstGeom>
              <a:ln>
                <a:headEnd w="sm" len="sm"/>
                <a:tailEnd type="triangle" w="sm" len="sm"/>
              </a:ln>
            </p:spPr>
            <p:style>
              <a:lnRef idx="1">
                <a:schemeClr val="dk1"/>
              </a:lnRef>
              <a:fillRef idx="0">
                <a:schemeClr val="dk1"/>
              </a:fillRef>
              <a:effectRef idx="0">
                <a:schemeClr val="dk1"/>
              </a:effectRef>
              <a:fontRef idx="minor">
                <a:schemeClr val="tx1"/>
              </a:fontRef>
            </p:style>
          </p:cxnSp>
          <p:cxnSp>
            <p:nvCxnSpPr>
              <p:cNvPr id="101" name="Connecteur droit avec flèche 100"/>
              <p:cNvCxnSpPr>
                <a:stCxn id="96" idx="2"/>
                <a:endCxn id="99" idx="0"/>
              </p:cNvCxnSpPr>
              <p:nvPr/>
            </p:nvCxnSpPr>
            <p:spPr>
              <a:xfrm>
                <a:off x="2044938" y="901415"/>
                <a:ext cx="39628" cy="227975"/>
              </a:xfrm>
              <a:prstGeom prst="straightConnector1">
                <a:avLst/>
              </a:prstGeom>
              <a:ln>
                <a:headEnd w="sm" len="sm"/>
                <a:tailEnd type="triangle" w="sm" len="sm"/>
              </a:ln>
            </p:spPr>
            <p:style>
              <a:lnRef idx="1">
                <a:schemeClr val="dk1"/>
              </a:lnRef>
              <a:fillRef idx="0">
                <a:schemeClr val="dk1"/>
              </a:fillRef>
              <a:effectRef idx="0">
                <a:schemeClr val="dk1"/>
              </a:effectRef>
              <a:fontRef idx="minor">
                <a:schemeClr val="tx1"/>
              </a:fontRef>
            </p:style>
          </p:cxnSp>
          <p:cxnSp>
            <p:nvCxnSpPr>
              <p:cNvPr id="102" name="Connecteur droit avec flèche 101"/>
              <p:cNvCxnSpPr>
                <a:stCxn id="96" idx="2"/>
                <a:endCxn id="97" idx="0"/>
              </p:cNvCxnSpPr>
              <p:nvPr/>
            </p:nvCxnSpPr>
            <p:spPr>
              <a:xfrm>
                <a:off x="2044938" y="901415"/>
                <a:ext cx="781488" cy="227975"/>
              </a:xfrm>
              <a:prstGeom prst="straightConnector1">
                <a:avLst/>
              </a:prstGeom>
              <a:ln>
                <a:headEnd w="sm" len="sm"/>
                <a:tailEnd type="triangle" w="sm" len="sm"/>
              </a:ln>
            </p:spPr>
            <p:style>
              <a:lnRef idx="1">
                <a:schemeClr val="dk1"/>
              </a:lnRef>
              <a:fillRef idx="0">
                <a:schemeClr val="dk1"/>
              </a:fillRef>
              <a:effectRef idx="0">
                <a:schemeClr val="dk1"/>
              </a:effectRef>
              <a:fontRef idx="minor">
                <a:schemeClr val="tx1"/>
              </a:fontRef>
            </p:style>
          </p:cxnSp>
          <p:cxnSp>
            <p:nvCxnSpPr>
              <p:cNvPr id="103" name="Connecteur droit 102"/>
              <p:cNvCxnSpPr/>
              <p:nvPr/>
            </p:nvCxnSpPr>
            <p:spPr>
              <a:xfrm flipH="1">
                <a:off x="3258104" y="191193"/>
                <a:ext cx="1454" cy="2444056"/>
              </a:xfrm>
              <a:prstGeom prst="line">
                <a:avLst/>
              </a:prstGeom>
            </p:spPr>
            <p:style>
              <a:lnRef idx="1">
                <a:schemeClr val="dk1"/>
              </a:lnRef>
              <a:fillRef idx="0">
                <a:schemeClr val="dk1"/>
              </a:fillRef>
              <a:effectRef idx="0">
                <a:schemeClr val="dk1"/>
              </a:effectRef>
              <a:fontRef idx="minor">
                <a:schemeClr val="tx1"/>
              </a:fontRef>
            </p:style>
          </p:cxnSp>
          <p:sp>
            <p:nvSpPr>
              <p:cNvPr id="104" name="Rectangle 103"/>
              <p:cNvSpPr/>
              <p:nvPr/>
            </p:nvSpPr>
            <p:spPr>
              <a:xfrm>
                <a:off x="3408644" y="909352"/>
                <a:ext cx="644109" cy="367600"/>
              </a:xfrm>
              <a:prstGeom prst="rect">
                <a:avLst/>
              </a:prstGeom>
              <a:solidFill>
                <a:schemeClr val="bg1">
                  <a:lumMod val="5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sz="1200" dirty="0" smtClean="0">
                    <a:solidFill>
                      <a:schemeClr val="tx1"/>
                    </a:solidFill>
                    <a:latin typeface="Eras Medium ITC" panose="020B0602030504020804" pitchFamily="34" charset="0"/>
                  </a:rPr>
                  <a:t>K2</a:t>
                </a:r>
                <a:endParaRPr lang="fr-FR" sz="1200" dirty="0">
                  <a:solidFill>
                    <a:schemeClr val="tx1"/>
                  </a:solidFill>
                  <a:latin typeface="Eras Medium ITC" panose="020B0602030504020804" pitchFamily="34" charset="0"/>
                </a:endParaRPr>
              </a:p>
            </p:txBody>
          </p:sp>
          <p:sp>
            <p:nvSpPr>
              <p:cNvPr id="105" name="Rectangle 104"/>
              <p:cNvSpPr/>
              <p:nvPr/>
            </p:nvSpPr>
            <p:spPr>
              <a:xfrm>
                <a:off x="3898404" y="1690174"/>
                <a:ext cx="644109" cy="367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sz="1200" dirty="0" smtClean="0">
                    <a:latin typeface="Eras Medium ITC" panose="020B0602030504020804" pitchFamily="34" charset="0"/>
                  </a:rPr>
                  <a:t>K1</a:t>
                </a:r>
                <a:endParaRPr lang="fr-FR" sz="1200" dirty="0">
                  <a:latin typeface="Eras Medium ITC" panose="020B0602030504020804" pitchFamily="34" charset="0"/>
                </a:endParaRPr>
              </a:p>
            </p:txBody>
          </p:sp>
          <p:sp>
            <p:nvSpPr>
              <p:cNvPr id="106" name="Rectangle 105"/>
              <p:cNvSpPr/>
              <p:nvPr/>
            </p:nvSpPr>
            <p:spPr>
              <a:xfrm>
                <a:off x="4235270" y="1020863"/>
                <a:ext cx="644109" cy="367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1200" dirty="0" smtClean="0">
                    <a:latin typeface="Eras Medium ITC" panose="020B0602030504020804" pitchFamily="34" charset="0"/>
                  </a:rPr>
                  <a:t>K3</a:t>
                </a:r>
                <a:endParaRPr lang="fr-FR" sz="1200" dirty="0">
                  <a:latin typeface="Eras Medium ITC" panose="020B0602030504020804" pitchFamily="34" charset="0"/>
                </a:endParaRPr>
              </a:p>
            </p:txBody>
          </p:sp>
          <p:sp>
            <p:nvSpPr>
              <p:cNvPr id="107" name="ZoneTexte 106"/>
              <p:cNvSpPr txBox="1"/>
              <p:nvPr/>
            </p:nvSpPr>
            <p:spPr>
              <a:xfrm>
                <a:off x="2002732" y="133004"/>
                <a:ext cx="489758" cy="537390"/>
              </a:xfrm>
              <a:prstGeom prst="rect">
                <a:avLst/>
              </a:prstGeom>
              <a:noFill/>
            </p:spPr>
            <p:txBody>
              <a:bodyPr wrap="square" rtlCol="0">
                <a:spAutoFit/>
              </a:bodyPr>
              <a:lstStyle/>
              <a:p>
                <a:r>
                  <a:rPr lang="fr-FR" sz="1400" dirty="0">
                    <a:latin typeface="Eras Medium ITC" panose="020B0602030504020804" pitchFamily="34" charset="0"/>
                  </a:rPr>
                  <a:t>C</a:t>
                </a:r>
              </a:p>
            </p:txBody>
          </p:sp>
          <p:sp>
            <p:nvSpPr>
              <p:cNvPr id="108" name="ZoneTexte 107"/>
              <p:cNvSpPr txBox="1"/>
              <p:nvPr/>
            </p:nvSpPr>
            <p:spPr>
              <a:xfrm>
                <a:off x="3975579" y="133004"/>
                <a:ext cx="342242" cy="537390"/>
              </a:xfrm>
              <a:prstGeom prst="rect">
                <a:avLst/>
              </a:prstGeom>
              <a:noFill/>
            </p:spPr>
            <p:txBody>
              <a:bodyPr wrap="square" rtlCol="0">
                <a:spAutoFit/>
              </a:bodyPr>
              <a:lstStyle/>
              <a:p>
                <a:r>
                  <a:rPr lang="fr-FR" sz="1400" dirty="0" smtClean="0">
                    <a:latin typeface="Eras Medium ITC" panose="020B0602030504020804" pitchFamily="34" charset="0"/>
                  </a:rPr>
                  <a:t>K</a:t>
                </a:r>
                <a:endParaRPr lang="fr-FR" sz="1400" dirty="0">
                  <a:latin typeface="Eras Medium ITC" panose="020B0602030504020804" pitchFamily="34" charset="0"/>
                </a:endParaRPr>
              </a:p>
            </p:txBody>
          </p:sp>
          <p:sp>
            <p:nvSpPr>
              <p:cNvPr id="109" name="Rectangle à coins arrondis 108"/>
              <p:cNvSpPr/>
              <p:nvPr/>
            </p:nvSpPr>
            <p:spPr>
              <a:xfrm>
                <a:off x="605501" y="1602292"/>
                <a:ext cx="652182" cy="336746"/>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sz="1200" dirty="0" smtClean="0">
                    <a:latin typeface="Eras Medium ITC" panose="020B0602030504020804" pitchFamily="34" charset="0"/>
                  </a:rPr>
                  <a:t>C4</a:t>
                </a:r>
                <a:endParaRPr lang="fr-FR" sz="1200" dirty="0">
                  <a:latin typeface="Eras Medium ITC" panose="020B0602030504020804" pitchFamily="34" charset="0"/>
                </a:endParaRPr>
              </a:p>
            </p:txBody>
          </p:sp>
          <p:sp>
            <p:nvSpPr>
              <p:cNvPr id="110" name="Rectangle à coins arrondis 109"/>
              <p:cNvSpPr/>
              <p:nvPr/>
            </p:nvSpPr>
            <p:spPr>
              <a:xfrm>
                <a:off x="372400" y="2074641"/>
                <a:ext cx="652182" cy="336746"/>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sz="1200" dirty="0" smtClean="0">
                    <a:latin typeface="Eras Medium ITC" panose="020B0602030504020804" pitchFamily="34" charset="0"/>
                  </a:rPr>
                  <a:t>C6</a:t>
                </a:r>
                <a:endParaRPr lang="fr-FR" sz="1200" dirty="0">
                  <a:latin typeface="Eras Medium ITC" panose="020B0602030504020804" pitchFamily="34" charset="0"/>
                </a:endParaRPr>
              </a:p>
            </p:txBody>
          </p:sp>
          <p:cxnSp>
            <p:nvCxnSpPr>
              <p:cNvPr id="111" name="Connecteur droit avec flèche 110"/>
              <p:cNvCxnSpPr>
                <a:stCxn id="98" idx="2"/>
                <a:endCxn id="109" idx="0"/>
              </p:cNvCxnSpPr>
              <p:nvPr/>
            </p:nvCxnSpPr>
            <p:spPr>
              <a:xfrm flipH="1">
                <a:off x="931592" y="1466135"/>
                <a:ext cx="411113" cy="136157"/>
              </a:xfrm>
              <a:prstGeom prst="straightConnector1">
                <a:avLst/>
              </a:prstGeom>
              <a:ln>
                <a:headEnd w="sm" len="sm"/>
                <a:tailEnd type="triangle" w="sm" len="sm"/>
              </a:ln>
            </p:spPr>
            <p:style>
              <a:lnRef idx="1">
                <a:schemeClr val="dk1"/>
              </a:lnRef>
              <a:fillRef idx="0">
                <a:schemeClr val="dk1"/>
              </a:fillRef>
              <a:effectRef idx="0">
                <a:schemeClr val="dk1"/>
              </a:effectRef>
              <a:fontRef idx="minor">
                <a:schemeClr val="tx1"/>
              </a:fontRef>
            </p:style>
          </p:cxnSp>
          <p:cxnSp>
            <p:nvCxnSpPr>
              <p:cNvPr id="112" name="Connecteur droit avec flèche 111"/>
              <p:cNvCxnSpPr>
                <a:stCxn id="109" idx="2"/>
                <a:endCxn id="110" idx="0"/>
              </p:cNvCxnSpPr>
              <p:nvPr/>
            </p:nvCxnSpPr>
            <p:spPr>
              <a:xfrm flipH="1">
                <a:off x="698491" y="1939038"/>
                <a:ext cx="233101" cy="135603"/>
              </a:xfrm>
              <a:prstGeom prst="straightConnector1">
                <a:avLst/>
              </a:prstGeom>
              <a:ln>
                <a:headEnd w="sm" len="sm"/>
                <a:tailEnd type="triangle" w="sm" len="sm"/>
              </a:ln>
            </p:spPr>
            <p:style>
              <a:lnRef idx="1">
                <a:schemeClr val="dk1"/>
              </a:lnRef>
              <a:fillRef idx="0">
                <a:schemeClr val="dk1"/>
              </a:fillRef>
              <a:effectRef idx="0">
                <a:schemeClr val="dk1"/>
              </a:effectRef>
              <a:fontRef idx="minor">
                <a:schemeClr val="tx1"/>
              </a:fontRef>
            </p:style>
          </p:cxnSp>
          <p:sp>
            <p:nvSpPr>
              <p:cNvPr id="113" name="Rectangle à coins arrondis 112"/>
              <p:cNvSpPr/>
              <p:nvPr/>
            </p:nvSpPr>
            <p:spPr>
              <a:xfrm>
                <a:off x="1714054" y="1665361"/>
                <a:ext cx="652182" cy="336746"/>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sz="1200" dirty="0" smtClean="0">
                    <a:latin typeface="Eras Medium ITC" panose="020B0602030504020804" pitchFamily="34" charset="0"/>
                  </a:rPr>
                  <a:t>C5</a:t>
                </a:r>
                <a:endParaRPr lang="fr-FR" sz="1200" dirty="0">
                  <a:latin typeface="Eras Medium ITC" panose="020B0602030504020804" pitchFamily="34" charset="0"/>
                </a:endParaRPr>
              </a:p>
            </p:txBody>
          </p:sp>
          <p:cxnSp>
            <p:nvCxnSpPr>
              <p:cNvPr id="114" name="Connecteur droit avec flèche 113"/>
              <p:cNvCxnSpPr>
                <a:stCxn id="99" idx="2"/>
                <a:endCxn id="113" idx="0"/>
              </p:cNvCxnSpPr>
              <p:nvPr/>
            </p:nvCxnSpPr>
            <p:spPr>
              <a:xfrm flipH="1">
                <a:off x="2040145" y="1466135"/>
                <a:ext cx="44421" cy="199226"/>
              </a:xfrm>
              <a:prstGeom prst="straightConnector1">
                <a:avLst/>
              </a:prstGeom>
              <a:ln>
                <a:headEnd w="sm" len="sm"/>
                <a:tailEnd type="triangle" w="sm" len="sm"/>
              </a:ln>
            </p:spPr>
            <p:style>
              <a:lnRef idx="1">
                <a:schemeClr val="dk1"/>
              </a:lnRef>
              <a:fillRef idx="0">
                <a:schemeClr val="dk1"/>
              </a:fillRef>
              <a:effectRef idx="0">
                <a:schemeClr val="dk1"/>
              </a:effectRef>
              <a:fontRef idx="minor">
                <a:schemeClr val="tx1"/>
              </a:fontRef>
            </p:style>
          </p:cxnSp>
          <p:sp>
            <p:nvSpPr>
              <p:cNvPr id="115" name="Rectangle 114"/>
              <p:cNvSpPr/>
              <p:nvPr/>
            </p:nvSpPr>
            <p:spPr>
              <a:xfrm>
                <a:off x="3451786" y="2210717"/>
                <a:ext cx="644109" cy="367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sz="1200" dirty="0" smtClean="0">
                    <a:latin typeface="Eras Medium ITC" panose="020B0602030504020804" pitchFamily="34" charset="0"/>
                  </a:rPr>
                  <a:t>K4</a:t>
                </a:r>
                <a:endParaRPr lang="fr-FR" sz="1200" dirty="0">
                  <a:latin typeface="Eras Medium ITC" panose="020B0602030504020804" pitchFamily="34" charset="0"/>
                </a:endParaRPr>
              </a:p>
            </p:txBody>
          </p:sp>
          <p:sp>
            <p:nvSpPr>
              <p:cNvPr id="116" name="Rectangle 115"/>
              <p:cNvSpPr/>
              <p:nvPr/>
            </p:nvSpPr>
            <p:spPr>
              <a:xfrm>
                <a:off x="4317820" y="2176268"/>
                <a:ext cx="644109" cy="367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sz="1200" dirty="0" smtClean="0">
                    <a:latin typeface="Eras Medium ITC" panose="020B0602030504020804" pitchFamily="34" charset="0"/>
                  </a:rPr>
                  <a:t>K6</a:t>
                </a:r>
                <a:endParaRPr lang="fr-FR" sz="1200" dirty="0">
                  <a:latin typeface="Eras Medium ITC" panose="020B0602030504020804" pitchFamily="34" charset="0"/>
                </a:endParaRPr>
              </a:p>
            </p:txBody>
          </p:sp>
          <p:sp>
            <p:nvSpPr>
              <p:cNvPr id="117" name="Rectangle 116"/>
              <p:cNvSpPr/>
              <p:nvPr/>
            </p:nvSpPr>
            <p:spPr>
              <a:xfrm>
                <a:off x="3355848" y="1613699"/>
                <a:ext cx="1830775" cy="1041096"/>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latin typeface="Eras Medium ITC" panose="020B0602030504020804" pitchFamily="34" charset="0"/>
                </a:endParaRPr>
              </a:p>
            </p:txBody>
          </p:sp>
          <p:cxnSp>
            <p:nvCxnSpPr>
              <p:cNvPr id="118" name="Connecteur en arc 117"/>
              <p:cNvCxnSpPr>
                <a:stCxn id="117" idx="1"/>
                <a:endCxn id="94" idx="6"/>
              </p:cNvCxnSpPr>
              <p:nvPr/>
            </p:nvCxnSpPr>
            <p:spPr>
              <a:xfrm rot="10800000">
                <a:off x="1478480" y="2057188"/>
                <a:ext cx="1877369" cy="77061"/>
              </a:xfrm>
              <a:prstGeom prst="curvedConnector3">
                <a:avLst/>
              </a:prstGeom>
              <a:ln>
                <a:tailEnd type="triangle"/>
              </a:ln>
            </p:spPr>
            <p:style>
              <a:lnRef idx="1">
                <a:schemeClr val="dk1"/>
              </a:lnRef>
              <a:fillRef idx="0">
                <a:schemeClr val="dk1"/>
              </a:fillRef>
              <a:effectRef idx="0">
                <a:schemeClr val="dk1"/>
              </a:effectRef>
              <a:fontRef idx="minor">
                <a:schemeClr val="tx1"/>
              </a:fontRef>
            </p:style>
          </p:cxnSp>
          <p:sp>
            <p:nvSpPr>
              <p:cNvPr id="119" name="Rectangle 118"/>
              <p:cNvSpPr/>
              <p:nvPr/>
            </p:nvSpPr>
            <p:spPr>
              <a:xfrm>
                <a:off x="4542513" y="535203"/>
                <a:ext cx="644109" cy="367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sz="1200" dirty="0" smtClean="0">
                    <a:latin typeface="Eras Medium ITC" panose="020B0602030504020804" pitchFamily="34" charset="0"/>
                  </a:rPr>
                  <a:t>K5</a:t>
                </a:r>
                <a:endParaRPr lang="fr-FR" sz="1200" dirty="0">
                  <a:latin typeface="Eras Medium ITC" panose="020B0602030504020804" pitchFamily="34" charset="0"/>
                </a:endParaRPr>
              </a:p>
            </p:txBody>
          </p:sp>
        </p:grpSp>
      </p:grpSp>
      <p:sp>
        <p:nvSpPr>
          <p:cNvPr id="120" name="Rectangle 119"/>
          <p:cNvSpPr/>
          <p:nvPr/>
        </p:nvSpPr>
        <p:spPr>
          <a:xfrm>
            <a:off x="1083934" y="1400688"/>
            <a:ext cx="2538830" cy="302746"/>
          </a:xfrm>
          <a:prstGeom prst="rect">
            <a:avLst/>
          </a:prstGeom>
          <a:solidFill>
            <a:srgbClr val="610039"/>
          </a:solidFill>
          <a:ln>
            <a:solidFill>
              <a:srgbClr val="61003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latin typeface="Eras Medium ITC" panose="020B0602030504020804" pitchFamily="34" charset="0"/>
              </a:rPr>
              <a:t>C-K Banane</a:t>
            </a:r>
            <a:endParaRPr lang="fr-FR" dirty="0">
              <a:latin typeface="Eras Medium ITC" panose="020B0602030504020804" pitchFamily="34" charset="0"/>
            </a:endParaRPr>
          </a:p>
        </p:txBody>
      </p:sp>
      <p:sp>
        <p:nvSpPr>
          <p:cNvPr id="121" name="Rectangle 120"/>
          <p:cNvSpPr/>
          <p:nvPr/>
        </p:nvSpPr>
        <p:spPr>
          <a:xfrm>
            <a:off x="5055219" y="1416759"/>
            <a:ext cx="2538830" cy="302746"/>
          </a:xfrm>
          <a:prstGeom prst="rect">
            <a:avLst/>
          </a:prstGeom>
          <a:solidFill>
            <a:srgbClr val="610039"/>
          </a:solidFill>
          <a:ln>
            <a:solidFill>
              <a:srgbClr val="61003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latin typeface="Eras Medium ITC" panose="020B0602030504020804" pitchFamily="34" charset="0"/>
              </a:rPr>
              <a:t>C-K Canne</a:t>
            </a:r>
            <a:endParaRPr lang="fr-FR" dirty="0">
              <a:latin typeface="Eras Medium ITC" panose="020B0602030504020804" pitchFamily="34" charset="0"/>
            </a:endParaRPr>
          </a:p>
        </p:txBody>
      </p:sp>
      <p:sp>
        <p:nvSpPr>
          <p:cNvPr id="122" name="Rectangle 121"/>
          <p:cNvSpPr/>
          <p:nvPr/>
        </p:nvSpPr>
        <p:spPr>
          <a:xfrm>
            <a:off x="8863085" y="1430563"/>
            <a:ext cx="2538830" cy="302746"/>
          </a:xfrm>
          <a:prstGeom prst="rect">
            <a:avLst/>
          </a:prstGeom>
          <a:solidFill>
            <a:srgbClr val="610039"/>
          </a:solidFill>
          <a:ln>
            <a:solidFill>
              <a:srgbClr val="61003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latin typeface="Eras Medium ITC" panose="020B0602030504020804" pitchFamily="34" charset="0"/>
              </a:rPr>
              <a:t>C-K diversification</a:t>
            </a:r>
            <a:endParaRPr lang="fr-FR" dirty="0">
              <a:latin typeface="Eras Medium ITC" panose="020B0602030504020804" pitchFamily="34" charset="0"/>
            </a:endParaRPr>
          </a:p>
        </p:txBody>
      </p:sp>
      <p:sp>
        <p:nvSpPr>
          <p:cNvPr id="123" name="Ellipse 122"/>
          <p:cNvSpPr/>
          <p:nvPr/>
        </p:nvSpPr>
        <p:spPr>
          <a:xfrm rot="2086980">
            <a:off x="4807103" y="4773888"/>
            <a:ext cx="640845" cy="1145380"/>
          </a:xfrm>
          <a:prstGeom prst="ellipse">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r-FR" sz="1600">
              <a:latin typeface="Eras Medium ITC" panose="020B0602030504020804" pitchFamily="34" charset="0"/>
            </a:endParaRPr>
          </a:p>
        </p:txBody>
      </p:sp>
      <p:sp>
        <p:nvSpPr>
          <p:cNvPr id="145" name="Rectangle 144"/>
          <p:cNvSpPr/>
          <p:nvPr/>
        </p:nvSpPr>
        <p:spPr>
          <a:xfrm>
            <a:off x="6645787" y="5282940"/>
            <a:ext cx="1061188" cy="596262"/>
          </a:xfrm>
          <a:prstGeom prst="rect">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latin typeface="Eras Medium ITC" panose="020B0602030504020804" pitchFamily="34" charset="0"/>
            </a:endParaRPr>
          </a:p>
        </p:txBody>
      </p:sp>
      <p:grpSp>
        <p:nvGrpSpPr>
          <p:cNvPr id="161" name="Groupe 160"/>
          <p:cNvGrpSpPr/>
          <p:nvPr/>
        </p:nvGrpSpPr>
        <p:grpSpPr>
          <a:xfrm>
            <a:off x="4658508" y="4434900"/>
            <a:ext cx="3106854" cy="1433098"/>
            <a:chOff x="4504278" y="4434909"/>
            <a:chExt cx="2790511" cy="1433098"/>
          </a:xfrm>
        </p:grpSpPr>
        <p:sp>
          <p:nvSpPr>
            <p:cNvPr id="124" name="Rectangle à coins arrondis 123"/>
            <p:cNvSpPr/>
            <p:nvPr/>
          </p:nvSpPr>
          <p:spPr>
            <a:xfrm>
              <a:off x="5017422" y="4673049"/>
              <a:ext cx="909304" cy="21841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sz="1200" dirty="0" smtClean="0">
                  <a:latin typeface="Eras Medium ITC" panose="020B0602030504020804" pitchFamily="34" charset="0"/>
                </a:rPr>
                <a:t>C0</a:t>
              </a:r>
              <a:endParaRPr lang="fr-FR" sz="1200" dirty="0">
                <a:latin typeface="Eras Medium ITC" panose="020B0602030504020804" pitchFamily="34" charset="0"/>
              </a:endParaRPr>
            </a:p>
          </p:txBody>
        </p:sp>
        <p:sp>
          <p:nvSpPr>
            <p:cNvPr id="125" name="Rectangle à coins arrondis 124"/>
            <p:cNvSpPr/>
            <p:nvPr/>
          </p:nvSpPr>
          <p:spPr>
            <a:xfrm>
              <a:off x="5737712" y="5005564"/>
              <a:ext cx="378030" cy="192863"/>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1200" dirty="0" smtClean="0">
                  <a:latin typeface="Eras Medium ITC" panose="020B0602030504020804" pitchFamily="34" charset="0"/>
                </a:rPr>
                <a:t>C3</a:t>
              </a:r>
              <a:endParaRPr lang="fr-FR" sz="1200" dirty="0">
                <a:latin typeface="Eras Medium ITC" panose="020B0602030504020804" pitchFamily="34" charset="0"/>
              </a:endParaRPr>
            </a:p>
          </p:txBody>
        </p:sp>
        <p:sp>
          <p:nvSpPr>
            <p:cNvPr id="126" name="Rectangle à coins arrondis 125"/>
            <p:cNvSpPr/>
            <p:nvPr/>
          </p:nvSpPr>
          <p:spPr>
            <a:xfrm>
              <a:off x="4877690" y="5005564"/>
              <a:ext cx="378030" cy="192863"/>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sz="1200" dirty="0" smtClean="0">
                  <a:latin typeface="Eras Medium ITC" panose="020B0602030504020804" pitchFamily="34" charset="0"/>
                </a:rPr>
                <a:t>C1</a:t>
              </a:r>
              <a:endParaRPr lang="fr-FR" sz="1200" dirty="0">
                <a:latin typeface="Eras Medium ITC" panose="020B0602030504020804" pitchFamily="34" charset="0"/>
              </a:endParaRPr>
            </a:p>
          </p:txBody>
        </p:sp>
        <p:sp>
          <p:nvSpPr>
            <p:cNvPr id="127" name="Rectangle à coins arrondis 126"/>
            <p:cNvSpPr/>
            <p:nvPr/>
          </p:nvSpPr>
          <p:spPr>
            <a:xfrm>
              <a:off x="5307701" y="5005564"/>
              <a:ext cx="378030" cy="192863"/>
            </a:xfrm>
            <a:prstGeom prst="roundRect">
              <a:avLst/>
            </a:prstGeom>
            <a:solidFill>
              <a:schemeClr val="bg1">
                <a:lumMod val="5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sz="1200" dirty="0" smtClean="0">
                  <a:solidFill>
                    <a:schemeClr val="tx1"/>
                  </a:solidFill>
                  <a:latin typeface="Eras Medium ITC" panose="020B0602030504020804" pitchFamily="34" charset="0"/>
                </a:rPr>
                <a:t>C2</a:t>
              </a:r>
              <a:endParaRPr lang="fr-FR" sz="1200" dirty="0">
                <a:solidFill>
                  <a:schemeClr val="tx1"/>
                </a:solidFill>
                <a:latin typeface="Eras Medium ITC" panose="020B0602030504020804" pitchFamily="34" charset="0"/>
              </a:endParaRPr>
            </a:p>
          </p:txBody>
        </p:sp>
        <p:cxnSp>
          <p:nvCxnSpPr>
            <p:cNvPr id="128" name="Connecteur droit avec flèche 127"/>
            <p:cNvCxnSpPr>
              <a:stCxn id="124" idx="2"/>
              <a:endCxn id="126" idx="0"/>
            </p:cNvCxnSpPr>
            <p:nvPr/>
          </p:nvCxnSpPr>
          <p:spPr>
            <a:xfrm flipH="1">
              <a:off x="5066705" y="4891461"/>
              <a:ext cx="405370" cy="114103"/>
            </a:xfrm>
            <a:prstGeom prst="straightConnector1">
              <a:avLst/>
            </a:prstGeom>
            <a:ln>
              <a:headEnd w="sm" len="sm"/>
              <a:tailEnd type="triangle" w="sm" len="sm"/>
            </a:ln>
          </p:spPr>
          <p:style>
            <a:lnRef idx="1">
              <a:schemeClr val="dk1"/>
            </a:lnRef>
            <a:fillRef idx="0">
              <a:schemeClr val="dk1"/>
            </a:fillRef>
            <a:effectRef idx="0">
              <a:schemeClr val="dk1"/>
            </a:effectRef>
            <a:fontRef idx="minor">
              <a:schemeClr val="tx1"/>
            </a:fontRef>
          </p:style>
        </p:cxnSp>
        <p:cxnSp>
          <p:nvCxnSpPr>
            <p:cNvPr id="129" name="Connecteur droit avec flèche 128"/>
            <p:cNvCxnSpPr>
              <a:stCxn id="124" idx="2"/>
              <a:endCxn id="127" idx="0"/>
            </p:cNvCxnSpPr>
            <p:nvPr/>
          </p:nvCxnSpPr>
          <p:spPr>
            <a:xfrm>
              <a:off x="5472075" y="4891461"/>
              <a:ext cx="24641" cy="114103"/>
            </a:xfrm>
            <a:prstGeom prst="straightConnector1">
              <a:avLst/>
            </a:prstGeom>
            <a:ln>
              <a:headEnd w="sm" len="sm"/>
              <a:tailEnd type="triangle" w="sm" len="sm"/>
            </a:ln>
          </p:spPr>
          <p:style>
            <a:lnRef idx="1">
              <a:schemeClr val="dk1"/>
            </a:lnRef>
            <a:fillRef idx="0">
              <a:schemeClr val="dk1"/>
            </a:fillRef>
            <a:effectRef idx="0">
              <a:schemeClr val="dk1"/>
            </a:effectRef>
            <a:fontRef idx="minor">
              <a:schemeClr val="tx1"/>
            </a:fontRef>
          </p:style>
        </p:cxnSp>
        <p:cxnSp>
          <p:nvCxnSpPr>
            <p:cNvPr id="130" name="Connecteur droit avec flèche 129"/>
            <p:cNvCxnSpPr>
              <a:stCxn id="124" idx="2"/>
              <a:endCxn id="125" idx="0"/>
            </p:cNvCxnSpPr>
            <p:nvPr/>
          </p:nvCxnSpPr>
          <p:spPr>
            <a:xfrm>
              <a:off x="5472075" y="4891461"/>
              <a:ext cx="454653" cy="114103"/>
            </a:xfrm>
            <a:prstGeom prst="straightConnector1">
              <a:avLst/>
            </a:prstGeom>
            <a:ln>
              <a:headEnd w="sm" len="sm"/>
              <a:tailEnd type="triangle" w="sm" len="sm"/>
            </a:ln>
          </p:spPr>
          <p:style>
            <a:lnRef idx="1">
              <a:schemeClr val="dk1"/>
            </a:lnRef>
            <a:fillRef idx="0">
              <a:schemeClr val="dk1"/>
            </a:fillRef>
            <a:effectRef idx="0">
              <a:schemeClr val="dk1"/>
            </a:effectRef>
            <a:fontRef idx="minor">
              <a:schemeClr val="tx1"/>
            </a:fontRef>
          </p:style>
        </p:cxnSp>
        <p:cxnSp>
          <p:nvCxnSpPr>
            <p:cNvPr id="131" name="Connecteur droit 130"/>
            <p:cNvCxnSpPr/>
            <p:nvPr/>
          </p:nvCxnSpPr>
          <p:spPr>
            <a:xfrm flipH="1">
              <a:off x="6176944" y="4468235"/>
              <a:ext cx="843" cy="1399772"/>
            </a:xfrm>
            <a:prstGeom prst="line">
              <a:avLst/>
            </a:prstGeom>
          </p:spPr>
          <p:style>
            <a:lnRef idx="1">
              <a:schemeClr val="dk1"/>
            </a:lnRef>
            <a:fillRef idx="0">
              <a:schemeClr val="dk1"/>
            </a:fillRef>
            <a:effectRef idx="0">
              <a:schemeClr val="dk1"/>
            </a:effectRef>
            <a:fontRef idx="minor">
              <a:schemeClr val="tx1"/>
            </a:fontRef>
          </p:style>
        </p:cxnSp>
        <p:sp>
          <p:nvSpPr>
            <p:cNvPr id="132" name="Rectangle 131"/>
            <p:cNvSpPr/>
            <p:nvPr/>
          </p:nvSpPr>
          <p:spPr>
            <a:xfrm>
              <a:off x="6264203" y="4879543"/>
              <a:ext cx="373351" cy="210534"/>
            </a:xfrm>
            <a:prstGeom prst="rect">
              <a:avLst/>
            </a:prstGeom>
            <a:solidFill>
              <a:schemeClr val="bg1">
                <a:lumMod val="5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sz="1200" dirty="0" smtClean="0">
                  <a:solidFill>
                    <a:schemeClr val="tx1"/>
                  </a:solidFill>
                  <a:latin typeface="Eras Medium ITC" panose="020B0602030504020804" pitchFamily="34" charset="0"/>
                </a:rPr>
                <a:t>K2</a:t>
              </a:r>
              <a:endParaRPr lang="fr-FR" sz="1200" dirty="0">
                <a:solidFill>
                  <a:schemeClr val="tx1"/>
                </a:solidFill>
                <a:latin typeface="Eras Medium ITC" panose="020B0602030504020804" pitchFamily="34" charset="0"/>
              </a:endParaRPr>
            </a:p>
          </p:txBody>
        </p:sp>
        <p:sp>
          <p:nvSpPr>
            <p:cNvPr id="133" name="Rectangle 132"/>
            <p:cNvSpPr/>
            <p:nvPr/>
          </p:nvSpPr>
          <p:spPr>
            <a:xfrm>
              <a:off x="6548087" y="5326739"/>
              <a:ext cx="373351" cy="21053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sz="1200" dirty="0" smtClean="0">
                  <a:latin typeface="Eras Medium ITC" panose="020B0602030504020804" pitchFamily="34" charset="0"/>
                </a:rPr>
                <a:t>K1</a:t>
              </a:r>
              <a:endParaRPr lang="fr-FR" sz="1200" dirty="0">
                <a:latin typeface="Eras Medium ITC" panose="020B0602030504020804" pitchFamily="34" charset="0"/>
              </a:endParaRPr>
            </a:p>
          </p:txBody>
        </p:sp>
        <p:sp>
          <p:nvSpPr>
            <p:cNvPr id="134" name="Rectangle 133"/>
            <p:cNvSpPr/>
            <p:nvPr/>
          </p:nvSpPr>
          <p:spPr>
            <a:xfrm>
              <a:off x="6743348" y="4943408"/>
              <a:ext cx="373351" cy="21053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1200" dirty="0" smtClean="0">
                  <a:latin typeface="Eras Medium ITC" panose="020B0602030504020804" pitchFamily="34" charset="0"/>
                </a:rPr>
                <a:t>K3</a:t>
              </a:r>
              <a:endParaRPr lang="fr-FR" sz="1200" dirty="0">
                <a:latin typeface="Eras Medium ITC" panose="020B0602030504020804" pitchFamily="34" charset="0"/>
              </a:endParaRPr>
            </a:p>
          </p:txBody>
        </p:sp>
        <p:sp>
          <p:nvSpPr>
            <p:cNvPr id="135" name="ZoneTexte 134"/>
            <p:cNvSpPr txBox="1"/>
            <p:nvPr/>
          </p:nvSpPr>
          <p:spPr>
            <a:xfrm>
              <a:off x="5449282" y="4434909"/>
              <a:ext cx="283883" cy="307777"/>
            </a:xfrm>
            <a:prstGeom prst="rect">
              <a:avLst/>
            </a:prstGeom>
            <a:noFill/>
          </p:spPr>
          <p:txBody>
            <a:bodyPr wrap="square" rtlCol="0">
              <a:spAutoFit/>
            </a:bodyPr>
            <a:lstStyle/>
            <a:p>
              <a:r>
                <a:rPr lang="fr-FR" sz="1400" dirty="0">
                  <a:latin typeface="Eras Medium ITC" panose="020B0602030504020804" pitchFamily="34" charset="0"/>
                </a:rPr>
                <a:t>C</a:t>
              </a:r>
            </a:p>
          </p:txBody>
        </p:sp>
        <p:sp>
          <p:nvSpPr>
            <p:cNvPr id="136" name="ZoneTexte 135"/>
            <p:cNvSpPr txBox="1"/>
            <p:nvPr/>
          </p:nvSpPr>
          <p:spPr>
            <a:xfrm>
              <a:off x="6592821" y="4434909"/>
              <a:ext cx="198377" cy="307777"/>
            </a:xfrm>
            <a:prstGeom prst="rect">
              <a:avLst/>
            </a:prstGeom>
            <a:noFill/>
          </p:spPr>
          <p:txBody>
            <a:bodyPr wrap="square" rtlCol="0">
              <a:spAutoFit/>
            </a:bodyPr>
            <a:lstStyle/>
            <a:p>
              <a:r>
                <a:rPr lang="fr-FR" sz="1400" dirty="0" smtClean="0">
                  <a:latin typeface="Eras Medium ITC" panose="020B0602030504020804" pitchFamily="34" charset="0"/>
                </a:rPr>
                <a:t>K</a:t>
              </a:r>
              <a:endParaRPr lang="fr-FR" sz="1400" dirty="0">
                <a:latin typeface="Eras Medium ITC" panose="020B0602030504020804" pitchFamily="34" charset="0"/>
              </a:endParaRPr>
            </a:p>
          </p:txBody>
        </p:sp>
        <p:sp>
          <p:nvSpPr>
            <p:cNvPr id="137" name="Rectangle à coins arrondis 136"/>
            <p:cNvSpPr/>
            <p:nvPr/>
          </p:nvSpPr>
          <p:spPr>
            <a:xfrm>
              <a:off x="4639392" y="5276407"/>
              <a:ext cx="378030" cy="192863"/>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sz="1200" dirty="0" smtClean="0">
                  <a:latin typeface="Eras Medium ITC" panose="020B0602030504020804" pitchFamily="34" charset="0"/>
                </a:rPr>
                <a:t>C4</a:t>
              </a:r>
              <a:endParaRPr lang="fr-FR" sz="1200" dirty="0">
                <a:latin typeface="Eras Medium ITC" panose="020B0602030504020804" pitchFamily="34" charset="0"/>
              </a:endParaRPr>
            </a:p>
          </p:txBody>
        </p:sp>
        <p:sp>
          <p:nvSpPr>
            <p:cNvPr id="138" name="Rectangle à coins arrondis 137"/>
            <p:cNvSpPr/>
            <p:nvPr/>
          </p:nvSpPr>
          <p:spPr>
            <a:xfrm>
              <a:off x="4504278" y="5546933"/>
              <a:ext cx="378030" cy="192863"/>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sz="1200" dirty="0" smtClean="0">
                  <a:latin typeface="Eras Medium ITC" panose="020B0602030504020804" pitchFamily="34" charset="0"/>
                </a:rPr>
                <a:t>C6</a:t>
              </a:r>
              <a:endParaRPr lang="fr-FR" sz="1200" dirty="0">
                <a:latin typeface="Eras Medium ITC" panose="020B0602030504020804" pitchFamily="34" charset="0"/>
              </a:endParaRPr>
            </a:p>
          </p:txBody>
        </p:sp>
        <p:cxnSp>
          <p:nvCxnSpPr>
            <p:cNvPr id="139" name="Connecteur droit avec flèche 138"/>
            <p:cNvCxnSpPr>
              <a:stCxn id="126" idx="2"/>
              <a:endCxn id="137" idx="0"/>
            </p:cNvCxnSpPr>
            <p:nvPr/>
          </p:nvCxnSpPr>
          <p:spPr>
            <a:xfrm flipH="1">
              <a:off x="4828407" y="5198427"/>
              <a:ext cx="238297" cy="77981"/>
            </a:xfrm>
            <a:prstGeom prst="straightConnector1">
              <a:avLst/>
            </a:prstGeom>
            <a:ln>
              <a:headEnd w="sm" len="sm"/>
              <a:tailEnd type="triangle" w="sm" len="sm"/>
            </a:ln>
          </p:spPr>
          <p:style>
            <a:lnRef idx="1">
              <a:schemeClr val="dk1"/>
            </a:lnRef>
            <a:fillRef idx="0">
              <a:schemeClr val="dk1"/>
            </a:fillRef>
            <a:effectRef idx="0">
              <a:schemeClr val="dk1"/>
            </a:effectRef>
            <a:fontRef idx="minor">
              <a:schemeClr val="tx1"/>
            </a:fontRef>
          </p:style>
        </p:cxnSp>
        <p:cxnSp>
          <p:nvCxnSpPr>
            <p:cNvPr id="140" name="Connecteur droit avec flèche 139"/>
            <p:cNvCxnSpPr>
              <a:stCxn id="137" idx="2"/>
              <a:endCxn id="138" idx="0"/>
            </p:cNvCxnSpPr>
            <p:nvPr/>
          </p:nvCxnSpPr>
          <p:spPr>
            <a:xfrm flipH="1">
              <a:off x="4693293" y="5469270"/>
              <a:ext cx="135114" cy="77663"/>
            </a:xfrm>
            <a:prstGeom prst="straightConnector1">
              <a:avLst/>
            </a:prstGeom>
            <a:ln>
              <a:headEnd w="sm" len="sm"/>
              <a:tailEnd type="triangle" w="sm" len="sm"/>
            </a:ln>
          </p:spPr>
          <p:style>
            <a:lnRef idx="1">
              <a:schemeClr val="dk1"/>
            </a:lnRef>
            <a:fillRef idx="0">
              <a:schemeClr val="dk1"/>
            </a:fillRef>
            <a:effectRef idx="0">
              <a:schemeClr val="dk1"/>
            </a:effectRef>
            <a:fontRef idx="minor">
              <a:schemeClr val="tx1"/>
            </a:fontRef>
          </p:style>
        </p:cxnSp>
        <p:sp>
          <p:nvSpPr>
            <p:cNvPr id="141" name="Rectangle à coins arrondis 140"/>
            <p:cNvSpPr/>
            <p:nvPr/>
          </p:nvSpPr>
          <p:spPr>
            <a:xfrm>
              <a:off x="5281953" y="5312528"/>
              <a:ext cx="378030" cy="192863"/>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sz="1200" dirty="0" smtClean="0">
                  <a:latin typeface="Eras Medium ITC" panose="020B0602030504020804" pitchFamily="34" charset="0"/>
                </a:rPr>
                <a:t>C5</a:t>
              </a:r>
              <a:endParaRPr lang="fr-FR" sz="1200" dirty="0">
                <a:latin typeface="Eras Medium ITC" panose="020B0602030504020804" pitchFamily="34" charset="0"/>
              </a:endParaRPr>
            </a:p>
          </p:txBody>
        </p:sp>
        <p:cxnSp>
          <p:nvCxnSpPr>
            <p:cNvPr id="142" name="Connecteur droit avec flèche 141"/>
            <p:cNvCxnSpPr>
              <a:stCxn id="127" idx="2"/>
              <a:endCxn id="141" idx="0"/>
            </p:cNvCxnSpPr>
            <p:nvPr/>
          </p:nvCxnSpPr>
          <p:spPr>
            <a:xfrm flipH="1">
              <a:off x="5470968" y="5198427"/>
              <a:ext cx="25748" cy="114102"/>
            </a:xfrm>
            <a:prstGeom prst="straightConnector1">
              <a:avLst/>
            </a:prstGeom>
            <a:ln>
              <a:headEnd w="sm" len="sm"/>
              <a:tailEnd type="triangle" w="sm" len="sm"/>
            </a:ln>
          </p:spPr>
          <p:style>
            <a:lnRef idx="1">
              <a:schemeClr val="dk1"/>
            </a:lnRef>
            <a:fillRef idx="0">
              <a:schemeClr val="dk1"/>
            </a:fillRef>
            <a:effectRef idx="0">
              <a:schemeClr val="dk1"/>
            </a:effectRef>
            <a:fontRef idx="minor">
              <a:schemeClr val="tx1"/>
            </a:fontRef>
          </p:style>
        </p:cxnSp>
        <p:sp>
          <p:nvSpPr>
            <p:cNvPr id="143" name="Rectangle 142"/>
            <p:cNvSpPr/>
            <p:nvPr/>
          </p:nvSpPr>
          <p:spPr>
            <a:xfrm>
              <a:off x="6351265" y="5612008"/>
              <a:ext cx="373351" cy="21053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sz="1200" dirty="0" smtClean="0">
                  <a:latin typeface="Eras Medium ITC" panose="020B0602030504020804" pitchFamily="34" charset="0"/>
                </a:rPr>
                <a:t>K4</a:t>
              </a:r>
              <a:endParaRPr lang="fr-FR" sz="1200" dirty="0">
                <a:latin typeface="Eras Medium ITC" panose="020B0602030504020804" pitchFamily="34" charset="0"/>
              </a:endParaRPr>
            </a:p>
          </p:txBody>
        </p:sp>
        <p:sp>
          <p:nvSpPr>
            <p:cNvPr id="144" name="Rectangle 143"/>
            <p:cNvSpPr/>
            <p:nvPr/>
          </p:nvSpPr>
          <p:spPr>
            <a:xfrm>
              <a:off x="6791197" y="5605138"/>
              <a:ext cx="373351" cy="21053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sz="1200" dirty="0" smtClean="0">
                  <a:latin typeface="Eras Medium ITC" panose="020B0602030504020804" pitchFamily="34" charset="0"/>
                </a:rPr>
                <a:t>K6</a:t>
              </a:r>
              <a:endParaRPr lang="fr-FR" sz="1200" dirty="0">
                <a:latin typeface="Eras Medium ITC" panose="020B0602030504020804" pitchFamily="34" charset="0"/>
              </a:endParaRPr>
            </a:p>
          </p:txBody>
        </p:sp>
        <p:sp>
          <p:nvSpPr>
            <p:cNvPr id="146" name="Rectangle 145"/>
            <p:cNvSpPr/>
            <p:nvPr/>
          </p:nvSpPr>
          <p:spPr>
            <a:xfrm>
              <a:off x="6921438" y="4665258"/>
              <a:ext cx="373351" cy="21053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sz="1200" dirty="0" smtClean="0">
                  <a:latin typeface="Eras Medium ITC" panose="020B0602030504020804" pitchFamily="34" charset="0"/>
                </a:rPr>
                <a:t>K5</a:t>
              </a:r>
              <a:endParaRPr lang="fr-FR" sz="1200" dirty="0">
                <a:latin typeface="Eras Medium ITC" panose="020B0602030504020804" pitchFamily="34" charset="0"/>
              </a:endParaRPr>
            </a:p>
          </p:txBody>
        </p:sp>
      </p:grpSp>
      <p:sp>
        <p:nvSpPr>
          <p:cNvPr id="147" name="Rectangle 146"/>
          <p:cNvSpPr/>
          <p:nvPr/>
        </p:nvSpPr>
        <p:spPr>
          <a:xfrm>
            <a:off x="5226532" y="4031525"/>
            <a:ext cx="2538830" cy="302746"/>
          </a:xfrm>
          <a:prstGeom prst="rect">
            <a:avLst/>
          </a:prstGeom>
          <a:solidFill>
            <a:srgbClr val="610039"/>
          </a:solidFill>
          <a:ln>
            <a:solidFill>
              <a:srgbClr val="61003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latin typeface="Eras Medium ITC" panose="020B0602030504020804" pitchFamily="34" charset="0"/>
              </a:rPr>
              <a:t>Référentiel C-K</a:t>
            </a:r>
            <a:endParaRPr lang="fr-FR" dirty="0">
              <a:latin typeface="Eras Medium ITC" panose="020B0602030504020804" pitchFamily="34" charset="0"/>
            </a:endParaRPr>
          </a:p>
        </p:txBody>
      </p:sp>
      <p:sp>
        <p:nvSpPr>
          <p:cNvPr id="148" name="Ellipse 147"/>
          <p:cNvSpPr/>
          <p:nvPr/>
        </p:nvSpPr>
        <p:spPr>
          <a:xfrm>
            <a:off x="6010642" y="4890096"/>
            <a:ext cx="500436" cy="39022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Eras Medium ITC" panose="020B0602030504020804" pitchFamily="34" charset="0"/>
            </a:endParaRPr>
          </a:p>
        </p:txBody>
      </p:sp>
      <p:sp>
        <p:nvSpPr>
          <p:cNvPr id="149" name="ZoneTexte 148"/>
          <p:cNvSpPr txBox="1"/>
          <p:nvPr/>
        </p:nvSpPr>
        <p:spPr>
          <a:xfrm>
            <a:off x="1791293" y="4379786"/>
            <a:ext cx="2488722" cy="830997"/>
          </a:xfrm>
          <a:prstGeom prst="rect">
            <a:avLst/>
          </a:prstGeom>
          <a:noFill/>
        </p:spPr>
        <p:txBody>
          <a:bodyPr wrap="square" rtlCol="0">
            <a:spAutoFit/>
          </a:bodyPr>
          <a:lstStyle/>
          <a:p>
            <a:r>
              <a:rPr lang="fr-FR" sz="1600" dirty="0" smtClean="0">
                <a:latin typeface="Eras Medium ITC" panose="020B0602030504020804" pitchFamily="34" charset="0"/>
                <a:ea typeface="Ebrima" panose="02000000000000000000" pitchFamily="2" charset="0"/>
                <a:cs typeface="Ebrima" panose="02000000000000000000" pitchFamily="2" charset="0"/>
              </a:rPr>
              <a:t>Chemin de </a:t>
            </a:r>
            <a:r>
              <a:rPr lang="fr-FR" sz="1600" dirty="0" smtClean="0">
                <a:latin typeface="Eras Medium ITC" panose="020B0602030504020804" pitchFamily="34" charset="0"/>
                <a:ea typeface="Ebrima" panose="02000000000000000000" pitchFamily="2" charset="0"/>
                <a:cs typeface="Ebrima" panose="02000000000000000000" pitchFamily="2" charset="0"/>
              </a:rPr>
              <a:t>concepts </a:t>
            </a:r>
            <a:r>
              <a:rPr lang="fr-FR" sz="1600" dirty="0" smtClean="0">
                <a:latin typeface="Eras Medium ITC" panose="020B0602030504020804" pitchFamily="34" charset="0"/>
                <a:ea typeface="Ebrima" panose="02000000000000000000" pitchFamily="2" charset="0"/>
                <a:cs typeface="Ebrima" panose="02000000000000000000" pitchFamily="2" charset="0"/>
              </a:rPr>
              <a:t>en rupture commun à explorer par la suite</a:t>
            </a:r>
            <a:endParaRPr lang="fr-FR" sz="1600" dirty="0">
              <a:latin typeface="Eras Medium ITC" panose="020B0602030504020804" pitchFamily="34" charset="0"/>
              <a:ea typeface="Ebrima" panose="02000000000000000000" pitchFamily="2" charset="0"/>
              <a:cs typeface="Ebrima" panose="02000000000000000000" pitchFamily="2" charset="0"/>
            </a:endParaRPr>
          </a:p>
        </p:txBody>
      </p:sp>
      <p:cxnSp>
        <p:nvCxnSpPr>
          <p:cNvPr id="150" name="Connecteur en arc 149"/>
          <p:cNvCxnSpPr>
            <a:stCxn id="149" idx="0"/>
            <a:endCxn id="148" idx="7"/>
          </p:cNvCxnSpPr>
          <p:nvPr/>
        </p:nvCxnSpPr>
        <p:spPr>
          <a:xfrm rot="16200000" flipH="1">
            <a:off x="4452993" y="2962446"/>
            <a:ext cx="567457" cy="3402137"/>
          </a:xfrm>
          <a:prstGeom prst="curvedConnector3">
            <a:avLst>
              <a:gd name="adj1" fmla="val -40285"/>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1" name="ZoneTexte 150"/>
          <p:cNvSpPr txBox="1"/>
          <p:nvPr/>
        </p:nvSpPr>
        <p:spPr>
          <a:xfrm>
            <a:off x="9033170" y="4057708"/>
            <a:ext cx="2125661" cy="830997"/>
          </a:xfrm>
          <a:prstGeom prst="rect">
            <a:avLst/>
          </a:prstGeom>
          <a:noFill/>
        </p:spPr>
        <p:txBody>
          <a:bodyPr wrap="square" rtlCol="0">
            <a:spAutoFit/>
          </a:bodyPr>
          <a:lstStyle/>
          <a:p>
            <a:r>
              <a:rPr lang="fr-FR" sz="1600" dirty="0" smtClean="0">
                <a:latin typeface="Eras Medium ITC" panose="020B0602030504020804" pitchFamily="34" charset="0"/>
                <a:ea typeface="Ebrima" panose="02000000000000000000" pitchFamily="2" charset="0"/>
                <a:cs typeface="Ebrima" panose="02000000000000000000" pitchFamily="2" charset="0"/>
              </a:rPr>
              <a:t>Manques de </a:t>
            </a:r>
            <a:r>
              <a:rPr lang="fr-FR" sz="1600" dirty="0" smtClean="0">
                <a:latin typeface="Eras Medium ITC" panose="020B0602030504020804" pitchFamily="34" charset="0"/>
                <a:ea typeface="Ebrima" panose="02000000000000000000" pitchFamily="2" charset="0"/>
                <a:cs typeface="Ebrima" panose="02000000000000000000" pitchFamily="2" charset="0"/>
              </a:rPr>
              <a:t>connaissances </a:t>
            </a:r>
            <a:r>
              <a:rPr lang="fr-FR" sz="1600" dirty="0" smtClean="0">
                <a:latin typeface="Eras Medium ITC" panose="020B0602030504020804" pitchFamily="34" charset="0"/>
                <a:ea typeface="Ebrima" panose="02000000000000000000" pitchFamily="2" charset="0"/>
                <a:cs typeface="Ebrima" panose="02000000000000000000" pitchFamily="2" charset="0"/>
              </a:rPr>
              <a:t>communs à explorer</a:t>
            </a:r>
            <a:endParaRPr lang="fr-FR" sz="1600" dirty="0">
              <a:latin typeface="Eras Medium ITC" panose="020B0602030504020804" pitchFamily="34" charset="0"/>
              <a:ea typeface="Ebrima" panose="02000000000000000000" pitchFamily="2" charset="0"/>
              <a:cs typeface="Ebrima" panose="02000000000000000000" pitchFamily="2" charset="0"/>
            </a:endParaRPr>
          </a:p>
        </p:txBody>
      </p:sp>
      <p:sp>
        <p:nvSpPr>
          <p:cNvPr id="152" name="Ellipse 151"/>
          <p:cNvSpPr/>
          <p:nvPr/>
        </p:nvSpPr>
        <p:spPr>
          <a:xfrm>
            <a:off x="7130552" y="4884755"/>
            <a:ext cx="500436" cy="39022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Eras Medium ITC" panose="020B0602030504020804" pitchFamily="34" charset="0"/>
            </a:endParaRPr>
          </a:p>
        </p:txBody>
      </p:sp>
      <p:cxnSp>
        <p:nvCxnSpPr>
          <p:cNvPr id="153" name="Connecteur en arc 152"/>
          <p:cNvCxnSpPr>
            <a:endCxn id="152" idx="6"/>
          </p:cNvCxnSpPr>
          <p:nvPr/>
        </p:nvCxnSpPr>
        <p:spPr>
          <a:xfrm rot="10800000" flipV="1">
            <a:off x="7630988" y="4444696"/>
            <a:ext cx="1380166" cy="635171"/>
          </a:xfrm>
          <a:prstGeom prst="curvedConnector3">
            <a:avLst>
              <a:gd name="adj1" fmla="val 50000"/>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4" name="Connecteur droit avec flèche 153"/>
          <p:cNvCxnSpPr>
            <a:endCxn id="147" idx="0"/>
          </p:cNvCxnSpPr>
          <p:nvPr/>
        </p:nvCxnSpPr>
        <p:spPr>
          <a:xfrm>
            <a:off x="3966839" y="3387231"/>
            <a:ext cx="2529108" cy="644294"/>
          </a:xfrm>
          <a:prstGeom prst="straightConnector1">
            <a:avLst/>
          </a:prstGeom>
          <a:ln w="28575">
            <a:solidFill>
              <a:srgbClr val="610039"/>
            </a:solidFill>
            <a:tailEnd type="triangle"/>
          </a:ln>
        </p:spPr>
        <p:style>
          <a:lnRef idx="1">
            <a:schemeClr val="dk1"/>
          </a:lnRef>
          <a:fillRef idx="0">
            <a:schemeClr val="dk1"/>
          </a:fillRef>
          <a:effectRef idx="0">
            <a:schemeClr val="dk1"/>
          </a:effectRef>
          <a:fontRef idx="minor">
            <a:schemeClr val="tx1"/>
          </a:fontRef>
        </p:style>
      </p:cxnSp>
      <p:cxnSp>
        <p:nvCxnSpPr>
          <p:cNvPr id="155" name="Connecteur droit avec flèche 154"/>
          <p:cNvCxnSpPr>
            <a:endCxn id="147" idx="0"/>
          </p:cNvCxnSpPr>
          <p:nvPr/>
        </p:nvCxnSpPr>
        <p:spPr>
          <a:xfrm>
            <a:off x="6495947" y="3256538"/>
            <a:ext cx="0" cy="774987"/>
          </a:xfrm>
          <a:prstGeom prst="straightConnector1">
            <a:avLst/>
          </a:prstGeom>
          <a:ln w="28575">
            <a:solidFill>
              <a:srgbClr val="610039"/>
            </a:solidFill>
            <a:tailEnd type="triangle"/>
          </a:ln>
        </p:spPr>
        <p:style>
          <a:lnRef idx="1">
            <a:schemeClr val="dk1"/>
          </a:lnRef>
          <a:fillRef idx="0">
            <a:schemeClr val="dk1"/>
          </a:fillRef>
          <a:effectRef idx="0">
            <a:schemeClr val="dk1"/>
          </a:effectRef>
          <a:fontRef idx="minor">
            <a:schemeClr val="tx1"/>
          </a:fontRef>
        </p:style>
      </p:cxnSp>
      <p:cxnSp>
        <p:nvCxnSpPr>
          <p:cNvPr id="156" name="Connecteur droit avec flèche 155"/>
          <p:cNvCxnSpPr>
            <a:endCxn id="147" idx="0"/>
          </p:cNvCxnSpPr>
          <p:nvPr/>
        </p:nvCxnSpPr>
        <p:spPr>
          <a:xfrm flipH="1">
            <a:off x="6495947" y="3316743"/>
            <a:ext cx="2982722" cy="714782"/>
          </a:xfrm>
          <a:prstGeom prst="straightConnector1">
            <a:avLst/>
          </a:prstGeom>
          <a:ln w="28575">
            <a:solidFill>
              <a:srgbClr val="610039"/>
            </a:solidFill>
            <a:tailEnd type="triangle"/>
          </a:ln>
        </p:spPr>
        <p:style>
          <a:lnRef idx="1">
            <a:schemeClr val="dk1"/>
          </a:lnRef>
          <a:fillRef idx="0">
            <a:schemeClr val="dk1"/>
          </a:fillRef>
          <a:effectRef idx="0">
            <a:schemeClr val="dk1"/>
          </a:effectRef>
          <a:fontRef idx="minor">
            <a:schemeClr val="tx1"/>
          </a:fontRef>
        </p:style>
      </p:cxnSp>
      <p:sp>
        <p:nvSpPr>
          <p:cNvPr id="157" name="ZoneTexte 156"/>
          <p:cNvSpPr txBox="1"/>
          <p:nvPr/>
        </p:nvSpPr>
        <p:spPr>
          <a:xfrm>
            <a:off x="1579293" y="5322646"/>
            <a:ext cx="2701767" cy="584775"/>
          </a:xfrm>
          <a:prstGeom prst="rect">
            <a:avLst/>
          </a:prstGeom>
          <a:noFill/>
        </p:spPr>
        <p:txBody>
          <a:bodyPr wrap="square" rtlCol="0">
            <a:spAutoFit/>
          </a:bodyPr>
          <a:lstStyle/>
          <a:p>
            <a:r>
              <a:rPr lang="fr-FR" sz="1600" dirty="0" smtClean="0">
                <a:latin typeface="Eras Medium ITC" panose="020B0602030504020804" pitchFamily="34" charset="0"/>
                <a:ea typeface="Ebrima" panose="02000000000000000000" pitchFamily="2" charset="0"/>
                <a:cs typeface="Ebrima" panose="02000000000000000000" pitchFamily="2" charset="0"/>
              </a:rPr>
              <a:t>Effet de fixation commun dont on souhaite s’éloigner</a:t>
            </a:r>
            <a:endParaRPr lang="fr-FR" sz="1600" dirty="0">
              <a:latin typeface="Eras Medium ITC" panose="020B0602030504020804" pitchFamily="34" charset="0"/>
              <a:ea typeface="Ebrima" panose="02000000000000000000" pitchFamily="2" charset="0"/>
              <a:cs typeface="Ebrima" panose="02000000000000000000" pitchFamily="2" charset="0"/>
            </a:endParaRPr>
          </a:p>
        </p:txBody>
      </p:sp>
      <p:cxnSp>
        <p:nvCxnSpPr>
          <p:cNvPr id="158" name="Connecteur en arc 157"/>
          <p:cNvCxnSpPr>
            <a:stCxn id="157" idx="3"/>
            <a:endCxn id="123" idx="2"/>
          </p:cNvCxnSpPr>
          <p:nvPr/>
        </p:nvCxnSpPr>
        <p:spPr>
          <a:xfrm flipV="1">
            <a:off x="4281060" y="5163787"/>
            <a:ext cx="583297" cy="451247"/>
          </a:xfrm>
          <a:prstGeom prst="curvedConnector3">
            <a:avLst>
              <a:gd name="adj1" fmla="val 50000"/>
            </a:avLst>
          </a:prstGeom>
          <a:ln w="28575">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159" name="ZoneTexte 158"/>
          <p:cNvSpPr txBox="1"/>
          <p:nvPr/>
        </p:nvSpPr>
        <p:spPr>
          <a:xfrm>
            <a:off x="8420020" y="4993460"/>
            <a:ext cx="2348153" cy="830997"/>
          </a:xfrm>
          <a:prstGeom prst="rect">
            <a:avLst/>
          </a:prstGeom>
          <a:noFill/>
        </p:spPr>
        <p:txBody>
          <a:bodyPr wrap="square" rtlCol="0">
            <a:spAutoFit/>
          </a:bodyPr>
          <a:lstStyle/>
          <a:p>
            <a:r>
              <a:rPr lang="fr-FR" sz="1600" dirty="0" smtClean="0">
                <a:latin typeface="Eras Medium ITC" panose="020B0602030504020804" pitchFamily="34" charset="0"/>
                <a:ea typeface="Ebrima" panose="02000000000000000000" pitchFamily="2" charset="0"/>
                <a:cs typeface="Ebrima" panose="02000000000000000000" pitchFamily="2" charset="0"/>
              </a:rPr>
              <a:t>Base de connaissances commune propice aux effets de fixation</a:t>
            </a:r>
            <a:endParaRPr lang="fr-FR" sz="1600" dirty="0">
              <a:latin typeface="Eras Medium ITC" panose="020B0602030504020804" pitchFamily="34" charset="0"/>
              <a:ea typeface="Ebrima" panose="02000000000000000000" pitchFamily="2" charset="0"/>
              <a:cs typeface="Ebrima" panose="02000000000000000000" pitchFamily="2" charset="0"/>
            </a:endParaRPr>
          </a:p>
        </p:txBody>
      </p:sp>
      <p:cxnSp>
        <p:nvCxnSpPr>
          <p:cNvPr id="160" name="Connecteur en arc 159"/>
          <p:cNvCxnSpPr>
            <a:stCxn id="159" idx="1"/>
            <a:endCxn id="145" idx="3"/>
          </p:cNvCxnSpPr>
          <p:nvPr/>
        </p:nvCxnSpPr>
        <p:spPr>
          <a:xfrm rot="10800000" flipV="1">
            <a:off x="7706976" y="5408959"/>
            <a:ext cx="713045" cy="172112"/>
          </a:xfrm>
          <a:prstGeom prst="curvedConnector3">
            <a:avLst>
              <a:gd name="adj1" fmla="val 50000"/>
            </a:avLst>
          </a:prstGeom>
          <a:ln w="28575">
            <a:solidFill>
              <a:srgbClr val="FF0000"/>
            </a:solidFill>
            <a:prstDash val="solid"/>
            <a:tailEnd type="triangle"/>
          </a:ln>
        </p:spPr>
        <p:style>
          <a:lnRef idx="1">
            <a:schemeClr val="dk1"/>
          </a:lnRef>
          <a:fillRef idx="0">
            <a:schemeClr val="dk1"/>
          </a:fillRef>
          <a:effectRef idx="0">
            <a:schemeClr val="dk1"/>
          </a:effectRef>
          <a:fontRef idx="minor">
            <a:schemeClr val="tx1"/>
          </a:fontRef>
        </p:style>
      </p:cxnSp>
      <p:grpSp>
        <p:nvGrpSpPr>
          <p:cNvPr id="2" name="Groupe 1"/>
          <p:cNvGrpSpPr/>
          <p:nvPr/>
        </p:nvGrpSpPr>
        <p:grpSpPr>
          <a:xfrm>
            <a:off x="2882631" y="6398250"/>
            <a:ext cx="6426738" cy="459750"/>
            <a:chOff x="2882631" y="6398250"/>
            <a:chExt cx="6426738" cy="459750"/>
          </a:xfrm>
        </p:grpSpPr>
        <p:grpSp>
          <p:nvGrpSpPr>
            <p:cNvPr id="6" name="Groupe 5"/>
            <p:cNvGrpSpPr/>
            <p:nvPr/>
          </p:nvGrpSpPr>
          <p:grpSpPr>
            <a:xfrm>
              <a:off x="2882631" y="6398250"/>
              <a:ext cx="6426738" cy="459750"/>
              <a:chOff x="1766981" y="6414511"/>
              <a:chExt cx="6426738" cy="459750"/>
            </a:xfrm>
          </p:grpSpPr>
          <p:sp>
            <p:nvSpPr>
              <p:cNvPr id="7" name="Rectangle 6"/>
              <p:cNvSpPr/>
              <p:nvPr/>
            </p:nvSpPr>
            <p:spPr>
              <a:xfrm>
                <a:off x="7475454" y="6414511"/>
                <a:ext cx="718265" cy="45974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5498692" y="6414511"/>
                <a:ext cx="909918" cy="45974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3550656" y="6414511"/>
                <a:ext cx="840649" cy="459750"/>
              </a:xfrm>
              <a:prstGeom prst="rect">
                <a:avLst/>
              </a:prstGeom>
              <a:solidFill>
                <a:srgbClr val="6100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1766981" y="6414511"/>
                <a:ext cx="777129" cy="45975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 name="Espace réservé du contenu 9"/>
              <p:cNvPicPr>
                <a:picLocks noChangeAspect="1"/>
              </p:cNvPicPr>
              <p:nvPr/>
            </p:nvPicPr>
            <p:blipFill>
              <a:blip r:embed="rId3"/>
              <a:stretch>
                <a:fillRect/>
              </a:stretch>
            </p:blipFill>
            <p:spPr>
              <a:xfrm>
                <a:off x="3640309" y="6414511"/>
                <a:ext cx="670022" cy="459749"/>
              </a:xfrm>
              <a:prstGeom prst="rect">
                <a:avLst/>
              </a:prstGeom>
            </p:spPr>
          </p:pic>
          <p:pic>
            <p:nvPicPr>
              <p:cNvPr id="13" name="Image 12"/>
              <p:cNvPicPr>
                <a:picLocks noChangeAspect="1"/>
              </p:cNvPicPr>
              <p:nvPr/>
            </p:nvPicPr>
            <p:blipFill>
              <a:blip r:embed="rId4"/>
              <a:stretch>
                <a:fillRect/>
              </a:stretch>
            </p:blipFill>
            <p:spPr>
              <a:xfrm>
                <a:off x="5663191" y="6421811"/>
                <a:ext cx="640119" cy="445150"/>
              </a:xfrm>
              <a:prstGeom prst="rect">
                <a:avLst/>
              </a:prstGeom>
            </p:spPr>
          </p:pic>
          <p:pic>
            <p:nvPicPr>
              <p:cNvPr id="14" name="Image 13"/>
              <p:cNvPicPr>
                <a:picLocks noChangeAspect="1"/>
              </p:cNvPicPr>
              <p:nvPr/>
            </p:nvPicPr>
            <p:blipFill>
              <a:blip r:embed="rId5"/>
              <a:stretch>
                <a:fillRect/>
              </a:stretch>
            </p:blipFill>
            <p:spPr>
              <a:xfrm>
                <a:off x="7661600" y="6472239"/>
                <a:ext cx="379867" cy="348710"/>
              </a:xfrm>
              <a:prstGeom prst="rect">
                <a:avLst/>
              </a:prstGeom>
            </p:spPr>
          </p:pic>
          <p:cxnSp>
            <p:nvCxnSpPr>
              <p:cNvPr id="15" name="Connecteur droit avec flèche 14"/>
              <p:cNvCxnSpPr>
                <a:stCxn id="10" idx="3"/>
                <a:endCxn id="9" idx="1"/>
              </p:cNvCxnSpPr>
              <p:nvPr/>
            </p:nvCxnSpPr>
            <p:spPr>
              <a:xfrm>
                <a:off x="2544110" y="6644386"/>
                <a:ext cx="100654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6" name="Connecteur droit avec flèche 15"/>
              <p:cNvCxnSpPr>
                <a:stCxn id="9" idx="3"/>
                <a:endCxn id="8" idx="1"/>
              </p:cNvCxnSpPr>
              <p:nvPr/>
            </p:nvCxnSpPr>
            <p:spPr>
              <a:xfrm>
                <a:off x="4391305" y="6644386"/>
                <a:ext cx="1107387"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7" name="Connecteur droit avec flèche 16"/>
              <p:cNvCxnSpPr>
                <a:stCxn id="8" idx="3"/>
                <a:endCxn id="7" idx="1"/>
              </p:cNvCxnSpPr>
              <p:nvPr/>
            </p:nvCxnSpPr>
            <p:spPr>
              <a:xfrm>
                <a:off x="6408610" y="6644386"/>
                <a:ext cx="106684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8" name="Ellipse 17"/>
              <p:cNvSpPr/>
              <p:nvPr/>
            </p:nvSpPr>
            <p:spPr>
              <a:xfrm>
                <a:off x="4310331" y="6472239"/>
                <a:ext cx="378615" cy="322710"/>
              </a:xfrm>
              <a:prstGeom prst="ellipse">
                <a:avLst/>
              </a:prstGeom>
              <a:solidFill>
                <a:srgbClr val="61003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latin typeface="Eras Medium ITC" panose="020B0602030504020804" pitchFamily="34" charset="0"/>
                  </a:rPr>
                  <a:t>2</a:t>
                </a:r>
                <a:endParaRPr lang="fr-FR" sz="1200" dirty="0">
                  <a:latin typeface="Eras Medium ITC" panose="020B0602030504020804" pitchFamily="34" charset="0"/>
                </a:endParaRPr>
              </a:p>
            </p:txBody>
          </p:sp>
        </p:grpSp>
        <p:pic>
          <p:nvPicPr>
            <p:cNvPr id="162" name="Image 161"/>
            <p:cNvPicPr>
              <a:picLocks noChangeAspect="1"/>
            </p:cNvPicPr>
            <p:nvPr/>
          </p:nvPicPr>
          <p:blipFill rotWithShape="1">
            <a:blip r:embed="rId6" cstate="print">
              <a:clrChange>
                <a:clrFrom>
                  <a:srgbClr val="FFFFFF"/>
                </a:clrFrom>
                <a:clrTo>
                  <a:srgbClr val="FFFFFF">
                    <a:alpha val="0"/>
                  </a:srgbClr>
                </a:clrTo>
              </a:clrChange>
              <a:duotone>
                <a:prstClr val="black"/>
                <a:schemeClr val="tx2">
                  <a:tint val="45000"/>
                  <a:satMod val="400000"/>
                </a:schemeClr>
              </a:duotone>
              <a:extLst>
                <a:ext uri="{BEBA8EAE-BF5A-486C-A8C5-ECC9F3942E4B}">
                  <a14:imgProps xmlns:a14="http://schemas.microsoft.com/office/drawing/2010/main">
                    <a14:imgLayer r:embed="rId7">
                      <a14:imgEffect>
                        <a14:sharpenSoften amount="100000"/>
                      </a14:imgEffect>
                    </a14:imgLayer>
                  </a14:imgProps>
                </a:ext>
                <a:ext uri="{28A0092B-C50C-407E-A947-70E740481C1C}">
                  <a14:useLocalDpi xmlns:a14="http://schemas.microsoft.com/office/drawing/2010/main" val="0"/>
                </a:ext>
              </a:extLst>
            </a:blip>
            <a:srcRect l="15672"/>
            <a:stretch/>
          </p:blipFill>
          <p:spPr>
            <a:xfrm>
              <a:off x="3024949" y="6411852"/>
              <a:ext cx="492493" cy="432543"/>
            </a:xfrm>
            <a:prstGeom prst="rect">
              <a:avLst/>
            </a:prstGeom>
            <a:solidFill>
              <a:schemeClr val="bg1">
                <a:lumMod val="75000"/>
              </a:schemeClr>
            </a:solidFill>
          </p:spPr>
        </p:pic>
      </p:grpSp>
      <p:sp>
        <p:nvSpPr>
          <p:cNvPr id="163" name="Espace réservé du numéro de diapositive 1"/>
          <p:cNvSpPr>
            <a:spLocks noGrp="1"/>
          </p:cNvSpPr>
          <p:nvPr>
            <p:ph type="sldNum" sz="quarter" idx="12"/>
          </p:nvPr>
        </p:nvSpPr>
        <p:spPr>
          <a:xfrm>
            <a:off x="10766738" y="6356350"/>
            <a:ext cx="1225393" cy="365125"/>
          </a:xfrm>
        </p:spPr>
        <p:txBody>
          <a:bodyPr/>
          <a:lstStyle/>
          <a:p>
            <a:fld id="{B5152189-E67B-4D26-B052-76DE3D6CF7C5}" type="slidenum">
              <a:rPr lang="fr-FR" smtClean="0"/>
              <a:pPr/>
              <a:t>23</a:t>
            </a:fld>
            <a:endParaRPr lang="fr-FR" dirty="0"/>
          </a:p>
        </p:txBody>
      </p:sp>
    </p:spTree>
    <p:extLst>
      <p:ext uri="{BB962C8B-B14F-4D97-AF65-F5344CB8AC3E}">
        <p14:creationId xmlns:p14="http://schemas.microsoft.com/office/powerpoint/2010/main" val="356541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5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4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5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5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51"/>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5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45"/>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6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121" grpId="0" animBg="1"/>
      <p:bldP spid="122" grpId="0" animBg="1"/>
      <p:bldP spid="123" grpId="0" animBg="1"/>
      <p:bldP spid="145" grpId="0" animBg="1"/>
      <p:bldP spid="147" grpId="0" animBg="1"/>
      <p:bldP spid="148" grpId="0" animBg="1"/>
      <p:bldP spid="149" grpId="0"/>
      <p:bldP spid="151" grpId="0"/>
      <p:bldP spid="152" grpId="0" animBg="1"/>
      <p:bldP spid="157" grpId="0"/>
      <p:bldP spid="15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idx="1"/>
          </p:nvPr>
        </p:nvSpPr>
        <p:spPr/>
        <p:txBody>
          <a:bodyPr/>
          <a:lstStyle/>
          <a:p>
            <a:r>
              <a:rPr lang="fr-FR" dirty="0" smtClean="0"/>
              <a:t>Une méthode de conception basée sur la théorie C-K </a:t>
            </a:r>
            <a:r>
              <a:rPr lang="fr-FR" sz="1800" dirty="0" smtClean="0"/>
              <a:t>(Le Masson et al., 2014)</a:t>
            </a:r>
            <a:endParaRPr lang="fr-FR" dirty="0"/>
          </a:p>
          <a:p>
            <a:endParaRPr lang="fr-FR" dirty="0"/>
          </a:p>
          <a:p>
            <a:endParaRPr lang="fr-FR" dirty="0" smtClean="0"/>
          </a:p>
          <a:p>
            <a:endParaRPr lang="fr-FR" dirty="0"/>
          </a:p>
          <a:p>
            <a:endParaRPr lang="fr-FR" dirty="0" smtClean="0"/>
          </a:p>
          <a:p>
            <a:endParaRPr lang="fr-FR" dirty="0"/>
          </a:p>
          <a:p>
            <a:pPr marL="0" indent="0">
              <a:buNone/>
            </a:pPr>
            <a:endParaRPr lang="fr-FR" dirty="0" smtClean="0"/>
          </a:p>
          <a:p>
            <a:endParaRPr lang="fr-FR" dirty="0"/>
          </a:p>
          <a:p>
            <a:r>
              <a:rPr lang="fr-FR" dirty="0" smtClean="0"/>
              <a:t>Exploration des voies en rupture</a:t>
            </a:r>
          </a:p>
        </p:txBody>
      </p:sp>
      <p:sp>
        <p:nvSpPr>
          <p:cNvPr id="42" name="Rectangle à coins arrondis 41"/>
          <p:cNvSpPr/>
          <p:nvPr/>
        </p:nvSpPr>
        <p:spPr>
          <a:xfrm>
            <a:off x="4556375" y="3509039"/>
            <a:ext cx="1977579" cy="498093"/>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dirty="0" smtClean="0">
                <a:solidFill>
                  <a:schemeClr val="bg1"/>
                </a:solidFill>
                <a:latin typeface="Eras Medium ITC" panose="020B0602030504020804" pitchFamily="34" charset="0"/>
              </a:rPr>
              <a:t>En rupture</a:t>
            </a:r>
          </a:p>
        </p:txBody>
      </p:sp>
      <p:sp>
        <p:nvSpPr>
          <p:cNvPr id="2" name="Espace réservé du numéro de diapositive 1"/>
          <p:cNvSpPr>
            <a:spLocks noGrp="1"/>
          </p:cNvSpPr>
          <p:nvPr>
            <p:ph type="sldNum" sz="quarter" idx="12"/>
          </p:nvPr>
        </p:nvSpPr>
        <p:spPr/>
        <p:txBody>
          <a:bodyPr/>
          <a:lstStyle/>
          <a:p>
            <a:fld id="{B5152189-E67B-4D26-B052-76DE3D6CF7C5}" type="slidenum">
              <a:rPr lang="fr-FR" smtClean="0"/>
              <a:pPr/>
              <a:t>24</a:t>
            </a:fld>
            <a:endParaRPr lang="fr-FR"/>
          </a:p>
        </p:txBody>
      </p:sp>
      <p:sp>
        <p:nvSpPr>
          <p:cNvPr id="3" name="Titre 2"/>
          <p:cNvSpPr>
            <a:spLocks noGrp="1"/>
          </p:cNvSpPr>
          <p:nvPr>
            <p:ph type="title"/>
          </p:nvPr>
        </p:nvSpPr>
        <p:spPr/>
        <p:txBody>
          <a:bodyPr/>
          <a:lstStyle/>
          <a:p>
            <a:r>
              <a:rPr lang="fr-FR" dirty="0"/>
              <a:t>II. Matériel et Méthode du dispositif</a:t>
            </a:r>
          </a:p>
        </p:txBody>
      </p:sp>
      <p:sp>
        <p:nvSpPr>
          <p:cNvPr id="5" name="Sous-titre 4"/>
          <p:cNvSpPr>
            <a:spLocks noGrp="1"/>
          </p:cNvSpPr>
          <p:nvPr>
            <p:ph type="subTitle" idx="13"/>
          </p:nvPr>
        </p:nvSpPr>
        <p:spPr/>
        <p:txBody>
          <a:bodyPr/>
          <a:lstStyle/>
          <a:p>
            <a:r>
              <a:rPr lang="fr-FR" dirty="0" smtClean="0"/>
              <a:t>Les ateliers KC</a:t>
            </a:r>
            <a:endParaRPr lang="fr-FR" dirty="0"/>
          </a:p>
        </p:txBody>
      </p:sp>
      <p:sp>
        <p:nvSpPr>
          <p:cNvPr id="23" name="ZoneTexte 22"/>
          <p:cNvSpPr txBox="1"/>
          <p:nvPr/>
        </p:nvSpPr>
        <p:spPr>
          <a:xfrm>
            <a:off x="3849628" y="2503645"/>
            <a:ext cx="1349139" cy="369332"/>
          </a:xfrm>
          <a:prstGeom prst="rect">
            <a:avLst/>
          </a:prstGeom>
          <a:noFill/>
        </p:spPr>
        <p:txBody>
          <a:bodyPr wrap="square" rtlCol="0">
            <a:spAutoFit/>
          </a:bodyPr>
          <a:lstStyle/>
          <a:p>
            <a:r>
              <a:rPr lang="fr-FR" dirty="0" smtClean="0">
                <a:latin typeface="Eras Medium ITC" panose="020B0602030504020804" pitchFamily="34" charset="0"/>
              </a:rPr>
              <a:t>Espace C</a:t>
            </a:r>
            <a:endParaRPr lang="fr-FR" dirty="0">
              <a:latin typeface="Eras Medium ITC" panose="020B0602030504020804" pitchFamily="34" charset="0"/>
            </a:endParaRPr>
          </a:p>
        </p:txBody>
      </p:sp>
      <p:sp>
        <p:nvSpPr>
          <p:cNvPr id="24" name="ZoneTexte 23"/>
          <p:cNvSpPr txBox="1"/>
          <p:nvPr/>
        </p:nvSpPr>
        <p:spPr>
          <a:xfrm>
            <a:off x="7571578" y="2463071"/>
            <a:ext cx="1527980" cy="369332"/>
          </a:xfrm>
          <a:prstGeom prst="rect">
            <a:avLst/>
          </a:prstGeom>
          <a:noFill/>
        </p:spPr>
        <p:txBody>
          <a:bodyPr wrap="square" rtlCol="0">
            <a:spAutoFit/>
          </a:bodyPr>
          <a:lstStyle/>
          <a:p>
            <a:r>
              <a:rPr lang="fr-FR" dirty="0" smtClean="0">
                <a:latin typeface="Eras Medium ITC" panose="020B0602030504020804" pitchFamily="34" charset="0"/>
              </a:rPr>
              <a:t>Espace K</a:t>
            </a:r>
            <a:endParaRPr lang="fr-FR" dirty="0">
              <a:latin typeface="Eras Medium ITC" panose="020B0602030504020804" pitchFamily="34" charset="0"/>
            </a:endParaRPr>
          </a:p>
        </p:txBody>
      </p:sp>
      <p:sp>
        <p:nvSpPr>
          <p:cNvPr id="25" name="Rectangle à coins arrondis 24"/>
          <p:cNvSpPr/>
          <p:nvPr/>
        </p:nvSpPr>
        <p:spPr>
          <a:xfrm>
            <a:off x="3171278" y="2940353"/>
            <a:ext cx="2438708" cy="322707"/>
          </a:xfrm>
          <a:prstGeom prst="roundRect">
            <a:avLst/>
          </a:prstGeom>
          <a:solidFill>
            <a:schemeClr val="bg1">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dirty="0" smtClean="0">
                <a:solidFill>
                  <a:schemeClr val="tx1"/>
                </a:solidFill>
                <a:latin typeface="Eras Medium ITC" panose="020B0602030504020804" pitchFamily="34" charset="0"/>
              </a:rPr>
              <a:t>Objet à concevoir</a:t>
            </a:r>
            <a:endParaRPr lang="fr-FR" dirty="0">
              <a:solidFill>
                <a:schemeClr val="tx1"/>
              </a:solidFill>
              <a:latin typeface="Eras Medium ITC" panose="020B0602030504020804" pitchFamily="34" charset="0"/>
            </a:endParaRPr>
          </a:p>
        </p:txBody>
      </p:sp>
      <p:sp>
        <p:nvSpPr>
          <p:cNvPr id="26" name="Rectangle à coins arrondis 25"/>
          <p:cNvSpPr/>
          <p:nvPr/>
        </p:nvSpPr>
        <p:spPr>
          <a:xfrm>
            <a:off x="7723380" y="3029871"/>
            <a:ext cx="1188900" cy="529226"/>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dirty="0" smtClean="0">
                <a:latin typeface="Eras Medium ITC" panose="020B0602030504020804" pitchFamily="34" charset="0"/>
              </a:rPr>
              <a:t>Validées</a:t>
            </a:r>
            <a:endParaRPr lang="fr-FR" dirty="0">
              <a:latin typeface="Eras Medium ITC" panose="020B0602030504020804" pitchFamily="34" charset="0"/>
            </a:endParaRPr>
          </a:p>
        </p:txBody>
      </p:sp>
      <p:sp>
        <p:nvSpPr>
          <p:cNvPr id="27" name="Rectangle à coins arrondis 26"/>
          <p:cNvSpPr/>
          <p:nvPr/>
        </p:nvSpPr>
        <p:spPr>
          <a:xfrm>
            <a:off x="7330880" y="3705147"/>
            <a:ext cx="1380728" cy="689488"/>
          </a:xfrm>
          <a:prstGeom prst="roundRect">
            <a:avLst/>
          </a:prstGeom>
          <a:solidFill>
            <a:schemeClr val="bg1">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dirty="0" smtClean="0">
                <a:solidFill>
                  <a:schemeClr val="tx1"/>
                </a:solidFill>
                <a:latin typeface="Eras Medium ITC" panose="020B0602030504020804" pitchFamily="34" charset="0"/>
              </a:rPr>
              <a:t>En cours</a:t>
            </a:r>
            <a:endParaRPr lang="fr-FR" dirty="0">
              <a:solidFill>
                <a:schemeClr val="tx1"/>
              </a:solidFill>
              <a:latin typeface="Eras Medium ITC" panose="020B0602030504020804" pitchFamily="34" charset="0"/>
            </a:endParaRPr>
          </a:p>
        </p:txBody>
      </p:sp>
      <p:sp>
        <p:nvSpPr>
          <p:cNvPr id="28" name="Rectangle à coins arrondis 27"/>
          <p:cNvSpPr/>
          <p:nvPr/>
        </p:nvSpPr>
        <p:spPr>
          <a:xfrm>
            <a:off x="7896899" y="4636025"/>
            <a:ext cx="1528211" cy="544784"/>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dirty="0" smtClean="0">
                <a:solidFill>
                  <a:schemeClr val="bg1"/>
                </a:solidFill>
                <a:latin typeface="Eras Medium ITC" panose="020B0602030504020804" pitchFamily="34" charset="0"/>
              </a:rPr>
              <a:t>Manquantes </a:t>
            </a:r>
            <a:endParaRPr lang="fr-FR" dirty="0">
              <a:solidFill>
                <a:schemeClr val="bg1"/>
              </a:solidFill>
              <a:latin typeface="Eras Medium ITC" panose="020B0602030504020804" pitchFamily="34" charset="0"/>
            </a:endParaRPr>
          </a:p>
        </p:txBody>
      </p:sp>
      <p:sp>
        <p:nvSpPr>
          <p:cNvPr id="29" name="Rectangle à coins arrondis 28"/>
          <p:cNvSpPr/>
          <p:nvPr/>
        </p:nvSpPr>
        <p:spPr>
          <a:xfrm>
            <a:off x="2551696" y="3559097"/>
            <a:ext cx="1400119" cy="49809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dirty="0">
                <a:latin typeface="Eras Medium ITC" panose="020B0602030504020804" pitchFamily="34" charset="0"/>
              </a:rPr>
              <a:t>Connu</a:t>
            </a:r>
          </a:p>
        </p:txBody>
      </p:sp>
      <p:sp>
        <p:nvSpPr>
          <p:cNvPr id="30" name="Rectangle à coins arrondis 29"/>
          <p:cNvSpPr/>
          <p:nvPr/>
        </p:nvSpPr>
        <p:spPr>
          <a:xfrm>
            <a:off x="914778" y="4435466"/>
            <a:ext cx="952428" cy="324477"/>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dirty="0" smtClean="0">
                <a:latin typeface="Eras Medium ITC" panose="020B0602030504020804" pitchFamily="34" charset="0"/>
              </a:rPr>
              <a:t>connu </a:t>
            </a:r>
            <a:endParaRPr lang="fr-FR" dirty="0">
              <a:latin typeface="Eras Medium ITC" panose="020B0602030504020804" pitchFamily="34" charset="0"/>
            </a:endParaRPr>
          </a:p>
        </p:txBody>
      </p:sp>
      <p:sp>
        <p:nvSpPr>
          <p:cNvPr id="31" name="Rectangle à coins arrondis 30"/>
          <p:cNvSpPr/>
          <p:nvPr/>
        </p:nvSpPr>
        <p:spPr>
          <a:xfrm>
            <a:off x="2007578" y="4457802"/>
            <a:ext cx="1379360" cy="322707"/>
          </a:xfrm>
          <a:prstGeom prst="roundRect">
            <a:avLst/>
          </a:prstGeom>
          <a:solidFill>
            <a:schemeClr val="bg1">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dirty="0" smtClean="0">
                <a:solidFill>
                  <a:schemeClr val="tx1"/>
                </a:solidFill>
                <a:latin typeface="Eras Medium ITC" panose="020B0602030504020804" pitchFamily="34" charset="0"/>
              </a:rPr>
              <a:t>atteignable </a:t>
            </a:r>
            <a:endParaRPr lang="fr-FR" dirty="0">
              <a:solidFill>
                <a:schemeClr val="tx1"/>
              </a:solidFill>
              <a:latin typeface="Eras Medium ITC" panose="020B0602030504020804" pitchFamily="34" charset="0"/>
            </a:endParaRPr>
          </a:p>
        </p:txBody>
      </p:sp>
      <p:cxnSp>
        <p:nvCxnSpPr>
          <p:cNvPr id="32" name="Connecteur droit avec flèche 31"/>
          <p:cNvCxnSpPr>
            <a:stCxn id="25" idx="2"/>
            <a:endCxn id="29" idx="0"/>
          </p:cNvCxnSpPr>
          <p:nvPr/>
        </p:nvCxnSpPr>
        <p:spPr>
          <a:xfrm flipH="1">
            <a:off x="3251756" y="3263060"/>
            <a:ext cx="1138876" cy="296037"/>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33" name="Connecteur droit avec flèche 32"/>
          <p:cNvCxnSpPr>
            <a:stCxn id="25" idx="2"/>
          </p:cNvCxnSpPr>
          <p:nvPr/>
        </p:nvCxnSpPr>
        <p:spPr>
          <a:xfrm>
            <a:off x="4390632" y="3263060"/>
            <a:ext cx="1154533" cy="245979"/>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34" name="Connecteur droit avec flèche 33"/>
          <p:cNvCxnSpPr>
            <a:stCxn id="29" idx="2"/>
            <a:endCxn id="30" idx="0"/>
          </p:cNvCxnSpPr>
          <p:nvPr/>
        </p:nvCxnSpPr>
        <p:spPr>
          <a:xfrm flipH="1">
            <a:off x="1390992" y="4057189"/>
            <a:ext cx="1860764" cy="378277"/>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35" name="Connecteur droit avec flèche 34"/>
          <p:cNvCxnSpPr>
            <a:stCxn id="29" idx="2"/>
            <a:endCxn id="31" idx="0"/>
          </p:cNvCxnSpPr>
          <p:nvPr/>
        </p:nvCxnSpPr>
        <p:spPr>
          <a:xfrm flipH="1">
            <a:off x="2697258" y="4057189"/>
            <a:ext cx="554498" cy="400613"/>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36" name="Connecteur droit avec flèche 35"/>
          <p:cNvCxnSpPr>
            <a:stCxn id="29" idx="2"/>
            <a:endCxn id="37" idx="0"/>
          </p:cNvCxnSpPr>
          <p:nvPr/>
        </p:nvCxnSpPr>
        <p:spPr>
          <a:xfrm>
            <a:off x="3251756" y="4057189"/>
            <a:ext cx="972990" cy="424477"/>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37" name="Rectangle à coins arrondis 36"/>
          <p:cNvSpPr/>
          <p:nvPr/>
        </p:nvSpPr>
        <p:spPr>
          <a:xfrm>
            <a:off x="3503521" y="4481666"/>
            <a:ext cx="1442450" cy="324477"/>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dirty="0" smtClean="0">
                <a:solidFill>
                  <a:schemeClr val="bg1"/>
                </a:solidFill>
                <a:latin typeface="Eras Medium ITC" panose="020B0602030504020804" pitchFamily="34" charset="0"/>
              </a:rPr>
              <a:t>En rupture</a:t>
            </a:r>
          </a:p>
        </p:txBody>
      </p:sp>
      <p:sp>
        <p:nvSpPr>
          <p:cNvPr id="39" name="Rectangle à coins arrondis 38"/>
          <p:cNvSpPr/>
          <p:nvPr/>
        </p:nvSpPr>
        <p:spPr>
          <a:xfrm rot="8456564">
            <a:off x="5203049" y="3242020"/>
            <a:ext cx="1361933" cy="2120381"/>
          </a:xfrm>
          <a:prstGeom prst="roundRect">
            <a:avLst>
              <a:gd name="adj" fmla="val 23144"/>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Eras Medium ITC" panose="020B0602030504020804" pitchFamily="34" charset="0"/>
            </a:endParaRPr>
          </a:p>
        </p:txBody>
      </p:sp>
      <p:cxnSp>
        <p:nvCxnSpPr>
          <p:cNvPr id="41" name="Connecteur droit 40"/>
          <p:cNvCxnSpPr/>
          <p:nvPr/>
        </p:nvCxnSpPr>
        <p:spPr>
          <a:xfrm flipH="1">
            <a:off x="7246301" y="2589087"/>
            <a:ext cx="5412" cy="2801503"/>
          </a:xfrm>
          <a:prstGeom prst="line">
            <a:avLst/>
          </a:prstGeom>
          <a:ln w="28575"/>
        </p:spPr>
        <p:style>
          <a:lnRef idx="1">
            <a:schemeClr val="dk1"/>
          </a:lnRef>
          <a:fillRef idx="0">
            <a:schemeClr val="dk1"/>
          </a:fillRef>
          <a:effectRef idx="0">
            <a:schemeClr val="dk1"/>
          </a:effectRef>
          <a:fontRef idx="minor">
            <a:schemeClr val="tx1"/>
          </a:fontRef>
        </p:style>
      </p:cxnSp>
      <p:cxnSp>
        <p:nvCxnSpPr>
          <p:cNvPr id="52" name="Connecteur droit avec flèche 51"/>
          <p:cNvCxnSpPr>
            <a:stCxn id="42" idx="2"/>
            <a:endCxn id="55" idx="0"/>
          </p:cNvCxnSpPr>
          <p:nvPr/>
        </p:nvCxnSpPr>
        <p:spPr>
          <a:xfrm>
            <a:off x="5545165" y="4007132"/>
            <a:ext cx="586691" cy="474534"/>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55" name="Rectangle à coins arrondis 54"/>
          <p:cNvSpPr/>
          <p:nvPr/>
        </p:nvSpPr>
        <p:spPr>
          <a:xfrm>
            <a:off x="5410631" y="4481666"/>
            <a:ext cx="1442450" cy="324477"/>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dirty="0" smtClean="0">
                <a:solidFill>
                  <a:schemeClr val="bg1"/>
                </a:solidFill>
                <a:latin typeface="Eras Medium ITC" panose="020B0602030504020804" pitchFamily="34" charset="0"/>
              </a:rPr>
              <a:t>En rupture</a:t>
            </a:r>
          </a:p>
        </p:txBody>
      </p:sp>
      <p:sp>
        <p:nvSpPr>
          <p:cNvPr id="40" name="Rectangle à coins arrondis 39"/>
          <p:cNvSpPr/>
          <p:nvPr/>
        </p:nvSpPr>
        <p:spPr>
          <a:xfrm>
            <a:off x="9099558" y="3263359"/>
            <a:ext cx="1528211" cy="544784"/>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dirty="0" smtClean="0">
                <a:solidFill>
                  <a:schemeClr val="bg1"/>
                </a:solidFill>
                <a:latin typeface="Eras Medium ITC" panose="020B0602030504020804" pitchFamily="34" charset="0"/>
              </a:rPr>
              <a:t>Manquantes </a:t>
            </a:r>
            <a:endParaRPr lang="fr-FR" dirty="0">
              <a:solidFill>
                <a:schemeClr val="bg1"/>
              </a:solidFill>
              <a:latin typeface="Eras Medium ITC" panose="020B0602030504020804" pitchFamily="34" charset="0"/>
            </a:endParaRPr>
          </a:p>
        </p:txBody>
      </p:sp>
      <p:sp>
        <p:nvSpPr>
          <p:cNvPr id="43" name="Rectangle à coins arrondis 42"/>
          <p:cNvSpPr/>
          <p:nvPr/>
        </p:nvSpPr>
        <p:spPr>
          <a:xfrm>
            <a:off x="9173299" y="3872774"/>
            <a:ext cx="1380728" cy="689488"/>
          </a:xfrm>
          <a:prstGeom prst="roundRect">
            <a:avLst/>
          </a:prstGeom>
          <a:solidFill>
            <a:schemeClr val="bg1">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dirty="0" smtClean="0">
                <a:solidFill>
                  <a:schemeClr val="tx1"/>
                </a:solidFill>
                <a:latin typeface="Eras Medium ITC" panose="020B0602030504020804" pitchFamily="34" charset="0"/>
              </a:rPr>
              <a:t>En cours</a:t>
            </a:r>
            <a:endParaRPr lang="fr-FR" dirty="0">
              <a:solidFill>
                <a:schemeClr val="tx1"/>
              </a:solidFill>
              <a:latin typeface="Eras Medium ITC" panose="020B0602030504020804" pitchFamily="34" charset="0"/>
            </a:endParaRPr>
          </a:p>
        </p:txBody>
      </p:sp>
      <p:sp>
        <p:nvSpPr>
          <p:cNvPr id="44" name="Rectangle à coins arrondis 43"/>
          <p:cNvSpPr/>
          <p:nvPr/>
        </p:nvSpPr>
        <p:spPr>
          <a:xfrm rot="10800000">
            <a:off x="9031878" y="3156762"/>
            <a:ext cx="1734859" cy="1457241"/>
          </a:xfrm>
          <a:prstGeom prst="roundRect">
            <a:avLst>
              <a:gd name="adj" fmla="val 23144"/>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Eras Medium ITC" panose="020B0602030504020804" pitchFamily="34" charset="0"/>
            </a:endParaRPr>
          </a:p>
        </p:txBody>
      </p:sp>
      <p:grpSp>
        <p:nvGrpSpPr>
          <p:cNvPr id="19" name="Groupe 18"/>
          <p:cNvGrpSpPr/>
          <p:nvPr/>
        </p:nvGrpSpPr>
        <p:grpSpPr>
          <a:xfrm>
            <a:off x="2882631" y="6398250"/>
            <a:ext cx="6426738" cy="459750"/>
            <a:chOff x="2882631" y="6398250"/>
            <a:chExt cx="6426738" cy="459750"/>
          </a:xfrm>
        </p:grpSpPr>
        <p:grpSp>
          <p:nvGrpSpPr>
            <p:cNvPr id="6" name="Groupe 5"/>
            <p:cNvGrpSpPr/>
            <p:nvPr/>
          </p:nvGrpSpPr>
          <p:grpSpPr>
            <a:xfrm>
              <a:off x="2882631" y="6398250"/>
              <a:ext cx="6426738" cy="459750"/>
              <a:chOff x="1766981" y="6414511"/>
              <a:chExt cx="6426738" cy="459750"/>
            </a:xfrm>
          </p:grpSpPr>
          <p:sp>
            <p:nvSpPr>
              <p:cNvPr id="7" name="Rectangle 6"/>
              <p:cNvSpPr/>
              <p:nvPr/>
            </p:nvSpPr>
            <p:spPr>
              <a:xfrm>
                <a:off x="7475454" y="6414511"/>
                <a:ext cx="718265" cy="45974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5563448" y="6414511"/>
                <a:ext cx="845161" cy="459749"/>
              </a:xfrm>
              <a:prstGeom prst="rect">
                <a:avLst/>
              </a:prstGeom>
              <a:solidFill>
                <a:srgbClr val="6100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3550656" y="6414511"/>
                <a:ext cx="840649" cy="45975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1766981" y="6414511"/>
                <a:ext cx="777129" cy="45975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 name="Espace réservé du contenu 9"/>
              <p:cNvPicPr>
                <a:picLocks noChangeAspect="1"/>
              </p:cNvPicPr>
              <p:nvPr/>
            </p:nvPicPr>
            <p:blipFill>
              <a:blip r:embed="rId2"/>
              <a:stretch>
                <a:fillRect/>
              </a:stretch>
            </p:blipFill>
            <p:spPr>
              <a:xfrm>
                <a:off x="3640309" y="6414511"/>
                <a:ext cx="670022" cy="459749"/>
              </a:xfrm>
              <a:prstGeom prst="rect">
                <a:avLst/>
              </a:prstGeom>
            </p:spPr>
          </p:pic>
          <p:pic>
            <p:nvPicPr>
              <p:cNvPr id="13" name="Image 12"/>
              <p:cNvPicPr>
                <a:picLocks noChangeAspect="1"/>
              </p:cNvPicPr>
              <p:nvPr/>
            </p:nvPicPr>
            <p:blipFill>
              <a:blip r:embed="rId3"/>
              <a:stretch>
                <a:fillRect/>
              </a:stretch>
            </p:blipFill>
            <p:spPr>
              <a:xfrm>
                <a:off x="5663191" y="6421811"/>
                <a:ext cx="640119" cy="445150"/>
              </a:xfrm>
              <a:prstGeom prst="rect">
                <a:avLst/>
              </a:prstGeom>
            </p:spPr>
          </p:pic>
          <p:pic>
            <p:nvPicPr>
              <p:cNvPr id="14" name="Image 13"/>
              <p:cNvPicPr>
                <a:picLocks noChangeAspect="1"/>
              </p:cNvPicPr>
              <p:nvPr/>
            </p:nvPicPr>
            <p:blipFill>
              <a:blip r:embed="rId4"/>
              <a:stretch>
                <a:fillRect/>
              </a:stretch>
            </p:blipFill>
            <p:spPr>
              <a:xfrm>
                <a:off x="7661600" y="6472239"/>
                <a:ext cx="379867" cy="348710"/>
              </a:xfrm>
              <a:prstGeom prst="rect">
                <a:avLst/>
              </a:prstGeom>
            </p:spPr>
          </p:pic>
          <p:cxnSp>
            <p:nvCxnSpPr>
              <p:cNvPr id="15" name="Connecteur droit avec flèche 14"/>
              <p:cNvCxnSpPr>
                <a:stCxn id="10" idx="3"/>
                <a:endCxn id="9" idx="1"/>
              </p:cNvCxnSpPr>
              <p:nvPr/>
            </p:nvCxnSpPr>
            <p:spPr>
              <a:xfrm>
                <a:off x="2544110" y="6644386"/>
                <a:ext cx="100654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6" name="Connecteur droit avec flèche 15"/>
              <p:cNvCxnSpPr>
                <a:stCxn id="9" idx="3"/>
                <a:endCxn id="8" idx="1"/>
              </p:cNvCxnSpPr>
              <p:nvPr/>
            </p:nvCxnSpPr>
            <p:spPr>
              <a:xfrm>
                <a:off x="4391305" y="6644386"/>
                <a:ext cx="117214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7" name="Connecteur droit avec flèche 16"/>
              <p:cNvCxnSpPr>
                <a:stCxn id="8" idx="3"/>
                <a:endCxn id="7" idx="1"/>
              </p:cNvCxnSpPr>
              <p:nvPr/>
            </p:nvCxnSpPr>
            <p:spPr>
              <a:xfrm>
                <a:off x="6408609" y="6644386"/>
                <a:ext cx="106684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8" name="Ellipse 17"/>
              <p:cNvSpPr/>
              <p:nvPr/>
            </p:nvSpPr>
            <p:spPr>
              <a:xfrm>
                <a:off x="6319044" y="6483030"/>
                <a:ext cx="378615" cy="322710"/>
              </a:xfrm>
              <a:prstGeom prst="ellipse">
                <a:avLst/>
              </a:prstGeom>
              <a:solidFill>
                <a:srgbClr val="61003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latin typeface="Eras Medium ITC" panose="020B0602030504020804" pitchFamily="34" charset="0"/>
                  </a:rPr>
                  <a:t>3</a:t>
                </a:r>
              </a:p>
            </p:txBody>
          </p:sp>
        </p:grpSp>
        <p:pic>
          <p:nvPicPr>
            <p:cNvPr id="45" name="Image 44"/>
            <p:cNvPicPr>
              <a:picLocks noChangeAspect="1"/>
            </p:cNvPicPr>
            <p:nvPr/>
          </p:nvPicPr>
          <p:blipFill rotWithShape="1">
            <a:blip r:embed="rId5" cstate="print">
              <a:clrChange>
                <a:clrFrom>
                  <a:srgbClr val="FFFFFF"/>
                </a:clrFrom>
                <a:clrTo>
                  <a:srgbClr val="FFFFFF">
                    <a:alpha val="0"/>
                  </a:srgbClr>
                </a:clrTo>
              </a:clrChange>
              <a:duotone>
                <a:prstClr val="black"/>
                <a:schemeClr val="tx2">
                  <a:tint val="45000"/>
                  <a:satMod val="400000"/>
                </a:schemeClr>
              </a:duotone>
              <a:extLst>
                <a:ext uri="{BEBA8EAE-BF5A-486C-A8C5-ECC9F3942E4B}">
                  <a14:imgProps xmlns:a14="http://schemas.microsoft.com/office/drawing/2010/main">
                    <a14:imgLayer r:embed="rId6">
                      <a14:imgEffect>
                        <a14:sharpenSoften amount="100000"/>
                      </a14:imgEffect>
                    </a14:imgLayer>
                  </a14:imgProps>
                </a:ext>
                <a:ext uri="{28A0092B-C50C-407E-A947-70E740481C1C}">
                  <a14:useLocalDpi xmlns:a14="http://schemas.microsoft.com/office/drawing/2010/main" val="0"/>
                </a:ext>
              </a:extLst>
            </a:blip>
            <a:srcRect l="15672"/>
            <a:stretch/>
          </p:blipFill>
          <p:spPr>
            <a:xfrm>
              <a:off x="3024949" y="6411852"/>
              <a:ext cx="492493" cy="432543"/>
            </a:xfrm>
            <a:prstGeom prst="rect">
              <a:avLst/>
            </a:prstGeom>
            <a:solidFill>
              <a:schemeClr val="bg1">
                <a:lumMod val="75000"/>
              </a:schemeClr>
            </a:solidFill>
          </p:spPr>
        </p:pic>
      </p:grpSp>
    </p:spTree>
    <p:extLst>
      <p:ext uri="{BB962C8B-B14F-4D97-AF65-F5344CB8AC3E}">
        <p14:creationId xmlns:p14="http://schemas.microsoft.com/office/powerpoint/2010/main" val="15998345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B5152189-E67B-4D26-B052-76DE3D6CF7C5}" type="slidenum">
              <a:rPr lang="fr-FR" smtClean="0"/>
              <a:pPr/>
              <a:t>25</a:t>
            </a:fld>
            <a:endParaRPr lang="fr-FR"/>
          </a:p>
        </p:txBody>
      </p:sp>
      <p:sp>
        <p:nvSpPr>
          <p:cNvPr id="3" name="Titre 2"/>
          <p:cNvSpPr>
            <a:spLocks noGrp="1"/>
          </p:cNvSpPr>
          <p:nvPr>
            <p:ph type="title"/>
          </p:nvPr>
        </p:nvSpPr>
        <p:spPr/>
        <p:txBody>
          <a:bodyPr/>
          <a:lstStyle/>
          <a:p>
            <a:r>
              <a:rPr lang="fr-FR" dirty="0"/>
              <a:t>Les ateliers KC</a:t>
            </a:r>
          </a:p>
        </p:txBody>
      </p:sp>
      <p:sp>
        <p:nvSpPr>
          <p:cNvPr id="5" name="Sous-titre 4"/>
          <p:cNvSpPr>
            <a:spLocks noGrp="1"/>
          </p:cNvSpPr>
          <p:nvPr>
            <p:ph type="subTitle" idx="13"/>
          </p:nvPr>
        </p:nvSpPr>
        <p:spPr/>
        <p:txBody>
          <a:bodyPr/>
          <a:lstStyle/>
          <a:p>
            <a:r>
              <a:rPr lang="fr-FR" dirty="0" smtClean="0"/>
              <a:t>II. Matériel et Méthode du dispositif</a:t>
            </a:r>
            <a:endParaRPr lang="fr-FR" dirty="0"/>
          </a:p>
        </p:txBody>
      </p:sp>
      <p:grpSp>
        <p:nvGrpSpPr>
          <p:cNvPr id="7" name="Groupe 6"/>
          <p:cNvGrpSpPr/>
          <p:nvPr/>
        </p:nvGrpSpPr>
        <p:grpSpPr>
          <a:xfrm>
            <a:off x="2882631" y="6398250"/>
            <a:ext cx="6426738" cy="459750"/>
            <a:chOff x="1766981" y="6414511"/>
            <a:chExt cx="6426738" cy="459750"/>
          </a:xfrm>
        </p:grpSpPr>
        <p:sp>
          <p:nvSpPr>
            <p:cNvPr id="8" name="Rectangle 7"/>
            <p:cNvSpPr/>
            <p:nvPr/>
          </p:nvSpPr>
          <p:spPr>
            <a:xfrm>
              <a:off x="7475454" y="6414511"/>
              <a:ext cx="718265" cy="45974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5563448" y="6414511"/>
              <a:ext cx="845161" cy="459749"/>
            </a:xfrm>
            <a:prstGeom prst="rect">
              <a:avLst/>
            </a:prstGeom>
            <a:solidFill>
              <a:srgbClr val="6100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3550656" y="6414511"/>
              <a:ext cx="840649" cy="45975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p:nvSpPr>
          <p:spPr>
            <a:xfrm>
              <a:off x="1766981" y="6414511"/>
              <a:ext cx="777129" cy="45975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2" name="Espace réservé du contenu 9"/>
            <p:cNvPicPr>
              <a:picLocks noChangeAspect="1"/>
            </p:cNvPicPr>
            <p:nvPr/>
          </p:nvPicPr>
          <p:blipFill>
            <a:blip r:embed="rId2"/>
            <a:stretch>
              <a:fillRect/>
            </a:stretch>
          </p:blipFill>
          <p:spPr>
            <a:xfrm>
              <a:off x="3640309" y="6414511"/>
              <a:ext cx="670022" cy="459749"/>
            </a:xfrm>
            <a:prstGeom prst="rect">
              <a:avLst/>
            </a:prstGeom>
          </p:spPr>
        </p:pic>
        <p:pic>
          <p:nvPicPr>
            <p:cNvPr id="14" name="Image 13"/>
            <p:cNvPicPr>
              <a:picLocks noChangeAspect="1"/>
            </p:cNvPicPr>
            <p:nvPr/>
          </p:nvPicPr>
          <p:blipFill>
            <a:blip r:embed="rId3"/>
            <a:stretch>
              <a:fillRect/>
            </a:stretch>
          </p:blipFill>
          <p:spPr>
            <a:xfrm>
              <a:off x="5663191" y="6421811"/>
              <a:ext cx="640119" cy="445150"/>
            </a:xfrm>
            <a:prstGeom prst="rect">
              <a:avLst/>
            </a:prstGeom>
          </p:spPr>
        </p:pic>
        <p:pic>
          <p:nvPicPr>
            <p:cNvPr id="15" name="Image 14"/>
            <p:cNvPicPr>
              <a:picLocks noChangeAspect="1"/>
            </p:cNvPicPr>
            <p:nvPr/>
          </p:nvPicPr>
          <p:blipFill>
            <a:blip r:embed="rId4"/>
            <a:stretch>
              <a:fillRect/>
            </a:stretch>
          </p:blipFill>
          <p:spPr>
            <a:xfrm>
              <a:off x="7661600" y="6472239"/>
              <a:ext cx="379867" cy="348710"/>
            </a:xfrm>
            <a:prstGeom prst="rect">
              <a:avLst/>
            </a:prstGeom>
          </p:spPr>
        </p:pic>
        <p:cxnSp>
          <p:nvCxnSpPr>
            <p:cNvPr id="16" name="Connecteur droit avec flèche 15"/>
            <p:cNvCxnSpPr>
              <a:stCxn id="11" idx="3"/>
              <a:endCxn id="10" idx="1"/>
            </p:cNvCxnSpPr>
            <p:nvPr/>
          </p:nvCxnSpPr>
          <p:spPr>
            <a:xfrm>
              <a:off x="2544110" y="6644386"/>
              <a:ext cx="100654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7" name="Connecteur droit avec flèche 16"/>
            <p:cNvCxnSpPr>
              <a:stCxn id="10" idx="3"/>
              <a:endCxn id="9" idx="1"/>
            </p:cNvCxnSpPr>
            <p:nvPr/>
          </p:nvCxnSpPr>
          <p:spPr>
            <a:xfrm>
              <a:off x="4391305" y="6644386"/>
              <a:ext cx="117214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8" name="Connecteur droit avec flèche 17"/>
            <p:cNvCxnSpPr>
              <a:stCxn id="9" idx="3"/>
              <a:endCxn id="8" idx="1"/>
            </p:cNvCxnSpPr>
            <p:nvPr/>
          </p:nvCxnSpPr>
          <p:spPr>
            <a:xfrm>
              <a:off x="6408609" y="6644386"/>
              <a:ext cx="106684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9" name="Ellipse 18"/>
            <p:cNvSpPr/>
            <p:nvPr/>
          </p:nvSpPr>
          <p:spPr>
            <a:xfrm>
              <a:off x="6319044" y="6483030"/>
              <a:ext cx="378615" cy="322710"/>
            </a:xfrm>
            <a:prstGeom prst="ellipse">
              <a:avLst/>
            </a:prstGeom>
            <a:solidFill>
              <a:srgbClr val="61003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latin typeface="Eras Medium ITC" panose="020B0602030504020804" pitchFamily="34" charset="0"/>
                </a:rPr>
                <a:t>3</a:t>
              </a:r>
            </a:p>
          </p:txBody>
        </p:sp>
      </p:grpSp>
      <p:pic>
        <p:nvPicPr>
          <p:cNvPr id="20" name="Image 19"/>
          <p:cNvPicPr>
            <a:picLocks noChangeAspect="1"/>
          </p:cNvPicPr>
          <p:nvPr/>
        </p:nvPicPr>
        <p:blipFill>
          <a:blip r:embed="rId5"/>
          <a:stretch>
            <a:fillRect/>
          </a:stretch>
        </p:blipFill>
        <p:spPr>
          <a:xfrm>
            <a:off x="890218" y="1190974"/>
            <a:ext cx="2312637" cy="2063349"/>
          </a:xfrm>
          <a:prstGeom prst="rect">
            <a:avLst/>
          </a:prstGeom>
        </p:spPr>
      </p:pic>
      <p:sp>
        <p:nvSpPr>
          <p:cNvPr id="21" name="Rectangle 20"/>
          <p:cNvSpPr/>
          <p:nvPr/>
        </p:nvSpPr>
        <p:spPr>
          <a:xfrm>
            <a:off x="6155088" y="3774998"/>
            <a:ext cx="1221205" cy="338680"/>
          </a:xfrm>
          <a:prstGeom prst="rect">
            <a:avLst/>
          </a:prstGeom>
          <a:solidFill>
            <a:srgbClr val="610039"/>
          </a:solidFill>
          <a:ln>
            <a:solidFill>
              <a:srgbClr val="61003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latin typeface="Ebrima" panose="02000000000000000000" pitchFamily="2" charset="0"/>
                <a:ea typeface="Ebrima" panose="02000000000000000000" pitchFamily="2" charset="0"/>
                <a:cs typeface="Ebrima" panose="02000000000000000000" pitchFamily="2" charset="0"/>
              </a:rPr>
              <a:t>Atelier C1</a:t>
            </a:r>
            <a:endParaRPr lang="fr-FR" dirty="0">
              <a:latin typeface="Ebrima" panose="02000000000000000000" pitchFamily="2" charset="0"/>
              <a:ea typeface="Ebrima" panose="02000000000000000000" pitchFamily="2" charset="0"/>
              <a:cs typeface="Ebrima" panose="02000000000000000000" pitchFamily="2" charset="0"/>
            </a:endParaRPr>
          </a:p>
        </p:txBody>
      </p:sp>
      <p:sp>
        <p:nvSpPr>
          <p:cNvPr id="22" name="Rectangle 21"/>
          <p:cNvSpPr/>
          <p:nvPr/>
        </p:nvSpPr>
        <p:spPr>
          <a:xfrm>
            <a:off x="7771813" y="3745754"/>
            <a:ext cx="1258146" cy="358726"/>
          </a:xfrm>
          <a:prstGeom prst="rect">
            <a:avLst/>
          </a:prstGeom>
          <a:solidFill>
            <a:srgbClr val="610039"/>
          </a:solidFill>
          <a:ln>
            <a:solidFill>
              <a:srgbClr val="61003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latin typeface="Ebrima" panose="02000000000000000000" pitchFamily="2" charset="0"/>
                <a:ea typeface="Ebrima" panose="02000000000000000000" pitchFamily="2" charset="0"/>
                <a:cs typeface="Ebrima" panose="02000000000000000000" pitchFamily="2" charset="0"/>
              </a:rPr>
              <a:t>Atelier C2</a:t>
            </a:r>
            <a:endParaRPr lang="fr-FR" dirty="0">
              <a:latin typeface="Ebrima" panose="02000000000000000000" pitchFamily="2" charset="0"/>
              <a:ea typeface="Ebrima" panose="02000000000000000000" pitchFamily="2" charset="0"/>
              <a:cs typeface="Ebrima" panose="02000000000000000000" pitchFamily="2" charset="0"/>
            </a:endParaRPr>
          </a:p>
        </p:txBody>
      </p:sp>
      <p:sp>
        <p:nvSpPr>
          <p:cNvPr id="23" name="Rectangle 22"/>
          <p:cNvSpPr/>
          <p:nvPr/>
        </p:nvSpPr>
        <p:spPr>
          <a:xfrm>
            <a:off x="9440920" y="3756220"/>
            <a:ext cx="1175546" cy="365592"/>
          </a:xfrm>
          <a:prstGeom prst="rect">
            <a:avLst/>
          </a:prstGeom>
          <a:solidFill>
            <a:srgbClr val="610039"/>
          </a:solidFill>
          <a:ln>
            <a:solidFill>
              <a:srgbClr val="61003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latin typeface="Ebrima" panose="02000000000000000000" pitchFamily="2" charset="0"/>
                <a:ea typeface="Ebrima" panose="02000000000000000000" pitchFamily="2" charset="0"/>
                <a:cs typeface="Ebrima" panose="02000000000000000000" pitchFamily="2" charset="0"/>
              </a:rPr>
              <a:t>Atelier C3</a:t>
            </a:r>
            <a:endParaRPr lang="fr-FR" dirty="0">
              <a:latin typeface="Ebrima" panose="02000000000000000000" pitchFamily="2" charset="0"/>
              <a:ea typeface="Ebrima" panose="02000000000000000000" pitchFamily="2" charset="0"/>
              <a:cs typeface="Ebrima" panose="02000000000000000000" pitchFamily="2" charset="0"/>
            </a:endParaRPr>
          </a:p>
        </p:txBody>
      </p:sp>
      <p:cxnSp>
        <p:nvCxnSpPr>
          <p:cNvPr id="24" name="Connecteur droit avec flèche 23"/>
          <p:cNvCxnSpPr>
            <a:stCxn id="32" idx="2"/>
            <a:endCxn id="21" idx="0"/>
          </p:cNvCxnSpPr>
          <p:nvPr/>
        </p:nvCxnSpPr>
        <p:spPr>
          <a:xfrm flipH="1">
            <a:off x="6765691" y="2391246"/>
            <a:ext cx="1635195" cy="1383752"/>
          </a:xfrm>
          <a:prstGeom prst="straightConnector1">
            <a:avLst/>
          </a:prstGeom>
          <a:ln w="28575">
            <a:solidFill>
              <a:srgbClr val="610039"/>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necteur droit avec flèche 24"/>
          <p:cNvCxnSpPr>
            <a:stCxn id="32" idx="2"/>
            <a:endCxn id="22" idx="0"/>
          </p:cNvCxnSpPr>
          <p:nvPr/>
        </p:nvCxnSpPr>
        <p:spPr>
          <a:xfrm>
            <a:off x="8400886" y="2391246"/>
            <a:ext cx="0" cy="1354508"/>
          </a:xfrm>
          <a:prstGeom prst="straightConnector1">
            <a:avLst/>
          </a:prstGeom>
          <a:ln w="28575">
            <a:solidFill>
              <a:srgbClr val="610039"/>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onnecteur droit avec flèche 25"/>
          <p:cNvCxnSpPr>
            <a:stCxn id="32" idx="2"/>
            <a:endCxn id="23" idx="0"/>
          </p:cNvCxnSpPr>
          <p:nvPr/>
        </p:nvCxnSpPr>
        <p:spPr>
          <a:xfrm>
            <a:off x="8400886" y="2391246"/>
            <a:ext cx="1627807" cy="1364974"/>
          </a:xfrm>
          <a:prstGeom prst="straightConnector1">
            <a:avLst/>
          </a:prstGeom>
          <a:ln w="28575">
            <a:solidFill>
              <a:srgbClr val="610039"/>
            </a:solidFill>
            <a:tailEnd type="triangle"/>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7131471" y="5158561"/>
            <a:ext cx="2538830" cy="624059"/>
          </a:xfrm>
          <a:prstGeom prst="rect">
            <a:avLst/>
          </a:prstGeom>
          <a:solidFill>
            <a:srgbClr val="610039"/>
          </a:solidFill>
          <a:ln>
            <a:solidFill>
              <a:srgbClr val="61003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Évolution du référentiel C-K</a:t>
            </a:r>
            <a:endParaRPr lang="fr-FR" dirty="0"/>
          </a:p>
        </p:txBody>
      </p:sp>
      <p:cxnSp>
        <p:nvCxnSpPr>
          <p:cNvPr id="28" name="Connecteur droit avec flèche 27"/>
          <p:cNvCxnSpPr>
            <a:stCxn id="21" idx="2"/>
            <a:endCxn id="27" idx="0"/>
          </p:cNvCxnSpPr>
          <p:nvPr/>
        </p:nvCxnSpPr>
        <p:spPr>
          <a:xfrm>
            <a:off x="6765691" y="4113678"/>
            <a:ext cx="1635195" cy="1044883"/>
          </a:xfrm>
          <a:prstGeom prst="straightConnector1">
            <a:avLst/>
          </a:prstGeom>
          <a:ln w="28575">
            <a:solidFill>
              <a:srgbClr val="610039"/>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necteur droit avec flèche 28"/>
          <p:cNvCxnSpPr>
            <a:stCxn id="22" idx="2"/>
            <a:endCxn id="27" idx="0"/>
          </p:cNvCxnSpPr>
          <p:nvPr/>
        </p:nvCxnSpPr>
        <p:spPr>
          <a:xfrm>
            <a:off x="8400886" y="4104480"/>
            <a:ext cx="0" cy="1054081"/>
          </a:xfrm>
          <a:prstGeom prst="straightConnector1">
            <a:avLst/>
          </a:prstGeom>
          <a:ln w="28575">
            <a:solidFill>
              <a:srgbClr val="610039"/>
            </a:solidFill>
            <a:tailEnd type="triangle"/>
          </a:ln>
        </p:spPr>
        <p:style>
          <a:lnRef idx="1">
            <a:schemeClr val="accent1"/>
          </a:lnRef>
          <a:fillRef idx="0">
            <a:schemeClr val="accent1"/>
          </a:fillRef>
          <a:effectRef idx="0">
            <a:schemeClr val="accent1"/>
          </a:effectRef>
          <a:fontRef idx="minor">
            <a:schemeClr val="tx1"/>
          </a:fontRef>
        </p:style>
      </p:cxnSp>
      <p:cxnSp>
        <p:nvCxnSpPr>
          <p:cNvPr id="30" name="Connecteur droit 29"/>
          <p:cNvCxnSpPr/>
          <p:nvPr/>
        </p:nvCxnSpPr>
        <p:spPr>
          <a:xfrm flipV="1">
            <a:off x="632062" y="4547843"/>
            <a:ext cx="10801350" cy="3353"/>
          </a:xfrm>
          <a:prstGeom prst="line">
            <a:avLst/>
          </a:prstGeom>
        </p:spPr>
        <p:style>
          <a:lnRef idx="1">
            <a:schemeClr val="dk1"/>
          </a:lnRef>
          <a:fillRef idx="0">
            <a:schemeClr val="dk1"/>
          </a:fillRef>
          <a:effectRef idx="0">
            <a:schemeClr val="dk1"/>
          </a:effectRef>
          <a:fontRef idx="minor">
            <a:schemeClr val="tx1"/>
          </a:fontRef>
        </p:style>
      </p:cxnSp>
      <p:cxnSp>
        <p:nvCxnSpPr>
          <p:cNvPr id="31" name="Connecteur droit 30"/>
          <p:cNvCxnSpPr/>
          <p:nvPr/>
        </p:nvCxnSpPr>
        <p:spPr>
          <a:xfrm>
            <a:off x="632062" y="3243593"/>
            <a:ext cx="10801350" cy="5562"/>
          </a:xfrm>
          <a:prstGeom prst="line">
            <a:avLst/>
          </a:prstGeom>
        </p:spPr>
        <p:style>
          <a:lnRef idx="1">
            <a:schemeClr val="dk1"/>
          </a:lnRef>
          <a:fillRef idx="0">
            <a:schemeClr val="dk1"/>
          </a:fillRef>
          <a:effectRef idx="0">
            <a:schemeClr val="dk1"/>
          </a:effectRef>
          <a:fontRef idx="minor">
            <a:schemeClr val="tx1"/>
          </a:fontRef>
        </p:style>
      </p:cxnSp>
      <p:sp>
        <p:nvSpPr>
          <p:cNvPr id="32" name="Rectangle 31"/>
          <p:cNvSpPr/>
          <p:nvPr/>
        </p:nvSpPr>
        <p:spPr>
          <a:xfrm>
            <a:off x="7771813" y="2032520"/>
            <a:ext cx="1258146" cy="358726"/>
          </a:xfrm>
          <a:prstGeom prst="rect">
            <a:avLst/>
          </a:prstGeom>
          <a:solidFill>
            <a:srgbClr val="610039"/>
          </a:solidFill>
          <a:ln>
            <a:solidFill>
              <a:srgbClr val="61003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latin typeface="Ebrima" panose="02000000000000000000" pitchFamily="2" charset="0"/>
                <a:ea typeface="Ebrima" panose="02000000000000000000" pitchFamily="2" charset="0"/>
                <a:cs typeface="Ebrima" panose="02000000000000000000" pitchFamily="2" charset="0"/>
              </a:rPr>
              <a:t>Atelier K</a:t>
            </a:r>
            <a:endParaRPr lang="fr-FR" dirty="0">
              <a:latin typeface="Ebrima" panose="02000000000000000000" pitchFamily="2" charset="0"/>
              <a:ea typeface="Ebrima" panose="02000000000000000000" pitchFamily="2" charset="0"/>
              <a:cs typeface="Ebrima" panose="02000000000000000000" pitchFamily="2" charset="0"/>
            </a:endParaRPr>
          </a:p>
        </p:txBody>
      </p:sp>
      <p:sp>
        <p:nvSpPr>
          <p:cNvPr id="44" name="Rectangle 43"/>
          <p:cNvSpPr/>
          <p:nvPr/>
        </p:nvSpPr>
        <p:spPr>
          <a:xfrm>
            <a:off x="4977218" y="5405192"/>
            <a:ext cx="1061188" cy="370578"/>
          </a:xfrm>
          <a:prstGeom prst="rect">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45" name="Ellipse 44"/>
          <p:cNvSpPr/>
          <p:nvPr/>
        </p:nvSpPr>
        <p:spPr>
          <a:xfrm rot="16200000">
            <a:off x="3038648" y="5167177"/>
            <a:ext cx="500436" cy="108638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6" name="Connecteur en arc 45"/>
          <p:cNvCxnSpPr>
            <a:stCxn id="44" idx="1"/>
            <a:endCxn id="45" idx="4"/>
          </p:cNvCxnSpPr>
          <p:nvPr/>
        </p:nvCxnSpPr>
        <p:spPr>
          <a:xfrm rot="10800000" flipV="1">
            <a:off x="3832060" y="5590481"/>
            <a:ext cx="1145158" cy="119890"/>
          </a:xfrm>
          <a:prstGeom prst="curvedConnector3">
            <a:avLst>
              <a:gd name="adj1" fmla="val 78368"/>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106" name="Groupe 105"/>
          <p:cNvGrpSpPr/>
          <p:nvPr/>
        </p:nvGrpSpPr>
        <p:grpSpPr>
          <a:xfrm>
            <a:off x="1454653" y="4550651"/>
            <a:ext cx="4545815" cy="1703178"/>
            <a:chOff x="1222641" y="4522926"/>
            <a:chExt cx="4545815" cy="1703178"/>
          </a:xfrm>
        </p:grpSpPr>
        <p:cxnSp>
          <p:nvCxnSpPr>
            <p:cNvPr id="39" name="Connecteur droit avec flèche 38"/>
            <p:cNvCxnSpPr>
              <a:stCxn id="48" idx="2"/>
              <a:endCxn id="43" idx="0"/>
            </p:cNvCxnSpPr>
            <p:nvPr/>
          </p:nvCxnSpPr>
          <p:spPr>
            <a:xfrm>
              <a:off x="3301879" y="5430335"/>
              <a:ext cx="9056" cy="126017"/>
            </a:xfrm>
            <a:prstGeom prst="straightConnector1">
              <a:avLst/>
            </a:prstGeom>
            <a:ln>
              <a:headEnd w="sm" len="sm"/>
              <a:tailEnd type="triangle" w="sm" len="sm"/>
            </a:ln>
          </p:spPr>
          <p:style>
            <a:lnRef idx="1">
              <a:schemeClr val="dk1"/>
            </a:lnRef>
            <a:fillRef idx="0">
              <a:schemeClr val="dk1"/>
            </a:fillRef>
            <a:effectRef idx="0">
              <a:schemeClr val="dk1"/>
            </a:effectRef>
            <a:fontRef idx="minor">
              <a:schemeClr val="tx1"/>
            </a:fontRef>
          </p:style>
        </p:cxnSp>
        <p:cxnSp>
          <p:nvCxnSpPr>
            <p:cNvPr id="38" name="Connecteur droit avec flèche 37"/>
            <p:cNvCxnSpPr>
              <a:stCxn id="48" idx="2"/>
              <a:endCxn id="37" idx="0"/>
            </p:cNvCxnSpPr>
            <p:nvPr/>
          </p:nvCxnSpPr>
          <p:spPr>
            <a:xfrm flipH="1">
              <a:off x="2814474" y="5430335"/>
              <a:ext cx="487405" cy="122316"/>
            </a:xfrm>
            <a:prstGeom prst="straightConnector1">
              <a:avLst/>
            </a:prstGeom>
            <a:ln>
              <a:headEnd w="sm" len="sm"/>
              <a:tailEnd type="triangle" w="sm" len="sm"/>
            </a:ln>
          </p:spPr>
          <p:style>
            <a:lnRef idx="1">
              <a:schemeClr val="dk1"/>
            </a:lnRef>
            <a:fillRef idx="0">
              <a:schemeClr val="dk1"/>
            </a:fillRef>
            <a:effectRef idx="0">
              <a:schemeClr val="dk1"/>
            </a:effectRef>
            <a:fontRef idx="minor">
              <a:schemeClr val="tx1"/>
            </a:fontRef>
          </p:style>
        </p:cxnSp>
        <p:grpSp>
          <p:nvGrpSpPr>
            <p:cNvPr id="105" name="Groupe 104"/>
            <p:cNvGrpSpPr/>
            <p:nvPr/>
          </p:nvGrpSpPr>
          <p:grpSpPr>
            <a:xfrm>
              <a:off x="1222641" y="4522926"/>
              <a:ext cx="4545815" cy="1703178"/>
              <a:chOff x="1222641" y="4522926"/>
              <a:chExt cx="4545815" cy="1703178"/>
            </a:xfrm>
          </p:grpSpPr>
          <p:sp>
            <p:nvSpPr>
              <p:cNvPr id="43" name="Rectangle à coins arrondis 42"/>
              <p:cNvSpPr/>
              <p:nvPr/>
            </p:nvSpPr>
            <p:spPr>
              <a:xfrm>
                <a:off x="3076543" y="5556352"/>
                <a:ext cx="468784" cy="22921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1200" dirty="0" smtClean="0"/>
                  <a:t>C8</a:t>
                </a:r>
                <a:endParaRPr lang="fr-FR" sz="1200" dirty="0"/>
              </a:p>
            </p:txBody>
          </p:sp>
          <p:sp>
            <p:nvSpPr>
              <p:cNvPr id="37" name="Rectangle à coins arrondis 36"/>
              <p:cNvSpPr/>
              <p:nvPr/>
            </p:nvSpPr>
            <p:spPr>
              <a:xfrm>
                <a:off x="2580082" y="5552651"/>
                <a:ext cx="468784" cy="22921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1200" dirty="0" smtClean="0"/>
                  <a:t>C7</a:t>
                </a:r>
                <a:endParaRPr lang="fr-FR" sz="1200" dirty="0"/>
              </a:p>
            </p:txBody>
          </p:sp>
          <p:grpSp>
            <p:nvGrpSpPr>
              <p:cNvPr id="104" name="Groupe 103"/>
              <p:cNvGrpSpPr/>
              <p:nvPr/>
            </p:nvGrpSpPr>
            <p:grpSpPr>
              <a:xfrm>
                <a:off x="1222641" y="4522926"/>
                <a:ext cx="4545815" cy="1703178"/>
                <a:chOff x="1222641" y="4522926"/>
                <a:chExt cx="4545815" cy="1703178"/>
              </a:xfrm>
            </p:grpSpPr>
            <p:grpSp>
              <p:nvGrpSpPr>
                <p:cNvPr id="41" name="Groupe 40"/>
                <p:cNvGrpSpPr/>
                <p:nvPr/>
              </p:nvGrpSpPr>
              <p:grpSpPr>
                <a:xfrm>
                  <a:off x="1222641" y="4522926"/>
                  <a:ext cx="3775732" cy="1703178"/>
                  <a:chOff x="-66251" y="133004"/>
                  <a:chExt cx="5252873" cy="2502245"/>
                </a:xfrm>
              </p:grpSpPr>
              <p:sp>
                <p:nvSpPr>
                  <p:cNvPr id="47" name="Rectangle à coins arrondis 46"/>
                  <p:cNvSpPr/>
                  <p:nvPr/>
                </p:nvSpPr>
                <p:spPr>
                  <a:xfrm>
                    <a:off x="1257683" y="548806"/>
                    <a:ext cx="1568743" cy="381355"/>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sz="1200" dirty="0" smtClean="0"/>
                      <a:t>C0</a:t>
                    </a:r>
                    <a:endParaRPr lang="fr-FR" sz="1200" dirty="0"/>
                  </a:p>
                </p:txBody>
              </p:sp>
              <p:sp>
                <p:nvSpPr>
                  <p:cNvPr id="48" name="Rectangle à coins arrondis 47"/>
                  <p:cNvSpPr/>
                  <p:nvPr/>
                </p:nvSpPr>
                <p:spPr>
                  <a:xfrm>
                    <a:off x="2500335" y="1129388"/>
                    <a:ext cx="652182" cy="336747"/>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1200" dirty="0" smtClean="0"/>
                      <a:t>C3</a:t>
                    </a:r>
                    <a:endParaRPr lang="fr-FR" sz="1200" dirty="0"/>
                  </a:p>
                </p:txBody>
              </p:sp>
              <p:sp>
                <p:nvSpPr>
                  <p:cNvPr id="49" name="Rectangle à coins arrondis 48"/>
                  <p:cNvSpPr/>
                  <p:nvPr/>
                </p:nvSpPr>
                <p:spPr>
                  <a:xfrm>
                    <a:off x="414162" y="1091800"/>
                    <a:ext cx="652182" cy="336747"/>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sz="1200" dirty="0" smtClean="0"/>
                      <a:t>C1</a:t>
                    </a:r>
                    <a:endParaRPr lang="fr-FR" sz="1200" dirty="0"/>
                  </a:p>
                </p:txBody>
              </p:sp>
              <p:sp>
                <p:nvSpPr>
                  <p:cNvPr id="50" name="Rectangle à coins arrondis 49"/>
                  <p:cNvSpPr/>
                  <p:nvPr/>
                </p:nvSpPr>
                <p:spPr>
                  <a:xfrm>
                    <a:off x="1325084" y="1111316"/>
                    <a:ext cx="652182" cy="336747"/>
                  </a:xfrm>
                  <a:prstGeom prst="roundRect">
                    <a:avLst/>
                  </a:prstGeom>
                  <a:solidFill>
                    <a:schemeClr val="bg1">
                      <a:lumMod val="5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sz="1200" dirty="0" smtClean="0">
                        <a:solidFill>
                          <a:schemeClr val="tx1"/>
                        </a:solidFill>
                      </a:rPr>
                      <a:t>C2</a:t>
                    </a:r>
                    <a:endParaRPr lang="fr-FR" sz="1200" dirty="0">
                      <a:solidFill>
                        <a:schemeClr val="tx1"/>
                      </a:solidFill>
                    </a:endParaRPr>
                  </a:p>
                </p:txBody>
              </p:sp>
              <p:cxnSp>
                <p:nvCxnSpPr>
                  <p:cNvPr id="51" name="Connecteur droit avec flèche 50"/>
                  <p:cNvCxnSpPr>
                    <a:stCxn id="47" idx="2"/>
                    <a:endCxn id="49" idx="0"/>
                  </p:cNvCxnSpPr>
                  <p:nvPr/>
                </p:nvCxnSpPr>
                <p:spPr>
                  <a:xfrm flipH="1">
                    <a:off x="740252" y="930161"/>
                    <a:ext cx="1301802" cy="161639"/>
                  </a:xfrm>
                  <a:prstGeom prst="straightConnector1">
                    <a:avLst/>
                  </a:prstGeom>
                  <a:ln>
                    <a:headEnd w="sm" len="sm"/>
                    <a:tailEnd type="triangle" w="sm" len="sm"/>
                  </a:ln>
                </p:spPr>
                <p:style>
                  <a:lnRef idx="1">
                    <a:schemeClr val="dk1"/>
                  </a:lnRef>
                  <a:fillRef idx="0">
                    <a:schemeClr val="dk1"/>
                  </a:fillRef>
                  <a:effectRef idx="0">
                    <a:schemeClr val="dk1"/>
                  </a:effectRef>
                  <a:fontRef idx="minor">
                    <a:schemeClr val="tx1"/>
                  </a:fontRef>
                </p:style>
              </p:cxnSp>
              <p:cxnSp>
                <p:nvCxnSpPr>
                  <p:cNvPr id="52" name="Connecteur droit avec flèche 51"/>
                  <p:cNvCxnSpPr>
                    <a:stCxn id="47" idx="2"/>
                    <a:endCxn id="50" idx="0"/>
                  </p:cNvCxnSpPr>
                  <p:nvPr/>
                </p:nvCxnSpPr>
                <p:spPr>
                  <a:xfrm flipH="1">
                    <a:off x="1651175" y="930161"/>
                    <a:ext cx="390880" cy="181155"/>
                  </a:xfrm>
                  <a:prstGeom prst="straightConnector1">
                    <a:avLst/>
                  </a:prstGeom>
                  <a:ln>
                    <a:headEnd w="sm" len="sm"/>
                    <a:tailEnd type="triangle" w="sm" len="sm"/>
                  </a:ln>
                </p:spPr>
                <p:style>
                  <a:lnRef idx="1">
                    <a:schemeClr val="dk1"/>
                  </a:lnRef>
                  <a:fillRef idx="0">
                    <a:schemeClr val="dk1"/>
                  </a:fillRef>
                  <a:effectRef idx="0">
                    <a:schemeClr val="dk1"/>
                  </a:effectRef>
                  <a:fontRef idx="minor">
                    <a:schemeClr val="tx1"/>
                  </a:fontRef>
                </p:style>
              </p:cxnSp>
              <p:cxnSp>
                <p:nvCxnSpPr>
                  <p:cNvPr id="53" name="Connecteur droit avec flèche 52"/>
                  <p:cNvCxnSpPr>
                    <a:stCxn id="47" idx="2"/>
                    <a:endCxn id="48" idx="0"/>
                  </p:cNvCxnSpPr>
                  <p:nvPr/>
                </p:nvCxnSpPr>
                <p:spPr>
                  <a:xfrm>
                    <a:off x="2042055" y="930162"/>
                    <a:ext cx="784372" cy="199228"/>
                  </a:xfrm>
                  <a:prstGeom prst="straightConnector1">
                    <a:avLst/>
                  </a:prstGeom>
                  <a:ln>
                    <a:headEnd w="sm" len="sm"/>
                    <a:tailEnd type="triangle" w="sm" len="sm"/>
                  </a:ln>
                </p:spPr>
                <p:style>
                  <a:lnRef idx="1">
                    <a:schemeClr val="dk1"/>
                  </a:lnRef>
                  <a:fillRef idx="0">
                    <a:schemeClr val="dk1"/>
                  </a:fillRef>
                  <a:effectRef idx="0">
                    <a:schemeClr val="dk1"/>
                  </a:effectRef>
                  <a:fontRef idx="minor">
                    <a:schemeClr val="tx1"/>
                  </a:fontRef>
                </p:style>
              </p:cxnSp>
              <p:cxnSp>
                <p:nvCxnSpPr>
                  <p:cNvPr id="54" name="Connecteur droit 53"/>
                  <p:cNvCxnSpPr/>
                  <p:nvPr/>
                </p:nvCxnSpPr>
                <p:spPr>
                  <a:xfrm flipH="1">
                    <a:off x="3258104" y="191193"/>
                    <a:ext cx="1454" cy="2444056"/>
                  </a:xfrm>
                  <a:prstGeom prst="line">
                    <a:avLst/>
                  </a:prstGeom>
                </p:spPr>
                <p:style>
                  <a:lnRef idx="1">
                    <a:schemeClr val="dk1"/>
                  </a:lnRef>
                  <a:fillRef idx="0">
                    <a:schemeClr val="dk1"/>
                  </a:fillRef>
                  <a:effectRef idx="0">
                    <a:schemeClr val="dk1"/>
                  </a:effectRef>
                  <a:fontRef idx="minor">
                    <a:schemeClr val="tx1"/>
                  </a:fontRef>
                </p:style>
              </p:cxnSp>
              <p:sp>
                <p:nvSpPr>
                  <p:cNvPr id="55" name="Rectangle 54"/>
                  <p:cNvSpPr/>
                  <p:nvPr/>
                </p:nvSpPr>
                <p:spPr>
                  <a:xfrm>
                    <a:off x="3408644" y="909352"/>
                    <a:ext cx="644109" cy="367600"/>
                  </a:xfrm>
                  <a:prstGeom prst="rect">
                    <a:avLst/>
                  </a:prstGeom>
                  <a:solidFill>
                    <a:schemeClr val="bg1">
                      <a:lumMod val="5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sz="1200" dirty="0" smtClean="0">
                        <a:solidFill>
                          <a:schemeClr val="tx1"/>
                        </a:solidFill>
                      </a:rPr>
                      <a:t>K2</a:t>
                    </a:r>
                    <a:endParaRPr lang="fr-FR" sz="1200" dirty="0">
                      <a:solidFill>
                        <a:schemeClr val="tx1"/>
                      </a:solidFill>
                    </a:endParaRPr>
                  </a:p>
                </p:txBody>
              </p:sp>
              <p:sp>
                <p:nvSpPr>
                  <p:cNvPr id="56" name="Rectangle 55"/>
                  <p:cNvSpPr/>
                  <p:nvPr/>
                </p:nvSpPr>
                <p:spPr>
                  <a:xfrm>
                    <a:off x="3841653" y="1762204"/>
                    <a:ext cx="644108" cy="36760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sz="1200" dirty="0" smtClean="0"/>
                      <a:t>K1</a:t>
                    </a:r>
                    <a:endParaRPr lang="fr-FR" sz="1200" dirty="0"/>
                  </a:p>
                </p:txBody>
              </p:sp>
              <p:sp>
                <p:nvSpPr>
                  <p:cNvPr id="57" name="Rectangle 56"/>
                  <p:cNvSpPr/>
                  <p:nvPr/>
                </p:nvSpPr>
                <p:spPr>
                  <a:xfrm>
                    <a:off x="4235270" y="1020863"/>
                    <a:ext cx="644109" cy="367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1200" dirty="0" smtClean="0"/>
                      <a:t>K3</a:t>
                    </a:r>
                    <a:endParaRPr lang="fr-FR" sz="1200" dirty="0"/>
                  </a:p>
                </p:txBody>
              </p:sp>
              <p:sp>
                <p:nvSpPr>
                  <p:cNvPr id="58" name="ZoneTexte 57"/>
                  <p:cNvSpPr txBox="1"/>
                  <p:nvPr/>
                </p:nvSpPr>
                <p:spPr>
                  <a:xfrm>
                    <a:off x="2002732" y="133004"/>
                    <a:ext cx="489759" cy="343419"/>
                  </a:xfrm>
                  <a:prstGeom prst="rect">
                    <a:avLst/>
                  </a:prstGeom>
                  <a:noFill/>
                </p:spPr>
                <p:txBody>
                  <a:bodyPr wrap="square" rtlCol="0">
                    <a:spAutoFit/>
                  </a:bodyPr>
                  <a:lstStyle/>
                  <a:p>
                    <a:r>
                      <a:rPr lang="fr-FR" sz="1400" dirty="0"/>
                      <a:t>C</a:t>
                    </a:r>
                  </a:p>
                </p:txBody>
              </p:sp>
              <p:sp>
                <p:nvSpPr>
                  <p:cNvPr id="59" name="ZoneTexte 58"/>
                  <p:cNvSpPr txBox="1"/>
                  <p:nvPr/>
                </p:nvSpPr>
                <p:spPr>
                  <a:xfrm>
                    <a:off x="3975579" y="133004"/>
                    <a:ext cx="342242" cy="343419"/>
                  </a:xfrm>
                  <a:prstGeom prst="rect">
                    <a:avLst/>
                  </a:prstGeom>
                  <a:noFill/>
                </p:spPr>
                <p:txBody>
                  <a:bodyPr wrap="square" rtlCol="0">
                    <a:spAutoFit/>
                  </a:bodyPr>
                  <a:lstStyle/>
                  <a:p>
                    <a:r>
                      <a:rPr lang="fr-FR" sz="1400" dirty="0" smtClean="0"/>
                      <a:t>K</a:t>
                    </a:r>
                    <a:endParaRPr lang="fr-FR" sz="1400" dirty="0"/>
                  </a:p>
                </p:txBody>
              </p:sp>
              <p:sp>
                <p:nvSpPr>
                  <p:cNvPr id="60" name="Rectangle à coins arrondis 59"/>
                  <p:cNvSpPr/>
                  <p:nvPr/>
                </p:nvSpPr>
                <p:spPr>
                  <a:xfrm>
                    <a:off x="105008" y="1547552"/>
                    <a:ext cx="652182" cy="336747"/>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sz="1200" dirty="0" smtClean="0"/>
                      <a:t>C4</a:t>
                    </a:r>
                    <a:endParaRPr lang="fr-FR" sz="1200" dirty="0"/>
                  </a:p>
                </p:txBody>
              </p:sp>
              <p:sp>
                <p:nvSpPr>
                  <p:cNvPr id="61" name="Rectangle à coins arrondis 60"/>
                  <p:cNvSpPr/>
                  <p:nvPr/>
                </p:nvSpPr>
                <p:spPr>
                  <a:xfrm>
                    <a:off x="-66251" y="2023321"/>
                    <a:ext cx="652182" cy="336747"/>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sz="1200" dirty="0" smtClean="0"/>
                      <a:t>C6</a:t>
                    </a:r>
                    <a:endParaRPr lang="fr-FR" sz="1200" dirty="0"/>
                  </a:p>
                </p:txBody>
              </p:sp>
              <p:cxnSp>
                <p:nvCxnSpPr>
                  <p:cNvPr id="62" name="Connecteur droit avec flèche 61"/>
                  <p:cNvCxnSpPr>
                    <a:stCxn id="49" idx="2"/>
                    <a:endCxn id="60" idx="0"/>
                  </p:cNvCxnSpPr>
                  <p:nvPr/>
                </p:nvCxnSpPr>
                <p:spPr>
                  <a:xfrm flipH="1">
                    <a:off x="431099" y="1428547"/>
                    <a:ext cx="309154" cy="119005"/>
                  </a:xfrm>
                  <a:prstGeom prst="straightConnector1">
                    <a:avLst/>
                  </a:prstGeom>
                  <a:ln>
                    <a:headEnd w="sm" len="sm"/>
                    <a:tailEnd type="triangle" w="sm" len="sm"/>
                  </a:ln>
                </p:spPr>
                <p:style>
                  <a:lnRef idx="1">
                    <a:schemeClr val="dk1"/>
                  </a:lnRef>
                  <a:fillRef idx="0">
                    <a:schemeClr val="dk1"/>
                  </a:fillRef>
                  <a:effectRef idx="0">
                    <a:schemeClr val="dk1"/>
                  </a:effectRef>
                  <a:fontRef idx="minor">
                    <a:schemeClr val="tx1"/>
                  </a:fontRef>
                </p:style>
              </p:cxnSp>
              <p:cxnSp>
                <p:nvCxnSpPr>
                  <p:cNvPr id="63" name="Connecteur droit avec flèche 62"/>
                  <p:cNvCxnSpPr>
                    <a:stCxn id="60" idx="2"/>
                    <a:endCxn id="61" idx="0"/>
                  </p:cNvCxnSpPr>
                  <p:nvPr/>
                </p:nvCxnSpPr>
                <p:spPr>
                  <a:xfrm flipH="1">
                    <a:off x="259840" y="1884298"/>
                    <a:ext cx="171259" cy="139022"/>
                  </a:xfrm>
                  <a:prstGeom prst="straightConnector1">
                    <a:avLst/>
                  </a:prstGeom>
                  <a:ln>
                    <a:headEnd w="sm" len="sm"/>
                    <a:tailEnd type="triangle" w="sm" len="sm"/>
                  </a:ln>
                </p:spPr>
                <p:style>
                  <a:lnRef idx="1">
                    <a:schemeClr val="dk1"/>
                  </a:lnRef>
                  <a:fillRef idx="0">
                    <a:schemeClr val="dk1"/>
                  </a:fillRef>
                  <a:effectRef idx="0">
                    <a:schemeClr val="dk1"/>
                  </a:effectRef>
                  <a:fontRef idx="minor">
                    <a:schemeClr val="tx1"/>
                  </a:fontRef>
                </p:style>
              </p:cxnSp>
              <p:sp>
                <p:nvSpPr>
                  <p:cNvPr id="64" name="Rectangle à coins arrondis 63"/>
                  <p:cNvSpPr/>
                  <p:nvPr/>
                </p:nvSpPr>
                <p:spPr>
                  <a:xfrm>
                    <a:off x="1077654" y="1646172"/>
                    <a:ext cx="652182" cy="336747"/>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sz="1200" dirty="0" smtClean="0"/>
                      <a:t>C5</a:t>
                    </a:r>
                    <a:endParaRPr lang="fr-FR" sz="1200" dirty="0"/>
                  </a:p>
                </p:txBody>
              </p:sp>
              <p:cxnSp>
                <p:nvCxnSpPr>
                  <p:cNvPr id="65" name="Connecteur droit avec flèche 64"/>
                  <p:cNvCxnSpPr>
                    <a:stCxn id="50" idx="2"/>
                    <a:endCxn id="64" idx="0"/>
                  </p:cNvCxnSpPr>
                  <p:nvPr/>
                </p:nvCxnSpPr>
                <p:spPr>
                  <a:xfrm flipH="1">
                    <a:off x="1403745" y="1448063"/>
                    <a:ext cx="247430" cy="198109"/>
                  </a:xfrm>
                  <a:prstGeom prst="straightConnector1">
                    <a:avLst/>
                  </a:prstGeom>
                  <a:ln>
                    <a:headEnd w="sm" len="sm"/>
                    <a:tailEnd type="triangle" w="sm" len="sm"/>
                  </a:ln>
                </p:spPr>
                <p:style>
                  <a:lnRef idx="1">
                    <a:schemeClr val="dk1"/>
                  </a:lnRef>
                  <a:fillRef idx="0">
                    <a:schemeClr val="dk1"/>
                  </a:fillRef>
                  <a:effectRef idx="0">
                    <a:schemeClr val="dk1"/>
                  </a:effectRef>
                  <a:fontRef idx="minor">
                    <a:schemeClr val="tx1"/>
                  </a:fontRef>
                </p:style>
              </p:cxnSp>
              <p:sp>
                <p:nvSpPr>
                  <p:cNvPr id="66" name="Rectangle 65"/>
                  <p:cNvSpPr/>
                  <p:nvPr/>
                </p:nvSpPr>
                <p:spPr>
                  <a:xfrm>
                    <a:off x="3451786" y="2210717"/>
                    <a:ext cx="644109" cy="367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sz="1200" dirty="0" smtClean="0"/>
                      <a:t>K4</a:t>
                    </a:r>
                    <a:endParaRPr lang="fr-FR" sz="1200" dirty="0"/>
                  </a:p>
                </p:txBody>
              </p:sp>
              <p:sp>
                <p:nvSpPr>
                  <p:cNvPr id="67" name="Rectangle 66"/>
                  <p:cNvSpPr/>
                  <p:nvPr/>
                </p:nvSpPr>
                <p:spPr>
                  <a:xfrm>
                    <a:off x="4317820" y="2176268"/>
                    <a:ext cx="644109" cy="367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sz="1200" dirty="0" smtClean="0"/>
                      <a:t>K6</a:t>
                    </a:r>
                    <a:endParaRPr lang="fr-FR" sz="1200" dirty="0"/>
                  </a:p>
                </p:txBody>
              </p:sp>
              <p:sp>
                <p:nvSpPr>
                  <p:cNvPr id="68" name="Rectangle 67"/>
                  <p:cNvSpPr/>
                  <p:nvPr/>
                </p:nvSpPr>
                <p:spPr>
                  <a:xfrm>
                    <a:off x="4542513" y="535203"/>
                    <a:ext cx="644109" cy="367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sz="1200" dirty="0" smtClean="0"/>
                      <a:t>K5</a:t>
                    </a:r>
                    <a:endParaRPr lang="fr-FR" sz="1200" dirty="0"/>
                  </a:p>
                </p:txBody>
              </p:sp>
            </p:grpSp>
            <p:sp>
              <p:nvSpPr>
                <p:cNvPr id="42" name="Rectangle 41"/>
                <p:cNvSpPr/>
                <p:nvPr/>
              </p:nvSpPr>
              <p:spPr>
                <a:xfrm>
                  <a:off x="5305475" y="5420746"/>
                  <a:ext cx="462981" cy="25021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1200" dirty="0" smtClean="0"/>
                    <a:t>K8</a:t>
                  </a:r>
                  <a:endParaRPr lang="fr-FR" sz="1200" dirty="0"/>
                </a:p>
              </p:txBody>
            </p:sp>
            <p:sp>
              <p:nvSpPr>
                <p:cNvPr id="35" name="Rectangle 34"/>
                <p:cNvSpPr/>
                <p:nvPr/>
              </p:nvSpPr>
              <p:spPr>
                <a:xfrm>
                  <a:off x="4793850" y="5437650"/>
                  <a:ext cx="462981" cy="250211"/>
                </a:xfrm>
                <a:prstGeom prst="rect">
                  <a:avLst/>
                </a:prstGeom>
                <a:solidFill>
                  <a:schemeClr val="bg1">
                    <a:lumMod val="5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sz="1200" dirty="0" smtClean="0">
                      <a:solidFill>
                        <a:schemeClr val="tx1"/>
                      </a:solidFill>
                    </a:rPr>
                    <a:t>K7</a:t>
                  </a:r>
                  <a:endParaRPr lang="fr-FR" sz="1200" dirty="0">
                    <a:solidFill>
                      <a:schemeClr val="tx1"/>
                    </a:solidFill>
                  </a:endParaRPr>
                </a:p>
              </p:txBody>
            </p:sp>
          </p:grpSp>
        </p:grpSp>
      </p:grpSp>
      <p:cxnSp>
        <p:nvCxnSpPr>
          <p:cNvPr id="96" name="Connecteur droit avec flèche 95"/>
          <p:cNvCxnSpPr>
            <a:stCxn id="23" idx="2"/>
            <a:endCxn id="27" idx="0"/>
          </p:cNvCxnSpPr>
          <p:nvPr/>
        </p:nvCxnSpPr>
        <p:spPr>
          <a:xfrm flipH="1">
            <a:off x="8400886" y="4121812"/>
            <a:ext cx="1627807" cy="1036749"/>
          </a:xfrm>
          <a:prstGeom prst="straightConnector1">
            <a:avLst/>
          </a:prstGeom>
          <a:ln w="28575">
            <a:solidFill>
              <a:srgbClr val="610039"/>
            </a:solidFill>
            <a:tailEnd type="triangle"/>
          </a:ln>
        </p:spPr>
        <p:style>
          <a:lnRef idx="1">
            <a:schemeClr val="accent1"/>
          </a:lnRef>
          <a:fillRef idx="0">
            <a:schemeClr val="accent1"/>
          </a:fillRef>
          <a:effectRef idx="0">
            <a:schemeClr val="accent1"/>
          </a:effectRef>
          <a:fontRef idx="minor">
            <a:schemeClr val="tx1"/>
          </a:fontRef>
        </p:style>
      </p:cxnSp>
      <p:pic>
        <p:nvPicPr>
          <p:cNvPr id="107" name="Image 10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15790" y="1281774"/>
            <a:ext cx="2452922" cy="1839691"/>
          </a:xfrm>
          <a:prstGeom prst="rect">
            <a:avLst/>
          </a:prstGeom>
        </p:spPr>
      </p:pic>
      <p:pic>
        <p:nvPicPr>
          <p:cNvPr id="113" name="Image 1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49581" y="3290846"/>
            <a:ext cx="1614049" cy="1210537"/>
          </a:xfrm>
          <a:prstGeom prst="rect">
            <a:avLst/>
          </a:prstGeom>
        </p:spPr>
      </p:pic>
      <p:pic>
        <p:nvPicPr>
          <p:cNvPr id="69" name="Image 68"/>
          <p:cNvPicPr>
            <a:picLocks noChangeAspect="1"/>
          </p:cNvPicPr>
          <p:nvPr/>
        </p:nvPicPr>
        <p:blipFill rotWithShape="1">
          <a:blip r:embed="rId8" cstate="print">
            <a:clrChange>
              <a:clrFrom>
                <a:srgbClr val="FFFFFF"/>
              </a:clrFrom>
              <a:clrTo>
                <a:srgbClr val="FFFFFF">
                  <a:alpha val="0"/>
                </a:srgbClr>
              </a:clrTo>
            </a:clrChange>
            <a:duotone>
              <a:prstClr val="black"/>
              <a:schemeClr val="tx2">
                <a:tint val="45000"/>
                <a:satMod val="400000"/>
              </a:schemeClr>
            </a:duotone>
            <a:extLst>
              <a:ext uri="{BEBA8EAE-BF5A-486C-A8C5-ECC9F3942E4B}">
                <a14:imgProps xmlns:a14="http://schemas.microsoft.com/office/drawing/2010/main">
                  <a14:imgLayer r:embed="rId9">
                    <a14:imgEffect>
                      <a14:sharpenSoften amount="100000"/>
                    </a14:imgEffect>
                  </a14:imgLayer>
                </a14:imgProps>
              </a:ext>
              <a:ext uri="{28A0092B-C50C-407E-A947-70E740481C1C}">
                <a14:useLocalDpi xmlns:a14="http://schemas.microsoft.com/office/drawing/2010/main" val="0"/>
              </a:ext>
            </a:extLst>
          </a:blip>
          <a:srcRect l="15672"/>
          <a:stretch/>
        </p:blipFill>
        <p:spPr>
          <a:xfrm>
            <a:off x="3024949" y="6411852"/>
            <a:ext cx="492493" cy="432543"/>
          </a:xfrm>
          <a:prstGeom prst="rect">
            <a:avLst/>
          </a:prstGeom>
          <a:solidFill>
            <a:schemeClr val="bg1">
              <a:lumMod val="75000"/>
            </a:schemeClr>
          </a:solidFill>
        </p:spPr>
      </p:pic>
    </p:spTree>
    <p:extLst>
      <p:ext uri="{BB962C8B-B14F-4D97-AF65-F5344CB8AC3E}">
        <p14:creationId xmlns:p14="http://schemas.microsoft.com/office/powerpoint/2010/main" val="3971228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9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0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7" grpId="0" animBg="1"/>
      <p:bldP spid="32" grpId="0" animBg="1"/>
      <p:bldP spid="44" grpId="0" animBg="1"/>
      <p:bldP spid="4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B5152189-E67B-4D26-B052-76DE3D6CF7C5}" type="slidenum">
              <a:rPr lang="fr-FR" smtClean="0"/>
              <a:pPr/>
              <a:t>26</a:t>
            </a:fld>
            <a:endParaRPr lang="fr-FR"/>
          </a:p>
        </p:txBody>
      </p:sp>
      <p:sp>
        <p:nvSpPr>
          <p:cNvPr id="3" name="Titre 2"/>
          <p:cNvSpPr>
            <a:spLocks noGrp="1"/>
          </p:cNvSpPr>
          <p:nvPr>
            <p:ph type="title"/>
          </p:nvPr>
        </p:nvSpPr>
        <p:spPr/>
        <p:txBody>
          <a:bodyPr/>
          <a:lstStyle/>
          <a:p>
            <a:r>
              <a:rPr lang="fr-FR" dirty="0"/>
              <a:t>L’atelier jeu sérieux</a:t>
            </a:r>
          </a:p>
        </p:txBody>
      </p:sp>
      <p:sp>
        <p:nvSpPr>
          <p:cNvPr id="5" name="Sous-titre 4"/>
          <p:cNvSpPr>
            <a:spLocks noGrp="1"/>
          </p:cNvSpPr>
          <p:nvPr>
            <p:ph type="subTitle" idx="13"/>
          </p:nvPr>
        </p:nvSpPr>
        <p:spPr/>
        <p:txBody>
          <a:bodyPr/>
          <a:lstStyle/>
          <a:p>
            <a:r>
              <a:rPr lang="fr-FR" dirty="0" smtClean="0"/>
              <a:t>II. Matériel et Méthode du dispositif</a:t>
            </a:r>
            <a:endParaRPr lang="fr-FR" dirty="0"/>
          </a:p>
        </p:txBody>
      </p:sp>
      <p:grpSp>
        <p:nvGrpSpPr>
          <p:cNvPr id="6" name="Groupe 5"/>
          <p:cNvGrpSpPr/>
          <p:nvPr/>
        </p:nvGrpSpPr>
        <p:grpSpPr>
          <a:xfrm>
            <a:off x="2882631" y="6398250"/>
            <a:ext cx="6732897" cy="459750"/>
            <a:chOff x="1766981" y="6414511"/>
            <a:chExt cx="6732897" cy="459750"/>
          </a:xfrm>
        </p:grpSpPr>
        <p:sp>
          <p:nvSpPr>
            <p:cNvPr id="7" name="Rectangle 6"/>
            <p:cNvSpPr/>
            <p:nvPr/>
          </p:nvSpPr>
          <p:spPr>
            <a:xfrm>
              <a:off x="7475454" y="6414511"/>
              <a:ext cx="718265" cy="459749"/>
            </a:xfrm>
            <a:prstGeom prst="rect">
              <a:avLst/>
            </a:prstGeom>
            <a:solidFill>
              <a:srgbClr val="6100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5563448" y="6414511"/>
              <a:ext cx="845161" cy="459749"/>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3550656" y="6414511"/>
              <a:ext cx="840649" cy="45975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1766981" y="6414511"/>
              <a:ext cx="777129" cy="45975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 name="Espace réservé du contenu 9"/>
            <p:cNvPicPr>
              <a:picLocks noChangeAspect="1"/>
            </p:cNvPicPr>
            <p:nvPr/>
          </p:nvPicPr>
          <p:blipFill>
            <a:blip r:embed="rId2"/>
            <a:stretch>
              <a:fillRect/>
            </a:stretch>
          </p:blipFill>
          <p:spPr>
            <a:xfrm>
              <a:off x="3640309" y="6414511"/>
              <a:ext cx="670022" cy="459749"/>
            </a:xfrm>
            <a:prstGeom prst="rect">
              <a:avLst/>
            </a:prstGeom>
          </p:spPr>
        </p:pic>
        <p:pic>
          <p:nvPicPr>
            <p:cNvPr id="13" name="Image 12"/>
            <p:cNvPicPr>
              <a:picLocks noChangeAspect="1"/>
            </p:cNvPicPr>
            <p:nvPr/>
          </p:nvPicPr>
          <p:blipFill>
            <a:blip r:embed="rId3"/>
            <a:stretch>
              <a:fillRect/>
            </a:stretch>
          </p:blipFill>
          <p:spPr>
            <a:xfrm>
              <a:off x="5663191" y="6421811"/>
              <a:ext cx="640119" cy="445150"/>
            </a:xfrm>
            <a:prstGeom prst="rect">
              <a:avLst/>
            </a:prstGeom>
          </p:spPr>
        </p:pic>
        <p:pic>
          <p:nvPicPr>
            <p:cNvPr id="14" name="Image 13"/>
            <p:cNvPicPr>
              <a:picLocks noChangeAspect="1"/>
            </p:cNvPicPr>
            <p:nvPr/>
          </p:nvPicPr>
          <p:blipFill>
            <a:blip r:embed="rId4"/>
            <a:stretch>
              <a:fillRect/>
            </a:stretch>
          </p:blipFill>
          <p:spPr>
            <a:xfrm>
              <a:off x="7661600" y="6472239"/>
              <a:ext cx="379867" cy="348710"/>
            </a:xfrm>
            <a:prstGeom prst="rect">
              <a:avLst/>
            </a:prstGeom>
          </p:spPr>
        </p:pic>
        <p:cxnSp>
          <p:nvCxnSpPr>
            <p:cNvPr id="15" name="Connecteur droit avec flèche 14"/>
            <p:cNvCxnSpPr>
              <a:stCxn id="10" idx="3"/>
              <a:endCxn id="9" idx="1"/>
            </p:cNvCxnSpPr>
            <p:nvPr/>
          </p:nvCxnSpPr>
          <p:spPr>
            <a:xfrm>
              <a:off x="2544110" y="6644386"/>
              <a:ext cx="100654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6" name="Connecteur droit avec flèche 15"/>
            <p:cNvCxnSpPr>
              <a:stCxn id="9" idx="3"/>
              <a:endCxn id="8" idx="1"/>
            </p:cNvCxnSpPr>
            <p:nvPr/>
          </p:nvCxnSpPr>
          <p:spPr>
            <a:xfrm>
              <a:off x="4391305" y="6644386"/>
              <a:ext cx="117214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7" name="Connecteur droit avec flèche 16"/>
            <p:cNvCxnSpPr>
              <a:stCxn id="8" idx="3"/>
              <a:endCxn id="7" idx="1"/>
            </p:cNvCxnSpPr>
            <p:nvPr/>
          </p:nvCxnSpPr>
          <p:spPr>
            <a:xfrm>
              <a:off x="6408609" y="6644386"/>
              <a:ext cx="106684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8" name="Ellipse 17"/>
            <p:cNvSpPr/>
            <p:nvPr/>
          </p:nvSpPr>
          <p:spPr>
            <a:xfrm>
              <a:off x="8121263" y="6483030"/>
              <a:ext cx="378615" cy="322710"/>
            </a:xfrm>
            <a:prstGeom prst="ellipse">
              <a:avLst/>
            </a:prstGeom>
            <a:solidFill>
              <a:srgbClr val="61003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latin typeface="Eras Medium ITC" panose="020B0602030504020804" pitchFamily="34" charset="0"/>
                </a:rPr>
                <a:t>4</a:t>
              </a:r>
              <a:endParaRPr lang="fr-FR" sz="1200" dirty="0">
                <a:latin typeface="Eras Medium ITC" panose="020B0602030504020804" pitchFamily="34" charset="0"/>
              </a:endParaRPr>
            </a:p>
          </p:txBody>
        </p:sp>
      </p:grpSp>
      <p:sp>
        <p:nvSpPr>
          <p:cNvPr id="20" name="Espace réservé du contenu 3"/>
          <p:cNvSpPr>
            <a:spLocks noGrp="1"/>
          </p:cNvSpPr>
          <p:nvPr>
            <p:ph idx="1"/>
          </p:nvPr>
        </p:nvSpPr>
        <p:spPr>
          <a:xfrm>
            <a:off x="223602" y="1406607"/>
            <a:ext cx="11768529" cy="4844117"/>
          </a:xfrm>
        </p:spPr>
        <p:txBody>
          <a:bodyPr/>
          <a:lstStyle/>
          <a:p>
            <a:r>
              <a:rPr lang="fr-FR" dirty="0" smtClean="0"/>
              <a:t>Modèle conceptuel du jeu à partir de la méthode ARDI (Etienne, 2009) et </a:t>
            </a:r>
            <a:r>
              <a:rPr lang="fr-FR" dirty="0" smtClean="0"/>
              <a:t>des </a:t>
            </a:r>
            <a:r>
              <a:rPr lang="fr-FR" dirty="0" smtClean="0"/>
              <a:t>innovations issues des ateliers de conception innovante</a:t>
            </a:r>
          </a:p>
          <a:p>
            <a:endParaRPr lang="fr-FR" dirty="0"/>
          </a:p>
          <a:p>
            <a:endParaRPr lang="fr-FR" dirty="0" smtClean="0"/>
          </a:p>
          <a:p>
            <a:endParaRPr lang="fr-FR" dirty="0"/>
          </a:p>
          <a:p>
            <a:endParaRPr lang="fr-FR" dirty="0" smtClean="0"/>
          </a:p>
          <a:p>
            <a:r>
              <a:rPr lang="fr-FR" dirty="0" smtClean="0"/>
              <a:t>Atelier avec les acteurs</a:t>
            </a:r>
          </a:p>
        </p:txBody>
      </p:sp>
      <p:grpSp>
        <p:nvGrpSpPr>
          <p:cNvPr id="66" name="Groupe 65"/>
          <p:cNvGrpSpPr/>
          <p:nvPr/>
        </p:nvGrpSpPr>
        <p:grpSpPr>
          <a:xfrm>
            <a:off x="694876" y="2526496"/>
            <a:ext cx="4157145" cy="1659938"/>
            <a:chOff x="1731192" y="2069716"/>
            <a:chExt cx="4157145" cy="1659938"/>
          </a:xfrm>
        </p:grpSpPr>
        <p:sp>
          <p:nvSpPr>
            <p:cNvPr id="21" name="Rectangle 20"/>
            <p:cNvSpPr/>
            <p:nvPr/>
          </p:nvSpPr>
          <p:spPr>
            <a:xfrm>
              <a:off x="2117532" y="2069716"/>
              <a:ext cx="1173708" cy="491319"/>
            </a:xfrm>
            <a:prstGeom prst="rect">
              <a:avLst/>
            </a:prstGeom>
            <a:solidFill>
              <a:srgbClr val="FF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latin typeface="Eras Medium ITC" panose="020B0602030504020804" pitchFamily="34" charset="0"/>
                </a:rPr>
                <a:t>Acteur </a:t>
              </a:r>
              <a:endParaRPr lang="fr-FR" dirty="0">
                <a:latin typeface="Eras Medium ITC" panose="020B0602030504020804" pitchFamily="34" charset="0"/>
              </a:endParaRPr>
            </a:p>
          </p:txBody>
        </p:sp>
        <p:sp>
          <p:nvSpPr>
            <p:cNvPr id="22" name="Rectangle 21"/>
            <p:cNvSpPr/>
            <p:nvPr/>
          </p:nvSpPr>
          <p:spPr>
            <a:xfrm>
              <a:off x="3948738" y="2085501"/>
              <a:ext cx="1173708" cy="491319"/>
            </a:xfrm>
            <a:prstGeom prst="rect">
              <a:avLst/>
            </a:prstGeom>
            <a:solidFill>
              <a:srgbClr val="FF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latin typeface="Eras Medium ITC" panose="020B0602030504020804" pitchFamily="34" charset="0"/>
                </a:rPr>
                <a:t>Acteur </a:t>
              </a:r>
              <a:endParaRPr lang="fr-FR" dirty="0">
                <a:latin typeface="Eras Medium ITC" panose="020B0602030504020804" pitchFamily="34" charset="0"/>
              </a:endParaRPr>
            </a:p>
          </p:txBody>
        </p:sp>
        <p:sp>
          <p:nvSpPr>
            <p:cNvPr id="23" name="Rectangle 22"/>
            <p:cNvSpPr/>
            <p:nvPr/>
          </p:nvSpPr>
          <p:spPr>
            <a:xfrm>
              <a:off x="2046888" y="2833532"/>
              <a:ext cx="1314995" cy="49131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latin typeface="Eras Medium ITC" panose="020B0602030504020804" pitchFamily="34" charset="0"/>
                </a:rPr>
                <a:t>Ressource  </a:t>
              </a:r>
              <a:endParaRPr lang="fr-FR" dirty="0">
                <a:latin typeface="Eras Medium ITC" panose="020B0602030504020804" pitchFamily="34" charset="0"/>
              </a:endParaRPr>
            </a:p>
          </p:txBody>
        </p:sp>
        <p:sp>
          <p:nvSpPr>
            <p:cNvPr id="24" name="Rectangle 23"/>
            <p:cNvSpPr/>
            <p:nvPr/>
          </p:nvSpPr>
          <p:spPr>
            <a:xfrm>
              <a:off x="3869755" y="2833532"/>
              <a:ext cx="1314995" cy="49131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latin typeface="Eras Medium ITC" panose="020B0602030504020804" pitchFamily="34" charset="0"/>
                </a:rPr>
                <a:t>Ressource  </a:t>
              </a:r>
              <a:endParaRPr lang="fr-FR" dirty="0">
                <a:latin typeface="Eras Medium ITC" panose="020B0602030504020804" pitchFamily="34" charset="0"/>
              </a:endParaRPr>
            </a:p>
          </p:txBody>
        </p:sp>
        <p:cxnSp>
          <p:nvCxnSpPr>
            <p:cNvPr id="27" name="Connecteur droit avec flèche 26"/>
            <p:cNvCxnSpPr>
              <a:stCxn id="22" idx="1"/>
              <a:endCxn id="21" idx="3"/>
            </p:cNvCxnSpPr>
            <p:nvPr/>
          </p:nvCxnSpPr>
          <p:spPr>
            <a:xfrm flipH="1" flipV="1">
              <a:off x="3291240" y="2315376"/>
              <a:ext cx="657498" cy="15785"/>
            </a:xfrm>
            <a:prstGeom prst="straightConnector1">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0" name="Connecteur droit avec flèche 29"/>
            <p:cNvCxnSpPr>
              <a:stCxn id="22" idx="2"/>
              <a:endCxn id="23" idx="0"/>
            </p:cNvCxnSpPr>
            <p:nvPr/>
          </p:nvCxnSpPr>
          <p:spPr>
            <a:xfrm flipH="1">
              <a:off x="2704386" y="2576820"/>
              <a:ext cx="1831206" cy="256712"/>
            </a:xfrm>
            <a:prstGeom prst="straightConnector1">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4" name="Connecteur droit avec flèche 33"/>
            <p:cNvCxnSpPr>
              <a:stCxn id="21" idx="2"/>
              <a:endCxn id="24" idx="0"/>
            </p:cNvCxnSpPr>
            <p:nvPr/>
          </p:nvCxnSpPr>
          <p:spPr>
            <a:xfrm>
              <a:off x="2704386" y="2561035"/>
              <a:ext cx="1822867" cy="272497"/>
            </a:xfrm>
            <a:prstGeom prst="straightConnector1">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7" name="Connecteur droit avec flèche 36"/>
            <p:cNvCxnSpPr>
              <a:stCxn id="21" idx="2"/>
              <a:endCxn id="23" idx="0"/>
            </p:cNvCxnSpPr>
            <p:nvPr/>
          </p:nvCxnSpPr>
          <p:spPr>
            <a:xfrm>
              <a:off x="2704386" y="2561035"/>
              <a:ext cx="0" cy="272497"/>
            </a:xfrm>
            <a:prstGeom prst="straightConnector1">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0" name="Connecteur droit avec flèche 39"/>
            <p:cNvCxnSpPr>
              <a:stCxn id="23" idx="3"/>
              <a:endCxn id="24" idx="1"/>
            </p:cNvCxnSpPr>
            <p:nvPr/>
          </p:nvCxnSpPr>
          <p:spPr>
            <a:xfrm>
              <a:off x="3361883" y="3079192"/>
              <a:ext cx="507872" cy="0"/>
            </a:xfrm>
            <a:prstGeom prst="straightConnector1">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3" name="Connecteur droit avec flèche 42"/>
            <p:cNvCxnSpPr>
              <a:stCxn id="24" idx="0"/>
              <a:endCxn id="22" idx="2"/>
            </p:cNvCxnSpPr>
            <p:nvPr/>
          </p:nvCxnSpPr>
          <p:spPr>
            <a:xfrm flipV="1">
              <a:off x="4527253" y="2576820"/>
              <a:ext cx="8339" cy="256712"/>
            </a:xfrm>
            <a:prstGeom prst="straightConnector1">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60" name="Losange 16"/>
            <p:cNvSpPr/>
            <p:nvPr/>
          </p:nvSpPr>
          <p:spPr>
            <a:xfrm>
              <a:off x="1731192" y="2086701"/>
              <a:ext cx="4157145" cy="1642953"/>
            </a:xfrm>
            <a:custGeom>
              <a:avLst/>
              <a:gdLst>
                <a:gd name="connsiteX0" fmla="*/ 0 w 4212349"/>
                <a:gd name="connsiteY0" fmla="*/ 1898102 h 3796204"/>
                <a:gd name="connsiteX1" fmla="*/ 2106175 w 4212349"/>
                <a:gd name="connsiteY1" fmla="*/ 0 h 3796204"/>
                <a:gd name="connsiteX2" fmla="*/ 4212349 w 4212349"/>
                <a:gd name="connsiteY2" fmla="*/ 1898102 h 3796204"/>
                <a:gd name="connsiteX3" fmla="*/ 2106175 w 4212349"/>
                <a:gd name="connsiteY3" fmla="*/ 3796204 h 3796204"/>
                <a:gd name="connsiteX4" fmla="*/ 0 w 4212349"/>
                <a:gd name="connsiteY4" fmla="*/ 1898102 h 3796204"/>
                <a:gd name="connsiteX0" fmla="*/ 0 w 4943869"/>
                <a:gd name="connsiteY0" fmla="*/ 526502 h 3796204"/>
                <a:gd name="connsiteX1" fmla="*/ 2837695 w 4943869"/>
                <a:gd name="connsiteY1" fmla="*/ 0 h 3796204"/>
                <a:gd name="connsiteX2" fmla="*/ 4943869 w 4943869"/>
                <a:gd name="connsiteY2" fmla="*/ 1898102 h 3796204"/>
                <a:gd name="connsiteX3" fmla="*/ 2837695 w 4943869"/>
                <a:gd name="connsiteY3" fmla="*/ 3796204 h 3796204"/>
                <a:gd name="connsiteX4" fmla="*/ 0 w 4943869"/>
                <a:gd name="connsiteY4" fmla="*/ 526502 h 3796204"/>
                <a:gd name="connsiteX0" fmla="*/ 0 w 6511411"/>
                <a:gd name="connsiteY0" fmla="*/ 526502 h 3796204"/>
                <a:gd name="connsiteX1" fmla="*/ 2837695 w 6511411"/>
                <a:gd name="connsiteY1" fmla="*/ 0 h 3796204"/>
                <a:gd name="connsiteX2" fmla="*/ 6511411 w 6511411"/>
                <a:gd name="connsiteY2" fmla="*/ 343622 h 3796204"/>
                <a:gd name="connsiteX3" fmla="*/ 2837695 w 6511411"/>
                <a:gd name="connsiteY3" fmla="*/ 3796204 h 3796204"/>
                <a:gd name="connsiteX4" fmla="*/ 0 w 6511411"/>
                <a:gd name="connsiteY4" fmla="*/ 526502 h 3796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11411" h="3796204">
                  <a:moveTo>
                    <a:pt x="0" y="526502"/>
                  </a:moveTo>
                  <a:lnTo>
                    <a:pt x="2837695" y="0"/>
                  </a:lnTo>
                  <a:lnTo>
                    <a:pt x="6511411" y="343622"/>
                  </a:lnTo>
                  <a:lnTo>
                    <a:pt x="2837695" y="3796204"/>
                  </a:lnTo>
                  <a:lnTo>
                    <a:pt x="0" y="526502"/>
                  </a:lnTo>
                  <a:close/>
                </a:path>
              </a:pathLst>
            </a:custGeom>
            <a:solidFill>
              <a:srgbClr val="B2B2B2">
                <a:alpha val="49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2" name="Connecteur en arc 61"/>
            <p:cNvCxnSpPr>
              <a:stCxn id="22" idx="0"/>
              <a:endCxn id="22" idx="3"/>
            </p:cNvCxnSpPr>
            <p:nvPr/>
          </p:nvCxnSpPr>
          <p:spPr>
            <a:xfrm rot="16200000" flipH="1">
              <a:off x="4706189" y="1914904"/>
              <a:ext cx="245660" cy="586854"/>
            </a:xfrm>
            <a:prstGeom prst="curvedConnector4">
              <a:avLst>
                <a:gd name="adj1" fmla="val -93055"/>
                <a:gd name="adj2" fmla="val 138953"/>
              </a:avLst>
            </a:prstGeom>
            <a:ln>
              <a:prstDash val="dash"/>
              <a:tailEnd type="triangle"/>
            </a:ln>
          </p:spPr>
          <p:style>
            <a:lnRef idx="1">
              <a:schemeClr val="dk1"/>
            </a:lnRef>
            <a:fillRef idx="0">
              <a:schemeClr val="dk1"/>
            </a:fillRef>
            <a:effectRef idx="0">
              <a:schemeClr val="dk1"/>
            </a:effectRef>
            <a:fontRef idx="minor">
              <a:schemeClr val="tx1"/>
            </a:fontRef>
          </p:style>
        </p:cxnSp>
        <p:cxnSp>
          <p:nvCxnSpPr>
            <p:cNvPr id="63" name="Connecteur en arc 62"/>
            <p:cNvCxnSpPr>
              <a:stCxn id="24" idx="3"/>
              <a:endCxn id="24" idx="2"/>
            </p:cNvCxnSpPr>
            <p:nvPr/>
          </p:nvCxnSpPr>
          <p:spPr>
            <a:xfrm flipH="1">
              <a:off x="4527253" y="3079192"/>
              <a:ext cx="657497" cy="245659"/>
            </a:xfrm>
            <a:prstGeom prst="curvedConnector4">
              <a:avLst>
                <a:gd name="adj1" fmla="val -34768"/>
                <a:gd name="adj2" fmla="val 193056"/>
              </a:avLst>
            </a:prstGeom>
            <a:ln>
              <a:prstDash val="dash"/>
              <a:tailEnd type="triangle"/>
            </a:ln>
          </p:spPr>
          <p:style>
            <a:lnRef idx="1">
              <a:schemeClr val="dk1"/>
            </a:lnRef>
            <a:fillRef idx="0">
              <a:schemeClr val="dk1"/>
            </a:fillRef>
            <a:effectRef idx="0">
              <a:schemeClr val="dk1"/>
            </a:effectRef>
            <a:fontRef idx="minor">
              <a:schemeClr val="tx1"/>
            </a:fontRef>
          </p:style>
        </p:cxnSp>
      </p:grpSp>
      <p:sp>
        <p:nvSpPr>
          <p:cNvPr id="67" name="ZoneTexte 66"/>
          <p:cNvSpPr txBox="1"/>
          <p:nvPr/>
        </p:nvSpPr>
        <p:spPr>
          <a:xfrm>
            <a:off x="5345414" y="2465234"/>
            <a:ext cx="765891" cy="1323439"/>
          </a:xfrm>
          <a:prstGeom prst="rect">
            <a:avLst/>
          </a:prstGeom>
          <a:noFill/>
        </p:spPr>
        <p:txBody>
          <a:bodyPr wrap="square" rtlCol="0">
            <a:spAutoFit/>
          </a:bodyPr>
          <a:lstStyle/>
          <a:p>
            <a:r>
              <a:rPr lang="fr-FR" sz="8000" dirty="0" smtClean="0">
                <a:latin typeface="Eras Medium ITC" panose="020B0602030504020804" pitchFamily="34" charset="0"/>
              </a:rPr>
              <a:t>+</a:t>
            </a:r>
            <a:endParaRPr lang="fr-FR" sz="8000" dirty="0">
              <a:latin typeface="Eras Medium ITC" panose="020B0602030504020804" pitchFamily="34" charset="0"/>
            </a:endParaRPr>
          </a:p>
        </p:txBody>
      </p:sp>
      <p:cxnSp>
        <p:nvCxnSpPr>
          <p:cNvPr id="86" name="Connecteur droit avec flèche 85"/>
          <p:cNvCxnSpPr>
            <a:stCxn id="72" idx="2"/>
            <a:endCxn id="81" idx="0"/>
          </p:cNvCxnSpPr>
          <p:nvPr/>
        </p:nvCxnSpPr>
        <p:spPr>
          <a:xfrm>
            <a:off x="8875067" y="3667757"/>
            <a:ext cx="137468" cy="147526"/>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grpSp>
        <p:nvGrpSpPr>
          <p:cNvPr id="128" name="Groupe 127"/>
          <p:cNvGrpSpPr/>
          <p:nvPr/>
        </p:nvGrpSpPr>
        <p:grpSpPr>
          <a:xfrm>
            <a:off x="6507477" y="2465234"/>
            <a:ext cx="5053384" cy="1689516"/>
            <a:chOff x="6507477" y="2465234"/>
            <a:chExt cx="5053384" cy="1689516"/>
          </a:xfrm>
        </p:grpSpPr>
        <p:sp>
          <p:nvSpPr>
            <p:cNvPr id="68" name="Rectangle à coins arrondis 67"/>
            <p:cNvSpPr/>
            <p:nvPr/>
          </p:nvSpPr>
          <p:spPr>
            <a:xfrm>
              <a:off x="6758611" y="2465234"/>
              <a:ext cx="2438708" cy="322707"/>
            </a:xfrm>
            <a:prstGeom prst="roundRect">
              <a:avLst/>
            </a:prstGeom>
            <a:solidFill>
              <a:schemeClr val="bg1">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dirty="0" smtClean="0">
                  <a:solidFill>
                    <a:schemeClr val="tx1"/>
                  </a:solidFill>
                  <a:latin typeface="Eras Medium ITC" panose="020B0602030504020804" pitchFamily="34" charset="0"/>
                </a:rPr>
                <a:t>Objet à concevoir</a:t>
              </a:r>
              <a:endParaRPr lang="fr-FR" dirty="0">
                <a:solidFill>
                  <a:schemeClr val="tx1"/>
                </a:solidFill>
                <a:latin typeface="Eras Medium ITC" panose="020B0602030504020804" pitchFamily="34" charset="0"/>
              </a:endParaRPr>
            </a:p>
          </p:txBody>
        </p:sp>
        <p:cxnSp>
          <p:nvCxnSpPr>
            <p:cNvPr id="69" name="Connecteur droit avec flèche 68"/>
            <p:cNvCxnSpPr>
              <a:stCxn id="68" idx="2"/>
              <a:endCxn id="70" idx="0"/>
            </p:cNvCxnSpPr>
            <p:nvPr/>
          </p:nvCxnSpPr>
          <p:spPr>
            <a:xfrm>
              <a:off x="7977965" y="2787941"/>
              <a:ext cx="351754" cy="100247"/>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70" name="Rectangle à coins arrondis 69"/>
            <p:cNvSpPr/>
            <p:nvPr/>
          </p:nvSpPr>
          <p:spPr>
            <a:xfrm>
              <a:off x="7605365" y="2888188"/>
              <a:ext cx="1448707" cy="385297"/>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dirty="0" smtClean="0">
                  <a:solidFill>
                    <a:schemeClr val="bg1"/>
                  </a:solidFill>
                  <a:latin typeface="Eras Medium ITC" panose="020B0602030504020804" pitchFamily="34" charset="0"/>
                </a:rPr>
                <a:t>En rupture</a:t>
              </a:r>
            </a:p>
          </p:txBody>
        </p:sp>
        <p:cxnSp>
          <p:nvCxnSpPr>
            <p:cNvPr id="71" name="Connecteur droit avec flèche 70"/>
            <p:cNvCxnSpPr>
              <a:stCxn id="70" idx="2"/>
              <a:endCxn id="72" idx="0"/>
            </p:cNvCxnSpPr>
            <p:nvPr/>
          </p:nvCxnSpPr>
          <p:spPr>
            <a:xfrm>
              <a:off x="8329719" y="3273485"/>
              <a:ext cx="545348" cy="69795"/>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72" name="Rectangle à coins arrondis 71"/>
            <p:cNvSpPr/>
            <p:nvPr/>
          </p:nvSpPr>
          <p:spPr>
            <a:xfrm>
              <a:off x="8153842" y="3343280"/>
              <a:ext cx="1442450" cy="324477"/>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dirty="0" smtClean="0">
                  <a:solidFill>
                    <a:schemeClr val="bg1"/>
                  </a:solidFill>
                  <a:latin typeface="Eras Medium ITC" panose="020B0602030504020804" pitchFamily="34" charset="0"/>
                </a:rPr>
                <a:t>En rupture</a:t>
              </a:r>
            </a:p>
          </p:txBody>
        </p:sp>
        <p:sp>
          <p:nvSpPr>
            <p:cNvPr id="80" name="Rectangle à coins arrondis 79"/>
            <p:cNvSpPr/>
            <p:nvPr/>
          </p:nvSpPr>
          <p:spPr>
            <a:xfrm>
              <a:off x="6507477" y="3815782"/>
              <a:ext cx="1548548" cy="322707"/>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dirty="0" smtClean="0">
                  <a:latin typeface="Eras Medium ITC" panose="020B0602030504020804" pitchFamily="34" charset="0"/>
                </a:rPr>
                <a:t>Innovation 1</a:t>
              </a:r>
              <a:endParaRPr lang="fr-FR" dirty="0">
                <a:latin typeface="Eras Medium ITC" panose="020B0602030504020804" pitchFamily="34" charset="0"/>
              </a:endParaRPr>
            </a:p>
          </p:txBody>
        </p:sp>
        <p:sp>
          <p:nvSpPr>
            <p:cNvPr id="81" name="Rectangle à coins arrondis 80"/>
            <p:cNvSpPr/>
            <p:nvPr/>
          </p:nvSpPr>
          <p:spPr>
            <a:xfrm>
              <a:off x="8239495" y="3815283"/>
              <a:ext cx="1546080" cy="339467"/>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dirty="0" smtClean="0">
                  <a:latin typeface="Eras Medium ITC" panose="020B0602030504020804" pitchFamily="34" charset="0"/>
                </a:rPr>
                <a:t>Innovation 2</a:t>
              </a:r>
              <a:endParaRPr lang="fr-FR" dirty="0">
                <a:latin typeface="Eras Medium ITC" panose="020B0602030504020804" pitchFamily="34" charset="0"/>
              </a:endParaRPr>
            </a:p>
          </p:txBody>
        </p:sp>
        <p:sp>
          <p:nvSpPr>
            <p:cNvPr id="82" name="Rectangle à coins arrondis 81"/>
            <p:cNvSpPr/>
            <p:nvPr/>
          </p:nvSpPr>
          <p:spPr>
            <a:xfrm>
              <a:off x="9972614" y="3828665"/>
              <a:ext cx="1588247" cy="318137"/>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dirty="0" smtClean="0">
                  <a:latin typeface="Eras Medium ITC" panose="020B0602030504020804" pitchFamily="34" charset="0"/>
                </a:rPr>
                <a:t>Innovation 3</a:t>
              </a:r>
              <a:endParaRPr lang="fr-FR" dirty="0">
                <a:latin typeface="Eras Medium ITC" panose="020B0602030504020804" pitchFamily="34" charset="0"/>
              </a:endParaRPr>
            </a:p>
          </p:txBody>
        </p:sp>
        <p:cxnSp>
          <p:nvCxnSpPr>
            <p:cNvPr id="83" name="Connecteur droit avec flèche 82"/>
            <p:cNvCxnSpPr>
              <a:stCxn id="72" idx="2"/>
              <a:endCxn id="80" idx="0"/>
            </p:cNvCxnSpPr>
            <p:nvPr/>
          </p:nvCxnSpPr>
          <p:spPr>
            <a:xfrm flipH="1">
              <a:off x="7281751" y="3667757"/>
              <a:ext cx="1593316" cy="148025"/>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89" name="Connecteur droit avec flèche 88"/>
            <p:cNvCxnSpPr>
              <a:stCxn id="72" idx="2"/>
              <a:endCxn id="82" idx="0"/>
            </p:cNvCxnSpPr>
            <p:nvPr/>
          </p:nvCxnSpPr>
          <p:spPr>
            <a:xfrm>
              <a:off x="8875067" y="3667757"/>
              <a:ext cx="1891671" cy="160908"/>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grpSp>
      <p:pic>
        <p:nvPicPr>
          <p:cNvPr id="111" name="Image 1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91461" y="4482204"/>
            <a:ext cx="2316016" cy="1737012"/>
          </a:xfrm>
          <a:prstGeom prst="rect">
            <a:avLst/>
          </a:prstGeom>
        </p:spPr>
      </p:pic>
      <p:cxnSp>
        <p:nvCxnSpPr>
          <p:cNvPr id="112" name="Connecteur droit 111"/>
          <p:cNvCxnSpPr/>
          <p:nvPr/>
        </p:nvCxnSpPr>
        <p:spPr>
          <a:xfrm>
            <a:off x="223602" y="4299397"/>
            <a:ext cx="11768529" cy="16261"/>
          </a:xfrm>
          <a:prstGeom prst="line">
            <a:avLst/>
          </a:prstGeom>
        </p:spPr>
        <p:style>
          <a:lnRef idx="1">
            <a:schemeClr val="dk1"/>
          </a:lnRef>
          <a:fillRef idx="0">
            <a:schemeClr val="dk1"/>
          </a:fillRef>
          <a:effectRef idx="0">
            <a:schemeClr val="dk1"/>
          </a:effectRef>
          <a:fontRef idx="minor">
            <a:schemeClr val="tx1"/>
          </a:fontRef>
        </p:style>
      </p:cxnSp>
      <p:sp>
        <p:nvSpPr>
          <p:cNvPr id="129" name="Rectangle à coins arrondis 128"/>
          <p:cNvSpPr/>
          <p:nvPr/>
        </p:nvSpPr>
        <p:spPr>
          <a:xfrm>
            <a:off x="6306355" y="3720681"/>
            <a:ext cx="5403424" cy="46575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9" name="Image 48"/>
          <p:cNvPicPr>
            <a:picLocks noChangeAspect="1"/>
          </p:cNvPicPr>
          <p:nvPr/>
        </p:nvPicPr>
        <p:blipFill rotWithShape="1">
          <a:blip r:embed="rId6" cstate="print">
            <a:clrChange>
              <a:clrFrom>
                <a:srgbClr val="FFFFFF"/>
              </a:clrFrom>
              <a:clrTo>
                <a:srgbClr val="FFFFFF">
                  <a:alpha val="0"/>
                </a:srgbClr>
              </a:clrTo>
            </a:clrChange>
            <a:duotone>
              <a:prstClr val="black"/>
              <a:schemeClr val="tx2">
                <a:tint val="45000"/>
                <a:satMod val="400000"/>
              </a:schemeClr>
            </a:duotone>
            <a:extLst>
              <a:ext uri="{BEBA8EAE-BF5A-486C-A8C5-ECC9F3942E4B}">
                <a14:imgProps xmlns:a14="http://schemas.microsoft.com/office/drawing/2010/main">
                  <a14:imgLayer r:embed="rId7">
                    <a14:imgEffect>
                      <a14:sharpenSoften amount="100000"/>
                    </a14:imgEffect>
                  </a14:imgLayer>
                </a14:imgProps>
              </a:ext>
              <a:ext uri="{28A0092B-C50C-407E-A947-70E740481C1C}">
                <a14:useLocalDpi xmlns:a14="http://schemas.microsoft.com/office/drawing/2010/main" val="0"/>
              </a:ext>
            </a:extLst>
          </a:blip>
          <a:srcRect l="15672"/>
          <a:stretch/>
        </p:blipFill>
        <p:spPr>
          <a:xfrm>
            <a:off x="3024949" y="6411852"/>
            <a:ext cx="492493" cy="432543"/>
          </a:xfrm>
          <a:prstGeom prst="rect">
            <a:avLst/>
          </a:prstGeom>
          <a:solidFill>
            <a:schemeClr val="bg1">
              <a:lumMod val="75000"/>
            </a:schemeClr>
          </a:solidFill>
        </p:spPr>
      </p:pic>
    </p:spTree>
    <p:extLst>
      <p:ext uri="{BB962C8B-B14F-4D97-AF65-F5344CB8AC3E}">
        <p14:creationId xmlns:p14="http://schemas.microsoft.com/office/powerpoint/2010/main" val="410737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12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Espace réservé du contenu 3"/>
          <p:cNvSpPr>
            <a:spLocks noGrp="1"/>
          </p:cNvSpPr>
          <p:nvPr>
            <p:ph idx="1"/>
          </p:nvPr>
        </p:nvSpPr>
        <p:spPr>
          <a:xfrm>
            <a:off x="223602" y="1406607"/>
            <a:ext cx="11768529" cy="4844117"/>
          </a:xfrm>
        </p:spPr>
        <p:txBody>
          <a:bodyPr/>
          <a:lstStyle/>
          <a:p>
            <a:r>
              <a:rPr lang="fr-FR" dirty="0" smtClean="0"/>
              <a:t>Les dynamiques écologiques nécessaire d’après le diagnostic du système sociotechnique</a:t>
            </a:r>
          </a:p>
        </p:txBody>
      </p:sp>
      <p:sp>
        <p:nvSpPr>
          <p:cNvPr id="2" name="Espace réservé du numéro de diapositive 1"/>
          <p:cNvSpPr>
            <a:spLocks noGrp="1"/>
          </p:cNvSpPr>
          <p:nvPr>
            <p:ph type="sldNum" sz="quarter" idx="12"/>
          </p:nvPr>
        </p:nvSpPr>
        <p:spPr/>
        <p:txBody>
          <a:bodyPr/>
          <a:lstStyle/>
          <a:p>
            <a:fld id="{B5152189-E67B-4D26-B052-76DE3D6CF7C5}" type="slidenum">
              <a:rPr lang="fr-FR" smtClean="0"/>
              <a:pPr/>
              <a:t>27</a:t>
            </a:fld>
            <a:endParaRPr lang="fr-FR"/>
          </a:p>
        </p:txBody>
      </p:sp>
      <p:sp>
        <p:nvSpPr>
          <p:cNvPr id="3" name="Titre 2"/>
          <p:cNvSpPr>
            <a:spLocks noGrp="1"/>
          </p:cNvSpPr>
          <p:nvPr>
            <p:ph type="title"/>
          </p:nvPr>
        </p:nvSpPr>
        <p:spPr/>
        <p:txBody>
          <a:bodyPr/>
          <a:lstStyle/>
          <a:p>
            <a:r>
              <a:rPr lang="fr-FR" dirty="0"/>
              <a:t>L’atelier jeu sérieux: le modèle des dynamiques écologiques</a:t>
            </a:r>
          </a:p>
        </p:txBody>
      </p:sp>
      <p:sp>
        <p:nvSpPr>
          <p:cNvPr id="5" name="Sous-titre 4"/>
          <p:cNvSpPr>
            <a:spLocks noGrp="1"/>
          </p:cNvSpPr>
          <p:nvPr>
            <p:ph type="subTitle" idx="13"/>
          </p:nvPr>
        </p:nvSpPr>
        <p:spPr>
          <a:xfrm>
            <a:off x="0" y="691834"/>
            <a:ext cx="7418960" cy="390413"/>
          </a:xfrm>
        </p:spPr>
        <p:txBody>
          <a:bodyPr/>
          <a:lstStyle/>
          <a:p>
            <a:r>
              <a:rPr lang="fr-FR" dirty="0" smtClean="0"/>
              <a:t>II. Matériel et Méthode du dispositif</a:t>
            </a:r>
            <a:endParaRPr lang="fr-FR" dirty="0"/>
          </a:p>
        </p:txBody>
      </p:sp>
      <p:grpSp>
        <p:nvGrpSpPr>
          <p:cNvPr id="6" name="Groupe 5"/>
          <p:cNvGrpSpPr/>
          <p:nvPr/>
        </p:nvGrpSpPr>
        <p:grpSpPr>
          <a:xfrm>
            <a:off x="2882631" y="6398250"/>
            <a:ext cx="6732897" cy="459750"/>
            <a:chOff x="1766981" y="6414511"/>
            <a:chExt cx="6732897" cy="459750"/>
          </a:xfrm>
        </p:grpSpPr>
        <p:sp>
          <p:nvSpPr>
            <p:cNvPr id="7" name="Rectangle 6"/>
            <p:cNvSpPr/>
            <p:nvPr/>
          </p:nvSpPr>
          <p:spPr>
            <a:xfrm>
              <a:off x="7475454" y="6414511"/>
              <a:ext cx="718265" cy="459749"/>
            </a:xfrm>
            <a:prstGeom prst="rect">
              <a:avLst/>
            </a:prstGeom>
            <a:solidFill>
              <a:srgbClr val="6100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5563448" y="6414511"/>
              <a:ext cx="845161" cy="459749"/>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3550656" y="6414511"/>
              <a:ext cx="840649" cy="45975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1766981" y="6414511"/>
              <a:ext cx="777129" cy="45975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 name="Espace réservé du contenu 9"/>
            <p:cNvPicPr>
              <a:picLocks noChangeAspect="1"/>
            </p:cNvPicPr>
            <p:nvPr/>
          </p:nvPicPr>
          <p:blipFill>
            <a:blip r:embed="rId2"/>
            <a:stretch>
              <a:fillRect/>
            </a:stretch>
          </p:blipFill>
          <p:spPr>
            <a:xfrm>
              <a:off x="3640309" y="6414511"/>
              <a:ext cx="670022" cy="459749"/>
            </a:xfrm>
            <a:prstGeom prst="rect">
              <a:avLst/>
            </a:prstGeom>
          </p:spPr>
        </p:pic>
        <p:pic>
          <p:nvPicPr>
            <p:cNvPr id="13" name="Image 12"/>
            <p:cNvPicPr>
              <a:picLocks noChangeAspect="1"/>
            </p:cNvPicPr>
            <p:nvPr/>
          </p:nvPicPr>
          <p:blipFill>
            <a:blip r:embed="rId3"/>
            <a:stretch>
              <a:fillRect/>
            </a:stretch>
          </p:blipFill>
          <p:spPr>
            <a:xfrm>
              <a:off x="5663191" y="6421811"/>
              <a:ext cx="640119" cy="445150"/>
            </a:xfrm>
            <a:prstGeom prst="rect">
              <a:avLst/>
            </a:prstGeom>
          </p:spPr>
        </p:pic>
        <p:pic>
          <p:nvPicPr>
            <p:cNvPr id="14" name="Image 13"/>
            <p:cNvPicPr>
              <a:picLocks noChangeAspect="1"/>
            </p:cNvPicPr>
            <p:nvPr/>
          </p:nvPicPr>
          <p:blipFill>
            <a:blip r:embed="rId4"/>
            <a:stretch>
              <a:fillRect/>
            </a:stretch>
          </p:blipFill>
          <p:spPr>
            <a:xfrm>
              <a:off x="7661600" y="6472239"/>
              <a:ext cx="379867" cy="348710"/>
            </a:xfrm>
            <a:prstGeom prst="rect">
              <a:avLst/>
            </a:prstGeom>
          </p:spPr>
        </p:pic>
        <p:cxnSp>
          <p:nvCxnSpPr>
            <p:cNvPr id="15" name="Connecteur droit avec flèche 14"/>
            <p:cNvCxnSpPr>
              <a:stCxn id="10" idx="3"/>
              <a:endCxn id="9" idx="1"/>
            </p:cNvCxnSpPr>
            <p:nvPr/>
          </p:nvCxnSpPr>
          <p:spPr>
            <a:xfrm>
              <a:off x="2544110" y="6644386"/>
              <a:ext cx="100654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6" name="Connecteur droit avec flèche 15"/>
            <p:cNvCxnSpPr>
              <a:stCxn id="9" idx="3"/>
              <a:endCxn id="8" idx="1"/>
            </p:cNvCxnSpPr>
            <p:nvPr/>
          </p:nvCxnSpPr>
          <p:spPr>
            <a:xfrm>
              <a:off x="4391305" y="6644386"/>
              <a:ext cx="117214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7" name="Connecteur droit avec flèche 16"/>
            <p:cNvCxnSpPr>
              <a:stCxn id="8" idx="3"/>
              <a:endCxn id="7" idx="1"/>
            </p:cNvCxnSpPr>
            <p:nvPr/>
          </p:nvCxnSpPr>
          <p:spPr>
            <a:xfrm>
              <a:off x="6408609" y="6644386"/>
              <a:ext cx="106684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8" name="Ellipse 17"/>
            <p:cNvSpPr/>
            <p:nvPr/>
          </p:nvSpPr>
          <p:spPr>
            <a:xfrm>
              <a:off x="8121263" y="6483030"/>
              <a:ext cx="378615" cy="322710"/>
            </a:xfrm>
            <a:prstGeom prst="ellipse">
              <a:avLst/>
            </a:prstGeom>
            <a:solidFill>
              <a:srgbClr val="61003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latin typeface="Eras Medium ITC" panose="020B0602030504020804" pitchFamily="34" charset="0"/>
                </a:rPr>
                <a:t>4</a:t>
              </a:r>
              <a:endParaRPr lang="fr-FR" sz="1200" dirty="0">
                <a:latin typeface="Eras Medium ITC" panose="020B0602030504020804" pitchFamily="34" charset="0"/>
              </a:endParaRPr>
            </a:p>
          </p:txBody>
        </p:sp>
      </p:grpSp>
      <p:sp>
        <p:nvSpPr>
          <p:cNvPr id="20" name="Rectangle 19"/>
          <p:cNvSpPr/>
          <p:nvPr/>
        </p:nvSpPr>
        <p:spPr>
          <a:xfrm>
            <a:off x="955835" y="4337612"/>
            <a:ext cx="1593669" cy="391884"/>
          </a:xfrm>
          <a:prstGeom prst="rect">
            <a:avLst/>
          </a:prstGeom>
          <a:solidFill>
            <a:srgbClr val="E363D1"/>
          </a:solidFill>
          <a:ln>
            <a:solidFill>
              <a:srgbClr val="9B1D8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latin typeface="Eras Medium ITC" panose="020B0602030504020804" pitchFamily="34" charset="0"/>
              </a:rPr>
              <a:t>L’agriculteur </a:t>
            </a:r>
          </a:p>
        </p:txBody>
      </p:sp>
      <p:sp>
        <p:nvSpPr>
          <p:cNvPr id="21" name="Rectangle 20"/>
          <p:cNvSpPr/>
          <p:nvPr/>
        </p:nvSpPr>
        <p:spPr>
          <a:xfrm>
            <a:off x="3098143" y="2868203"/>
            <a:ext cx="2789339" cy="783448"/>
          </a:xfrm>
          <a:prstGeom prst="rect">
            <a:avLst/>
          </a:prstGeom>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sz="1600" dirty="0">
                <a:latin typeface="Eras Medium ITC" panose="020B0602030504020804" pitchFamily="34" charset="0"/>
              </a:rPr>
              <a:t>Aux informations sur la croissance des plantes à la parcelle</a:t>
            </a:r>
          </a:p>
        </p:txBody>
      </p:sp>
      <p:sp>
        <p:nvSpPr>
          <p:cNvPr id="22" name="Rectangle 21"/>
          <p:cNvSpPr/>
          <p:nvPr/>
        </p:nvSpPr>
        <p:spPr>
          <a:xfrm>
            <a:off x="3098142" y="4153093"/>
            <a:ext cx="2789340" cy="744584"/>
          </a:xfrm>
          <a:prstGeom prst="rect">
            <a:avLst/>
          </a:prstGeom>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sz="1600" dirty="0">
                <a:latin typeface="Eras Medium ITC" panose="020B0602030504020804" pitchFamily="34" charset="0"/>
              </a:rPr>
              <a:t>Aux informations sur la performance économique de son exploitation</a:t>
            </a:r>
          </a:p>
        </p:txBody>
      </p:sp>
      <p:sp>
        <p:nvSpPr>
          <p:cNvPr id="23" name="Rectangle 22"/>
          <p:cNvSpPr/>
          <p:nvPr/>
        </p:nvSpPr>
        <p:spPr>
          <a:xfrm>
            <a:off x="3098143" y="5431895"/>
            <a:ext cx="2789339" cy="717536"/>
          </a:xfrm>
          <a:prstGeom prst="rect">
            <a:avLst/>
          </a:prstGeom>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sz="1600" dirty="0">
                <a:latin typeface="Eras Medium ITC" panose="020B0602030504020804" pitchFamily="34" charset="0"/>
              </a:rPr>
              <a:t>Aux informations sur la pollution herbicide de la rivière</a:t>
            </a:r>
          </a:p>
        </p:txBody>
      </p:sp>
      <p:sp>
        <p:nvSpPr>
          <p:cNvPr id="24" name="Rectangle à coins arrondis 23"/>
          <p:cNvSpPr/>
          <p:nvPr/>
        </p:nvSpPr>
        <p:spPr>
          <a:xfrm>
            <a:off x="6674956" y="2872654"/>
            <a:ext cx="3729447" cy="783449"/>
          </a:xfrm>
          <a:prstGeom prst="roundRect">
            <a:avLst/>
          </a:prstGeom>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r>
              <a:rPr lang="fr-FR" sz="1600" dirty="0">
                <a:latin typeface="Eras Medium ITC" panose="020B0602030504020804" pitchFamily="34" charset="0"/>
              </a:rPr>
              <a:t>L’état de l’enherbement sur la parcelle</a:t>
            </a:r>
          </a:p>
          <a:p>
            <a:r>
              <a:rPr lang="fr-FR" sz="1600" dirty="0">
                <a:latin typeface="Eras Medium ITC" panose="020B0602030504020804" pitchFamily="34" charset="0"/>
              </a:rPr>
              <a:t>L’état de la culture de rente sur la parcelle</a:t>
            </a:r>
          </a:p>
        </p:txBody>
      </p:sp>
      <p:sp>
        <p:nvSpPr>
          <p:cNvPr id="25" name="Rectangle à coins arrondis 24"/>
          <p:cNvSpPr/>
          <p:nvPr/>
        </p:nvSpPr>
        <p:spPr>
          <a:xfrm>
            <a:off x="6674956" y="4150508"/>
            <a:ext cx="3500846" cy="744584"/>
          </a:xfrm>
          <a:prstGeom prst="roundRect">
            <a:avLst/>
          </a:prstGeom>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r>
              <a:rPr lang="fr-FR" sz="1600" dirty="0">
                <a:latin typeface="Eras Medium ITC" panose="020B0602030504020804" pitchFamily="34" charset="0"/>
              </a:rPr>
              <a:t>L’état du rendement de ses cultures de rente à l’échelle de l’exploitation</a:t>
            </a:r>
          </a:p>
        </p:txBody>
      </p:sp>
      <p:sp>
        <p:nvSpPr>
          <p:cNvPr id="26" name="Rectangle à coins arrondis 25"/>
          <p:cNvSpPr/>
          <p:nvPr/>
        </p:nvSpPr>
        <p:spPr>
          <a:xfrm>
            <a:off x="6703991" y="5431895"/>
            <a:ext cx="2690948" cy="717536"/>
          </a:xfrm>
          <a:prstGeom prst="roundRect">
            <a:avLst/>
          </a:prstGeom>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r>
              <a:rPr lang="fr-FR" sz="1600" dirty="0">
                <a:latin typeface="Eras Medium ITC" panose="020B0602030504020804" pitchFamily="34" charset="0"/>
              </a:rPr>
              <a:t>L’état de la concentration en herbicide de la rivière</a:t>
            </a:r>
          </a:p>
        </p:txBody>
      </p:sp>
      <p:cxnSp>
        <p:nvCxnSpPr>
          <p:cNvPr id="27" name="Connecteur droit avec flèche 26"/>
          <p:cNvCxnSpPr>
            <a:stCxn id="20" idx="3"/>
            <a:endCxn id="21" idx="1"/>
          </p:cNvCxnSpPr>
          <p:nvPr/>
        </p:nvCxnSpPr>
        <p:spPr>
          <a:xfrm flipV="1">
            <a:off x="2549504" y="3259927"/>
            <a:ext cx="548639" cy="127362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8" name="Connecteur droit avec flèche 27"/>
          <p:cNvCxnSpPr>
            <a:stCxn id="20" idx="3"/>
            <a:endCxn id="22" idx="1"/>
          </p:cNvCxnSpPr>
          <p:nvPr/>
        </p:nvCxnSpPr>
        <p:spPr>
          <a:xfrm flipV="1">
            <a:off x="2549504" y="4525385"/>
            <a:ext cx="548638" cy="816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9" name="Connecteur droit avec flèche 28"/>
          <p:cNvCxnSpPr>
            <a:stCxn id="20" idx="3"/>
            <a:endCxn id="23" idx="1"/>
          </p:cNvCxnSpPr>
          <p:nvPr/>
        </p:nvCxnSpPr>
        <p:spPr>
          <a:xfrm>
            <a:off x="2549504" y="4533554"/>
            <a:ext cx="548639" cy="125710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0" name="ZoneTexte 29"/>
          <p:cNvSpPr txBox="1"/>
          <p:nvPr/>
        </p:nvSpPr>
        <p:spPr>
          <a:xfrm>
            <a:off x="5691607" y="2428745"/>
            <a:ext cx="4160522" cy="338554"/>
          </a:xfrm>
          <a:prstGeom prst="rect">
            <a:avLst/>
          </a:prstGeom>
          <a:noFill/>
        </p:spPr>
        <p:txBody>
          <a:bodyPr wrap="square" rtlCol="0">
            <a:spAutoFit/>
          </a:bodyPr>
          <a:lstStyle/>
          <a:p>
            <a:r>
              <a:rPr lang="fr-FR" sz="1600" dirty="0">
                <a:latin typeface="Eras Medium ITC" panose="020B0602030504020804" pitchFamily="34" charset="0"/>
              </a:rPr>
              <a:t>Pour cela, le modèle doit représenter…</a:t>
            </a:r>
          </a:p>
        </p:txBody>
      </p:sp>
      <p:cxnSp>
        <p:nvCxnSpPr>
          <p:cNvPr id="31" name="Connecteur droit avec flèche 30"/>
          <p:cNvCxnSpPr>
            <a:stCxn id="21" idx="3"/>
            <a:endCxn id="24" idx="1"/>
          </p:cNvCxnSpPr>
          <p:nvPr/>
        </p:nvCxnSpPr>
        <p:spPr>
          <a:xfrm>
            <a:off x="5887482" y="3259927"/>
            <a:ext cx="787474" cy="445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2" name="Connecteur droit avec flèche 31"/>
          <p:cNvCxnSpPr>
            <a:stCxn id="22" idx="3"/>
            <a:endCxn id="25" idx="1"/>
          </p:cNvCxnSpPr>
          <p:nvPr/>
        </p:nvCxnSpPr>
        <p:spPr>
          <a:xfrm flipV="1">
            <a:off x="5887482" y="4522800"/>
            <a:ext cx="787474" cy="258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3" name="Connecteur droit avec flèche 32"/>
          <p:cNvCxnSpPr>
            <a:stCxn id="23" idx="3"/>
            <a:endCxn id="26" idx="1"/>
          </p:cNvCxnSpPr>
          <p:nvPr/>
        </p:nvCxnSpPr>
        <p:spPr>
          <a:xfrm>
            <a:off x="5887482" y="5790663"/>
            <a:ext cx="81650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4" name="ZoneTexte 33"/>
          <p:cNvSpPr txBox="1"/>
          <p:nvPr/>
        </p:nvSpPr>
        <p:spPr>
          <a:xfrm>
            <a:off x="2150752" y="2442022"/>
            <a:ext cx="2207623" cy="338554"/>
          </a:xfrm>
          <a:prstGeom prst="rect">
            <a:avLst/>
          </a:prstGeom>
          <a:noFill/>
        </p:spPr>
        <p:txBody>
          <a:bodyPr wrap="square" rtlCol="0">
            <a:spAutoFit/>
          </a:bodyPr>
          <a:lstStyle/>
          <a:p>
            <a:r>
              <a:rPr lang="fr-FR" sz="1600" dirty="0">
                <a:latin typeface="Eras Medium ITC" panose="020B0602030504020804" pitchFamily="34" charset="0"/>
              </a:rPr>
              <a:t>… doit avoir accès …</a:t>
            </a:r>
          </a:p>
        </p:txBody>
      </p:sp>
      <p:pic>
        <p:nvPicPr>
          <p:cNvPr id="35" name="Image 34"/>
          <p:cNvPicPr>
            <a:picLocks noChangeAspect="1"/>
          </p:cNvPicPr>
          <p:nvPr/>
        </p:nvPicPr>
        <p:blipFill rotWithShape="1">
          <a:blip r:embed="rId5" cstate="print">
            <a:clrChange>
              <a:clrFrom>
                <a:srgbClr val="FFFFFF"/>
              </a:clrFrom>
              <a:clrTo>
                <a:srgbClr val="FFFFFF">
                  <a:alpha val="0"/>
                </a:srgbClr>
              </a:clrTo>
            </a:clrChange>
            <a:duotone>
              <a:prstClr val="black"/>
              <a:schemeClr val="tx2">
                <a:tint val="45000"/>
                <a:satMod val="400000"/>
              </a:schemeClr>
            </a:duotone>
            <a:extLst>
              <a:ext uri="{BEBA8EAE-BF5A-486C-A8C5-ECC9F3942E4B}">
                <a14:imgProps xmlns:a14="http://schemas.microsoft.com/office/drawing/2010/main">
                  <a14:imgLayer r:embed="rId6">
                    <a14:imgEffect>
                      <a14:sharpenSoften amount="100000"/>
                    </a14:imgEffect>
                  </a14:imgLayer>
                </a14:imgProps>
              </a:ext>
              <a:ext uri="{28A0092B-C50C-407E-A947-70E740481C1C}">
                <a14:useLocalDpi xmlns:a14="http://schemas.microsoft.com/office/drawing/2010/main" val="0"/>
              </a:ext>
            </a:extLst>
          </a:blip>
          <a:srcRect l="15672"/>
          <a:stretch/>
        </p:blipFill>
        <p:spPr>
          <a:xfrm>
            <a:off x="3024949" y="6411852"/>
            <a:ext cx="492493" cy="432543"/>
          </a:xfrm>
          <a:prstGeom prst="rect">
            <a:avLst/>
          </a:prstGeom>
          <a:solidFill>
            <a:schemeClr val="bg1">
              <a:lumMod val="75000"/>
            </a:schemeClr>
          </a:solidFill>
        </p:spPr>
      </p:pic>
    </p:spTree>
    <p:extLst>
      <p:ext uri="{BB962C8B-B14F-4D97-AF65-F5344CB8AC3E}">
        <p14:creationId xmlns:p14="http://schemas.microsoft.com/office/powerpoint/2010/main" val="122464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animBg="1"/>
      <p:bldP spid="2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B5152189-E67B-4D26-B052-76DE3D6CF7C5}" type="slidenum">
              <a:rPr lang="fr-FR" smtClean="0"/>
              <a:pPr/>
              <a:t>28</a:t>
            </a:fld>
            <a:endParaRPr lang="fr-FR"/>
          </a:p>
        </p:txBody>
      </p:sp>
      <p:sp>
        <p:nvSpPr>
          <p:cNvPr id="3" name="Titre 2"/>
          <p:cNvSpPr>
            <a:spLocks noGrp="1"/>
          </p:cNvSpPr>
          <p:nvPr>
            <p:ph type="title"/>
          </p:nvPr>
        </p:nvSpPr>
        <p:spPr/>
        <p:txBody>
          <a:bodyPr/>
          <a:lstStyle/>
          <a:p>
            <a:r>
              <a:rPr lang="fr-FR" dirty="0"/>
              <a:t>L’atelier jeu sérieux: l’organisation de l’atelier</a:t>
            </a:r>
          </a:p>
        </p:txBody>
      </p:sp>
      <p:sp>
        <p:nvSpPr>
          <p:cNvPr id="5" name="Sous-titre 4"/>
          <p:cNvSpPr>
            <a:spLocks noGrp="1"/>
          </p:cNvSpPr>
          <p:nvPr>
            <p:ph type="subTitle" idx="13"/>
          </p:nvPr>
        </p:nvSpPr>
        <p:spPr/>
        <p:txBody>
          <a:bodyPr/>
          <a:lstStyle/>
          <a:p>
            <a:r>
              <a:rPr lang="fr-FR" dirty="0" smtClean="0"/>
              <a:t>II. Matériel du dispositif</a:t>
            </a:r>
            <a:endParaRPr lang="fr-FR" dirty="0"/>
          </a:p>
        </p:txBody>
      </p:sp>
      <p:pic>
        <p:nvPicPr>
          <p:cNvPr id="19" name="Image 18"/>
          <p:cNvPicPr>
            <a:picLocks noChangeAspect="1"/>
          </p:cNvPicPr>
          <p:nvPr/>
        </p:nvPicPr>
        <p:blipFill>
          <a:blip r:embed="rId2"/>
          <a:stretch>
            <a:fillRect/>
          </a:stretch>
        </p:blipFill>
        <p:spPr>
          <a:xfrm>
            <a:off x="1346559" y="1344992"/>
            <a:ext cx="8747904" cy="4613800"/>
          </a:xfrm>
          <a:prstGeom prst="rect">
            <a:avLst/>
          </a:prstGeom>
        </p:spPr>
      </p:pic>
      <p:sp>
        <p:nvSpPr>
          <p:cNvPr id="4" name="Rectangle 3"/>
          <p:cNvSpPr/>
          <p:nvPr/>
        </p:nvSpPr>
        <p:spPr>
          <a:xfrm>
            <a:off x="1173707" y="2647666"/>
            <a:ext cx="1201003" cy="29069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1" name="Groupe 20"/>
          <p:cNvGrpSpPr/>
          <p:nvPr/>
        </p:nvGrpSpPr>
        <p:grpSpPr>
          <a:xfrm>
            <a:off x="2882631" y="6398250"/>
            <a:ext cx="6732897" cy="459750"/>
            <a:chOff x="2882631" y="6398250"/>
            <a:chExt cx="6732897" cy="459750"/>
          </a:xfrm>
        </p:grpSpPr>
        <p:grpSp>
          <p:nvGrpSpPr>
            <p:cNvPr id="6" name="Groupe 5"/>
            <p:cNvGrpSpPr/>
            <p:nvPr/>
          </p:nvGrpSpPr>
          <p:grpSpPr>
            <a:xfrm>
              <a:off x="2882631" y="6398250"/>
              <a:ext cx="6732897" cy="459750"/>
              <a:chOff x="1766981" y="6414511"/>
              <a:chExt cx="6732897" cy="459750"/>
            </a:xfrm>
          </p:grpSpPr>
          <p:sp>
            <p:nvSpPr>
              <p:cNvPr id="7" name="Rectangle 6"/>
              <p:cNvSpPr/>
              <p:nvPr/>
            </p:nvSpPr>
            <p:spPr>
              <a:xfrm>
                <a:off x="7475454" y="6414511"/>
                <a:ext cx="718265" cy="459749"/>
              </a:xfrm>
              <a:prstGeom prst="rect">
                <a:avLst/>
              </a:prstGeom>
              <a:solidFill>
                <a:srgbClr val="6100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5563448" y="6414511"/>
                <a:ext cx="845161" cy="459749"/>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3550656" y="6414511"/>
                <a:ext cx="840649" cy="45975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1766981" y="6414511"/>
                <a:ext cx="777129" cy="45975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 name="Espace réservé du contenu 9"/>
              <p:cNvPicPr>
                <a:picLocks noChangeAspect="1"/>
              </p:cNvPicPr>
              <p:nvPr/>
            </p:nvPicPr>
            <p:blipFill>
              <a:blip r:embed="rId3"/>
              <a:stretch>
                <a:fillRect/>
              </a:stretch>
            </p:blipFill>
            <p:spPr>
              <a:xfrm>
                <a:off x="3640309" y="6414511"/>
                <a:ext cx="670022" cy="459749"/>
              </a:xfrm>
              <a:prstGeom prst="rect">
                <a:avLst/>
              </a:prstGeom>
            </p:spPr>
          </p:pic>
          <p:pic>
            <p:nvPicPr>
              <p:cNvPr id="13" name="Image 12"/>
              <p:cNvPicPr>
                <a:picLocks noChangeAspect="1"/>
              </p:cNvPicPr>
              <p:nvPr/>
            </p:nvPicPr>
            <p:blipFill>
              <a:blip r:embed="rId4"/>
              <a:stretch>
                <a:fillRect/>
              </a:stretch>
            </p:blipFill>
            <p:spPr>
              <a:xfrm>
                <a:off x="5663191" y="6421811"/>
                <a:ext cx="640119" cy="445150"/>
              </a:xfrm>
              <a:prstGeom prst="rect">
                <a:avLst/>
              </a:prstGeom>
            </p:spPr>
          </p:pic>
          <p:pic>
            <p:nvPicPr>
              <p:cNvPr id="14" name="Image 13"/>
              <p:cNvPicPr>
                <a:picLocks noChangeAspect="1"/>
              </p:cNvPicPr>
              <p:nvPr/>
            </p:nvPicPr>
            <p:blipFill>
              <a:blip r:embed="rId5"/>
              <a:stretch>
                <a:fillRect/>
              </a:stretch>
            </p:blipFill>
            <p:spPr>
              <a:xfrm>
                <a:off x="7661600" y="6472239"/>
                <a:ext cx="379867" cy="348710"/>
              </a:xfrm>
              <a:prstGeom prst="rect">
                <a:avLst/>
              </a:prstGeom>
            </p:spPr>
          </p:pic>
          <p:cxnSp>
            <p:nvCxnSpPr>
              <p:cNvPr id="15" name="Connecteur droit avec flèche 14"/>
              <p:cNvCxnSpPr>
                <a:stCxn id="10" idx="3"/>
                <a:endCxn id="9" idx="1"/>
              </p:cNvCxnSpPr>
              <p:nvPr/>
            </p:nvCxnSpPr>
            <p:spPr>
              <a:xfrm>
                <a:off x="2544110" y="6644386"/>
                <a:ext cx="100654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6" name="Connecteur droit avec flèche 15"/>
              <p:cNvCxnSpPr>
                <a:stCxn id="9" idx="3"/>
                <a:endCxn id="8" idx="1"/>
              </p:cNvCxnSpPr>
              <p:nvPr/>
            </p:nvCxnSpPr>
            <p:spPr>
              <a:xfrm>
                <a:off x="4391305" y="6644386"/>
                <a:ext cx="117214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7" name="Connecteur droit avec flèche 16"/>
              <p:cNvCxnSpPr>
                <a:stCxn id="8" idx="3"/>
                <a:endCxn id="7" idx="1"/>
              </p:cNvCxnSpPr>
              <p:nvPr/>
            </p:nvCxnSpPr>
            <p:spPr>
              <a:xfrm>
                <a:off x="6408609" y="6644386"/>
                <a:ext cx="106684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8" name="Ellipse 17"/>
              <p:cNvSpPr/>
              <p:nvPr/>
            </p:nvSpPr>
            <p:spPr>
              <a:xfrm>
                <a:off x="8121263" y="6483030"/>
                <a:ext cx="378615" cy="322710"/>
              </a:xfrm>
              <a:prstGeom prst="ellipse">
                <a:avLst/>
              </a:prstGeom>
              <a:solidFill>
                <a:srgbClr val="61003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latin typeface="Eras Medium ITC" panose="020B0602030504020804" pitchFamily="34" charset="0"/>
                  </a:rPr>
                  <a:t>4</a:t>
                </a:r>
                <a:endParaRPr lang="fr-FR" sz="1200" dirty="0">
                  <a:latin typeface="Eras Medium ITC" panose="020B0602030504020804" pitchFamily="34" charset="0"/>
                </a:endParaRPr>
              </a:p>
            </p:txBody>
          </p:sp>
        </p:grpSp>
        <p:pic>
          <p:nvPicPr>
            <p:cNvPr id="20" name="Image 19"/>
            <p:cNvPicPr>
              <a:picLocks noChangeAspect="1"/>
            </p:cNvPicPr>
            <p:nvPr/>
          </p:nvPicPr>
          <p:blipFill rotWithShape="1">
            <a:blip r:embed="rId6" cstate="print">
              <a:clrChange>
                <a:clrFrom>
                  <a:srgbClr val="FFFFFF"/>
                </a:clrFrom>
                <a:clrTo>
                  <a:srgbClr val="FFFFFF">
                    <a:alpha val="0"/>
                  </a:srgbClr>
                </a:clrTo>
              </a:clrChange>
              <a:duotone>
                <a:prstClr val="black"/>
                <a:schemeClr val="tx2">
                  <a:tint val="45000"/>
                  <a:satMod val="400000"/>
                </a:schemeClr>
              </a:duotone>
              <a:extLst>
                <a:ext uri="{BEBA8EAE-BF5A-486C-A8C5-ECC9F3942E4B}">
                  <a14:imgProps xmlns:a14="http://schemas.microsoft.com/office/drawing/2010/main">
                    <a14:imgLayer r:embed="rId7">
                      <a14:imgEffect>
                        <a14:sharpenSoften amount="100000"/>
                      </a14:imgEffect>
                    </a14:imgLayer>
                  </a14:imgProps>
                </a:ext>
                <a:ext uri="{28A0092B-C50C-407E-A947-70E740481C1C}">
                  <a14:useLocalDpi xmlns:a14="http://schemas.microsoft.com/office/drawing/2010/main" val="0"/>
                </a:ext>
              </a:extLst>
            </a:blip>
            <a:srcRect l="15672"/>
            <a:stretch/>
          </p:blipFill>
          <p:spPr>
            <a:xfrm>
              <a:off x="3024949" y="6411852"/>
              <a:ext cx="492493" cy="432543"/>
            </a:xfrm>
            <a:prstGeom prst="rect">
              <a:avLst/>
            </a:prstGeom>
            <a:solidFill>
              <a:schemeClr val="bg1">
                <a:lumMod val="75000"/>
              </a:schemeClr>
            </a:solidFill>
          </p:spPr>
        </p:pic>
      </p:grpSp>
    </p:spTree>
    <p:extLst>
      <p:ext uri="{BB962C8B-B14F-4D97-AF65-F5344CB8AC3E}">
        <p14:creationId xmlns:p14="http://schemas.microsoft.com/office/powerpoint/2010/main" val="5404654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B5152189-E67B-4D26-B052-76DE3D6CF7C5}" type="slidenum">
              <a:rPr lang="fr-FR" smtClean="0"/>
              <a:pPr/>
              <a:t>29</a:t>
            </a:fld>
            <a:endParaRPr lang="fr-FR"/>
          </a:p>
        </p:txBody>
      </p:sp>
      <p:sp>
        <p:nvSpPr>
          <p:cNvPr id="3" name="Titre 2"/>
          <p:cNvSpPr>
            <a:spLocks noGrp="1"/>
          </p:cNvSpPr>
          <p:nvPr>
            <p:ph type="title"/>
          </p:nvPr>
        </p:nvSpPr>
        <p:spPr/>
        <p:txBody>
          <a:bodyPr/>
          <a:lstStyle/>
          <a:p>
            <a:r>
              <a:rPr lang="fr-FR" dirty="0" smtClean="0"/>
              <a:t>Les acteurs du dispositif</a:t>
            </a:r>
            <a:endParaRPr lang="fr-FR" dirty="0"/>
          </a:p>
        </p:txBody>
      </p:sp>
      <p:sp>
        <p:nvSpPr>
          <p:cNvPr id="5" name="Sous-titre 4"/>
          <p:cNvSpPr>
            <a:spLocks noGrp="1"/>
          </p:cNvSpPr>
          <p:nvPr>
            <p:ph type="subTitle" idx="13"/>
          </p:nvPr>
        </p:nvSpPr>
        <p:spPr>
          <a:xfrm>
            <a:off x="0" y="691834"/>
            <a:ext cx="8843749" cy="390413"/>
          </a:xfrm>
        </p:spPr>
        <p:txBody>
          <a:bodyPr/>
          <a:lstStyle/>
          <a:p>
            <a:r>
              <a:rPr lang="fr-FR" dirty="0" smtClean="0"/>
              <a:t>II. Matériel et Méthode du dispositif</a:t>
            </a:r>
            <a:endParaRPr lang="fr-FR" dirty="0"/>
          </a:p>
        </p:txBody>
      </p:sp>
      <p:sp>
        <p:nvSpPr>
          <p:cNvPr id="23" name="Organigramme : Alternative 22"/>
          <p:cNvSpPr/>
          <p:nvPr/>
        </p:nvSpPr>
        <p:spPr>
          <a:xfrm>
            <a:off x="10256227" y="3879959"/>
            <a:ext cx="1347259" cy="1874947"/>
          </a:xfrm>
          <a:prstGeom prst="flowChartAlternateProcess">
            <a:avLst/>
          </a:pr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Organigramme : Alternative 23"/>
          <p:cNvSpPr/>
          <p:nvPr/>
        </p:nvSpPr>
        <p:spPr>
          <a:xfrm>
            <a:off x="539124" y="3895109"/>
            <a:ext cx="1404356" cy="1640900"/>
          </a:xfrm>
          <a:prstGeom prst="flowChartAlternateProcess">
            <a:avLst/>
          </a:pr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Ellipse 15"/>
          <p:cNvSpPr/>
          <p:nvPr/>
        </p:nvSpPr>
        <p:spPr>
          <a:xfrm>
            <a:off x="1760364" y="1652909"/>
            <a:ext cx="7989750" cy="4573195"/>
          </a:xfrm>
          <a:custGeom>
            <a:avLst/>
            <a:gdLst>
              <a:gd name="connsiteX0" fmla="*/ 0 w 4684170"/>
              <a:gd name="connsiteY0" fmla="*/ 2016501 h 4033002"/>
              <a:gd name="connsiteX1" fmla="*/ 2342085 w 4684170"/>
              <a:gd name="connsiteY1" fmla="*/ 0 h 4033002"/>
              <a:gd name="connsiteX2" fmla="*/ 4684170 w 4684170"/>
              <a:gd name="connsiteY2" fmla="*/ 2016501 h 4033002"/>
              <a:gd name="connsiteX3" fmla="*/ 2342085 w 4684170"/>
              <a:gd name="connsiteY3" fmla="*/ 4033002 h 4033002"/>
              <a:gd name="connsiteX4" fmla="*/ 0 w 4684170"/>
              <a:gd name="connsiteY4" fmla="*/ 2016501 h 4033002"/>
              <a:gd name="connsiteX0" fmla="*/ 0 w 5533256"/>
              <a:gd name="connsiteY0" fmla="*/ 816734 h 4275162"/>
              <a:gd name="connsiteX1" fmla="*/ 3191171 w 5533256"/>
              <a:gd name="connsiteY1" fmla="*/ 211022 h 4275162"/>
              <a:gd name="connsiteX2" fmla="*/ 5533256 w 5533256"/>
              <a:gd name="connsiteY2" fmla="*/ 2227523 h 4275162"/>
              <a:gd name="connsiteX3" fmla="*/ 3191171 w 5533256"/>
              <a:gd name="connsiteY3" fmla="*/ 4244024 h 4275162"/>
              <a:gd name="connsiteX4" fmla="*/ 0 w 5533256"/>
              <a:gd name="connsiteY4" fmla="*/ 816734 h 4275162"/>
              <a:gd name="connsiteX0" fmla="*/ 0 w 6930982"/>
              <a:gd name="connsiteY0" fmla="*/ 1013739 h 4442808"/>
              <a:gd name="connsiteX1" fmla="*/ 3191171 w 6930982"/>
              <a:gd name="connsiteY1" fmla="*/ 408027 h 4442808"/>
              <a:gd name="connsiteX2" fmla="*/ 6930982 w 6930982"/>
              <a:gd name="connsiteY2" fmla="*/ 556539 h 4442808"/>
              <a:gd name="connsiteX3" fmla="*/ 3191171 w 6930982"/>
              <a:gd name="connsiteY3" fmla="*/ 4441029 h 4442808"/>
              <a:gd name="connsiteX4" fmla="*/ 0 w 6930982"/>
              <a:gd name="connsiteY4" fmla="*/ 1013739 h 4442808"/>
              <a:gd name="connsiteX0" fmla="*/ 6 w 6930988"/>
              <a:gd name="connsiteY0" fmla="*/ 1201514 h 4630352"/>
              <a:gd name="connsiteX1" fmla="*/ 3217302 w 6930988"/>
              <a:gd name="connsiteY1" fmla="*/ 151665 h 4630352"/>
              <a:gd name="connsiteX2" fmla="*/ 6930988 w 6930988"/>
              <a:gd name="connsiteY2" fmla="*/ 744314 h 4630352"/>
              <a:gd name="connsiteX3" fmla="*/ 3191177 w 6930988"/>
              <a:gd name="connsiteY3" fmla="*/ 4628804 h 4630352"/>
              <a:gd name="connsiteX4" fmla="*/ 6 w 6930988"/>
              <a:gd name="connsiteY4" fmla="*/ 1201514 h 4630352"/>
              <a:gd name="connsiteX0" fmla="*/ 6 w 6983239"/>
              <a:gd name="connsiteY0" fmla="*/ 978730 h 4615459"/>
              <a:gd name="connsiteX1" fmla="*/ 3269553 w 6983239"/>
              <a:gd name="connsiteY1" fmla="*/ 137887 h 4615459"/>
              <a:gd name="connsiteX2" fmla="*/ 6983239 w 6983239"/>
              <a:gd name="connsiteY2" fmla="*/ 730536 h 4615459"/>
              <a:gd name="connsiteX3" fmla="*/ 3243428 w 6983239"/>
              <a:gd name="connsiteY3" fmla="*/ 4615026 h 4615459"/>
              <a:gd name="connsiteX4" fmla="*/ 6 w 6983239"/>
              <a:gd name="connsiteY4" fmla="*/ 978730 h 4615459"/>
              <a:gd name="connsiteX0" fmla="*/ 6 w 7237758"/>
              <a:gd name="connsiteY0" fmla="*/ 519406 h 4587387"/>
              <a:gd name="connsiteX1" fmla="*/ 3524072 w 7237758"/>
              <a:gd name="connsiteY1" fmla="*/ 110002 h 4587387"/>
              <a:gd name="connsiteX2" fmla="*/ 7237758 w 7237758"/>
              <a:gd name="connsiteY2" fmla="*/ 702651 h 4587387"/>
              <a:gd name="connsiteX3" fmla="*/ 3497947 w 7237758"/>
              <a:gd name="connsiteY3" fmla="*/ 4587141 h 4587387"/>
              <a:gd name="connsiteX4" fmla="*/ 6 w 7237758"/>
              <a:gd name="connsiteY4" fmla="*/ 519406 h 4587387"/>
              <a:gd name="connsiteX0" fmla="*/ 8352 w 7246104"/>
              <a:gd name="connsiteY0" fmla="*/ 523050 h 4591032"/>
              <a:gd name="connsiteX1" fmla="*/ 3532418 w 7246104"/>
              <a:gd name="connsiteY1" fmla="*/ 113646 h 4591032"/>
              <a:gd name="connsiteX2" fmla="*/ 7246104 w 7246104"/>
              <a:gd name="connsiteY2" fmla="*/ 706295 h 4591032"/>
              <a:gd name="connsiteX3" fmla="*/ 3506293 w 7246104"/>
              <a:gd name="connsiteY3" fmla="*/ 4590785 h 4591032"/>
              <a:gd name="connsiteX4" fmla="*/ 8352 w 7246104"/>
              <a:gd name="connsiteY4" fmla="*/ 523050 h 4591032"/>
              <a:gd name="connsiteX0" fmla="*/ 96105 w 7333857"/>
              <a:gd name="connsiteY0" fmla="*/ 519406 h 4601769"/>
              <a:gd name="connsiteX1" fmla="*/ 3620171 w 7333857"/>
              <a:gd name="connsiteY1" fmla="*/ 110002 h 4601769"/>
              <a:gd name="connsiteX2" fmla="*/ 7333857 w 7333857"/>
              <a:gd name="connsiteY2" fmla="*/ 702651 h 4601769"/>
              <a:gd name="connsiteX3" fmla="*/ 1557899 w 7333857"/>
              <a:gd name="connsiteY3" fmla="*/ 4601523 h 4601769"/>
              <a:gd name="connsiteX4" fmla="*/ 96105 w 7333857"/>
              <a:gd name="connsiteY4" fmla="*/ 519406 h 4601769"/>
              <a:gd name="connsiteX0" fmla="*/ 76763 w 7335105"/>
              <a:gd name="connsiteY0" fmla="*/ 498147 h 4775655"/>
              <a:gd name="connsiteX1" fmla="*/ 3600829 w 7335105"/>
              <a:gd name="connsiteY1" fmla="*/ 88743 h 4775655"/>
              <a:gd name="connsiteX2" fmla="*/ 7314515 w 7335105"/>
              <a:gd name="connsiteY2" fmla="*/ 681392 h 4775655"/>
              <a:gd name="connsiteX3" fmla="*/ 5702039 w 7335105"/>
              <a:gd name="connsiteY3" fmla="*/ 3772470 h 4775655"/>
              <a:gd name="connsiteX4" fmla="*/ 1538557 w 7335105"/>
              <a:gd name="connsiteY4" fmla="*/ 4580264 h 4775655"/>
              <a:gd name="connsiteX5" fmla="*/ 76763 w 7335105"/>
              <a:gd name="connsiteY5" fmla="*/ 498147 h 4775655"/>
              <a:gd name="connsiteX0" fmla="*/ 87792 w 7454474"/>
              <a:gd name="connsiteY0" fmla="*/ 498147 h 4840369"/>
              <a:gd name="connsiteX1" fmla="*/ 3611858 w 7454474"/>
              <a:gd name="connsiteY1" fmla="*/ 88743 h 4840369"/>
              <a:gd name="connsiteX2" fmla="*/ 7325544 w 7454474"/>
              <a:gd name="connsiteY2" fmla="*/ 681392 h 4840369"/>
              <a:gd name="connsiteX3" fmla="*/ 6705691 w 7454474"/>
              <a:gd name="connsiteY3" fmla="*/ 4016953 h 4840369"/>
              <a:gd name="connsiteX4" fmla="*/ 1549586 w 7454474"/>
              <a:gd name="connsiteY4" fmla="*/ 4580264 h 4840369"/>
              <a:gd name="connsiteX5" fmla="*/ 87792 w 7454474"/>
              <a:gd name="connsiteY5" fmla="*/ 498147 h 4840369"/>
              <a:gd name="connsiteX0" fmla="*/ 87635 w 7450084"/>
              <a:gd name="connsiteY0" fmla="*/ 498147 h 5062068"/>
              <a:gd name="connsiteX1" fmla="*/ 3611701 w 7450084"/>
              <a:gd name="connsiteY1" fmla="*/ 88743 h 5062068"/>
              <a:gd name="connsiteX2" fmla="*/ 7325387 w 7450084"/>
              <a:gd name="connsiteY2" fmla="*/ 681392 h 5062068"/>
              <a:gd name="connsiteX3" fmla="*/ 6692808 w 7450084"/>
              <a:gd name="connsiteY3" fmla="*/ 4549061 h 5062068"/>
              <a:gd name="connsiteX4" fmla="*/ 1549429 w 7450084"/>
              <a:gd name="connsiteY4" fmla="*/ 4580264 h 5062068"/>
              <a:gd name="connsiteX5" fmla="*/ 87635 w 7450084"/>
              <a:gd name="connsiteY5" fmla="*/ 498147 h 5062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50084" h="5062068">
                <a:moveTo>
                  <a:pt x="87635" y="498147"/>
                </a:moveTo>
                <a:cubicBezTo>
                  <a:pt x="431347" y="-250440"/>
                  <a:pt x="2405409" y="58202"/>
                  <a:pt x="3611701" y="88743"/>
                </a:cubicBezTo>
                <a:cubicBezTo>
                  <a:pt x="4817993" y="119284"/>
                  <a:pt x="7163953" y="151328"/>
                  <a:pt x="7325387" y="681392"/>
                </a:cubicBezTo>
                <a:cubicBezTo>
                  <a:pt x="7486821" y="1211456"/>
                  <a:pt x="7655468" y="3899249"/>
                  <a:pt x="6692808" y="4549061"/>
                </a:cubicBezTo>
                <a:cubicBezTo>
                  <a:pt x="5730148" y="5198873"/>
                  <a:pt x="2650291" y="5255416"/>
                  <a:pt x="1549429" y="4580264"/>
                </a:cubicBezTo>
                <a:cubicBezTo>
                  <a:pt x="448567" y="3905112"/>
                  <a:pt x="-256077" y="1246734"/>
                  <a:pt x="87635" y="49814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Losange 16"/>
          <p:cNvSpPr/>
          <p:nvPr/>
        </p:nvSpPr>
        <p:spPr>
          <a:xfrm>
            <a:off x="3125130" y="2044702"/>
            <a:ext cx="5757392" cy="3394709"/>
          </a:xfrm>
          <a:custGeom>
            <a:avLst/>
            <a:gdLst>
              <a:gd name="connsiteX0" fmla="*/ 0 w 4212349"/>
              <a:gd name="connsiteY0" fmla="*/ 1898102 h 3796204"/>
              <a:gd name="connsiteX1" fmla="*/ 2106175 w 4212349"/>
              <a:gd name="connsiteY1" fmla="*/ 0 h 3796204"/>
              <a:gd name="connsiteX2" fmla="*/ 4212349 w 4212349"/>
              <a:gd name="connsiteY2" fmla="*/ 1898102 h 3796204"/>
              <a:gd name="connsiteX3" fmla="*/ 2106175 w 4212349"/>
              <a:gd name="connsiteY3" fmla="*/ 3796204 h 3796204"/>
              <a:gd name="connsiteX4" fmla="*/ 0 w 4212349"/>
              <a:gd name="connsiteY4" fmla="*/ 1898102 h 3796204"/>
              <a:gd name="connsiteX0" fmla="*/ 0 w 4943869"/>
              <a:gd name="connsiteY0" fmla="*/ 526502 h 3796204"/>
              <a:gd name="connsiteX1" fmla="*/ 2837695 w 4943869"/>
              <a:gd name="connsiteY1" fmla="*/ 0 h 3796204"/>
              <a:gd name="connsiteX2" fmla="*/ 4943869 w 4943869"/>
              <a:gd name="connsiteY2" fmla="*/ 1898102 h 3796204"/>
              <a:gd name="connsiteX3" fmla="*/ 2837695 w 4943869"/>
              <a:gd name="connsiteY3" fmla="*/ 3796204 h 3796204"/>
              <a:gd name="connsiteX4" fmla="*/ 0 w 4943869"/>
              <a:gd name="connsiteY4" fmla="*/ 526502 h 3796204"/>
              <a:gd name="connsiteX0" fmla="*/ 0 w 6511411"/>
              <a:gd name="connsiteY0" fmla="*/ 526502 h 3796204"/>
              <a:gd name="connsiteX1" fmla="*/ 2837695 w 6511411"/>
              <a:gd name="connsiteY1" fmla="*/ 0 h 3796204"/>
              <a:gd name="connsiteX2" fmla="*/ 6511411 w 6511411"/>
              <a:gd name="connsiteY2" fmla="*/ 343622 h 3796204"/>
              <a:gd name="connsiteX3" fmla="*/ 2837695 w 6511411"/>
              <a:gd name="connsiteY3" fmla="*/ 3796204 h 3796204"/>
              <a:gd name="connsiteX4" fmla="*/ 0 w 6511411"/>
              <a:gd name="connsiteY4" fmla="*/ 526502 h 3796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11411" h="3796204">
                <a:moveTo>
                  <a:pt x="0" y="526502"/>
                </a:moveTo>
                <a:lnTo>
                  <a:pt x="2837695" y="0"/>
                </a:lnTo>
                <a:lnTo>
                  <a:pt x="6511411" y="343622"/>
                </a:lnTo>
                <a:lnTo>
                  <a:pt x="2837695" y="3796204"/>
                </a:lnTo>
                <a:lnTo>
                  <a:pt x="0" y="526502"/>
                </a:lnTo>
                <a:close/>
              </a:path>
            </a:pathLst>
          </a:custGeom>
          <a:solidFill>
            <a:srgbClr val="B2B2B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3" name="Connecteur droit 32"/>
          <p:cNvCxnSpPr/>
          <p:nvPr/>
        </p:nvCxnSpPr>
        <p:spPr>
          <a:xfrm flipH="1">
            <a:off x="5623300" y="2044701"/>
            <a:ext cx="3957" cy="3361611"/>
          </a:xfrm>
          <a:prstGeom prst="line">
            <a:avLst/>
          </a:prstGeom>
          <a:ln w="38100"/>
        </p:spPr>
        <p:style>
          <a:lnRef idx="1">
            <a:schemeClr val="accent5"/>
          </a:lnRef>
          <a:fillRef idx="0">
            <a:schemeClr val="accent5"/>
          </a:fillRef>
          <a:effectRef idx="0">
            <a:schemeClr val="accent5"/>
          </a:effectRef>
          <a:fontRef idx="minor">
            <a:schemeClr val="tx1"/>
          </a:fontRef>
        </p:style>
      </p:cxnSp>
      <p:cxnSp>
        <p:nvCxnSpPr>
          <p:cNvPr id="34" name="Connecteur droit 33"/>
          <p:cNvCxnSpPr/>
          <p:nvPr/>
        </p:nvCxnSpPr>
        <p:spPr>
          <a:xfrm>
            <a:off x="5100161" y="2858908"/>
            <a:ext cx="571430" cy="739433"/>
          </a:xfrm>
          <a:prstGeom prst="line">
            <a:avLst/>
          </a:prstGeom>
          <a:ln w="38100"/>
        </p:spPr>
        <p:style>
          <a:lnRef idx="1">
            <a:schemeClr val="accent5"/>
          </a:lnRef>
          <a:fillRef idx="0">
            <a:schemeClr val="accent5"/>
          </a:fillRef>
          <a:effectRef idx="0">
            <a:schemeClr val="accent5"/>
          </a:effectRef>
          <a:fontRef idx="minor">
            <a:schemeClr val="tx1"/>
          </a:fontRef>
        </p:style>
      </p:cxnSp>
      <p:cxnSp>
        <p:nvCxnSpPr>
          <p:cNvPr id="35" name="Connecteur droit 34"/>
          <p:cNvCxnSpPr/>
          <p:nvPr/>
        </p:nvCxnSpPr>
        <p:spPr>
          <a:xfrm flipH="1">
            <a:off x="5634221" y="3785343"/>
            <a:ext cx="984488" cy="1081421"/>
          </a:xfrm>
          <a:prstGeom prst="line">
            <a:avLst/>
          </a:prstGeom>
          <a:ln w="38100"/>
        </p:spPr>
        <p:style>
          <a:lnRef idx="1">
            <a:schemeClr val="accent5"/>
          </a:lnRef>
          <a:fillRef idx="0">
            <a:schemeClr val="accent5"/>
          </a:fillRef>
          <a:effectRef idx="0">
            <a:schemeClr val="accent5"/>
          </a:effectRef>
          <a:fontRef idx="minor">
            <a:schemeClr val="tx1"/>
          </a:fontRef>
        </p:style>
      </p:cxnSp>
      <p:sp>
        <p:nvSpPr>
          <p:cNvPr id="36" name="Rectangle 35"/>
          <p:cNvSpPr/>
          <p:nvPr/>
        </p:nvSpPr>
        <p:spPr>
          <a:xfrm>
            <a:off x="8311154" y="2672140"/>
            <a:ext cx="341903" cy="21258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37" name="Rectangle 36"/>
          <p:cNvSpPr/>
          <p:nvPr/>
        </p:nvSpPr>
        <p:spPr>
          <a:xfrm>
            <a:off x="4758258" y="4034883"/>
            <a:ext cx="341903" cy="21258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38" name="Rectangle 37"/>
          <p:cNvSpPr/>
          <p:nvPr/>
        </p:nvSpPr>
        <p:spPr>
          <a:xfrm>
            <a:off x="5793048" y="4949371"/>
            <a:ext cx="600708" cy="36336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p>
        </p:txBody>
      </p:sp>
      <p:pic>
        <p:nvPicPr>
          <p:cNvPr id="39" name="Picture 2" descr="RÃ©sultat de recherche d'images pour &quot;agriculteur pesticide  clipart&quot;"/>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32201" t="35716" r="35213" b="35046"/>
          <a:stretch/>
        </p:blipFill>
        <p:spPr bwMode="auto">
          <a:xfrm>
            <a:off x="4797571" y="3865557"/>
            <a:ext cx="378350" cy="32350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RÃ©sultat de recherche d'images pour &quot;agriculteur pesticide  clipart&quot;"/>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32201" t="35716" r="35213" b="35046"/>
          <a:stretch/>
        </p:blipFill>
        <p:spPr bwMode="auto">
          <a:xfrm flipH="1">
            <a:off x="8230918" y="2432788"/>
            <a:ext cx="345920" cy="29577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41" name="Picture 2" descr="RÃ©sultat de recherche d'images pour &quot;agriculteur pesticide  clipart&quot;"/>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32201" t="35716" r="35213" b="35046"/>
          <a:stretch/>
        </p:blipFill>
        <p:spPr bwMode="auto">
          <a:xfrm>
            <a:off x="5863335" y="4752960"/>
            <a:ext cx="378350" cy="323502"/>
          </a:xfrm>
          <a:prstGeom prst="rect">
            <a:avLst/>
          </a:prstGeom>
          <a:noFill/>
          <a:extLst>
            <a:ext uri="{909E8E84-426E-40DD-AFC4-6F175D3DCCD1}">
              <a14:hiddenFill xmlns:a14="http://schemas.microsoft.com/office/drawing/2010/main">
                <a:solidFill>
                  <a:srgbClr val="FFFFFF"/>
                </a:solidFill>
              </a14:hiddenFill>
            </a:ext>
          </a:extLst>
        </p:spPr>
      </p:pic>
      <p:cxnSp>
        <p:nvCxnSpPr>
          <p:cNvPr id="42" name="Connecteur droit 41"/>
          <p:cNvCxnSpPr/>
          <p:nvPr/>
        </p:nvCxnSpPr>
        <p:spPr>
          <a:xfrm>
            <a:off x="5106442" y="4140566"/>
            <a:ext cx="508380" cy="192418"/>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43" name="Connecteur droit 42"/>
          <p:cNvCxnSpPr>
            <a:endCxn id="36" idx="1"/>
          </p:cNvCxnSpPr>
          <p:nvPr/>
        </p:nvCxnSpPr>
        <p:spPr>
          <a:xfrm flipV="1">
            <a:off x="5649009" y="2778435"/>
            <a:ext cx="2662145" cy="1006909"/>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44" name="Connecteur droit 43"/>
          <p:cNvCxnSpPr>
            <a:endCxn id="38" idx="1"/>
          </p:cNvCxnSpPr>
          <p:nvPr/>
        </p:nvCxnSpPr>
        <p:spPr>
          <a:xfrm>
            <a:off x="5652409" y="5114591"/>
            <a:ext cx="140639" cy="16462"/>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45" name="Organigramme : Bande perforée 44"/>
          <p:cNvSpPr/>
          <p:nvPr/>
        </p:nvSpPr>
        <p:spPr>
          <a:xfrm>
            <a:off x="1943480" y="2668558"/>
            <a:ext cx="6904393" cy="362245"/>
          </a:xfrm>
          <a:prstGeom prst="flowChartPunchedTap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Rectangle 45"/>
          <p:cNvSpPr/>
          <p:nvPr/>
        </p:nvSpPr>
        <p:spPr>
          <a:xfrm>
            <a:off x="3984534" y="2729462"/>
            <a:ext cx="341903" cy="21258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pic>
        <p:nvPicPr>
          <p:cNvPr id="47" name="Picture 2" descr="RÃ©sultat de recherche d'images pour &quot;agriculteur pesticide  clipart&quot;"/>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32201" t="35716" r="35213" b="35046"/>
          <a:stretch/>
        </p:blipFill>
        <p:spPr bwMode="auto">
          <a:xfrm flipH="1">
            <a:off x="3958765" y="2518284"/>
            <a:ext cx="345920" cy="29577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8" name="Organigramme : Bande perforée 47"/>
          <p:cNvSpPr/>
          <p:nvPr/>
        </p:nvSpPr>
        <p:spPr>
          <a:xfrm>
            <a:off x="1022281" y="3963268"/>
            <a:ext cx="9854985" cy="397938"/>
          </a:xfrm>
          <a:prstGeom prst="flowChartPunchedTap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Organigramme : Bande perforée 50"/>
          <p:cNvSpPr/>
          <p:nvPr/>
        </p:nvSpPr>
        <p:spPr>
          <a:xfrm>
            <a:off x="824807" y="4873229"/>
            <a:ext cx="9941931" cy="524952"/>
          </a:xfrm>
          <a:prstGeom prst="flowChartPunchedTap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9" name="Connecteur droit 28"/>
          <p:cNvCxnSpPr/>
          <p:nvPr/>
        </p:nvCxnSpPr>
        <p:spPr>
          <a:xfrm flipH="1" flipV="1">
            <a:off x="4208690" y="2961674"/>
            <a:ext cx="1164912" cy="230818"/>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30" name="Connecteur droit 29"/>
          <p:cNvCxnSpPr>
            <a:endCxn id="21" idx="1"/>
          </p:cNvCxnSpPr>
          <p:nvPr/>
        </p:nvCxnSpPr>
        <p:spPr>
          <a:xfrm flipV="1">
            <a:off x="6270197" y="4069653"/>
            <a:ext cx="690323" cy="69874"/>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26" name="ZoneTexte 25"/>
          <p:cNvSpPr txBox="1"/>
          <p:nvPr/>
        </p:nvSpPr>
        <p:spPr>
          <a:xfrm>
            <a:off x="669469" y="4512925"/>
            <a:ext cx="1469055" cy="369332"/>
          </a:xfrm>
          <a:prstGeom prst="rect">
            <a:avLst/>
          </a:prstGeom>
          <a:noFill/>
        </p:spPr>
        <p:txBody>
          <a:bodyPr wrap="square" rtlCol="0">
            <a:spAutoFit/>
          </a:bodyPr>
          <a:lstStyle/>
          <a:p>
            <a:r>
              <a:rPr lang="fr-FR" dirty="0" smtClean="0"/>
              <a:t>Guadeloupe</a:t>
            </a:r>
            <a:endParaRPr lang="fr-FR" dirty="0"/>
          </a:p>
        </p:txBody>
      </p:sp>
      <p:sp>
        <p:nvSpPr>
          <p:cNvPr id="27" name="ZoneTexte 26"/>
          <p:cNvSpPr txBox="1"/>
          <p:nvPr/>
        </p:nvSpPr>
        <p:spPr>
          <a:xfrm>
            <a:off x="10226680" y="5328066"/>
            <a:ext cx="1306516" cy="330271"/>
          </a:xfrm>
          <a:prstGeom prst="rect">
            <a:avLst/>
          </a:prstGeom>
          <a:noFill/>
        </p:spPr>
        <p:txBody>
          <a:bodyPr wrap="square" rtlCol="0">
            <a:spAutoFit/>
          </a:bodyPr>
          <a:lstStyle/>
          <a:p>
            <a:r>
              <a:rPr lang="fr-FR" dirty="0" smtClean="0"/>
              <a:t>Métropole</a:t>
            </a:r>
            <a:endParaRPr lang="fr-FR" dirty="0"/>
          </a:p>
        </p:txBody>
      </p:sp>
      <p:sp>
        <p:nvSpPr>
          <p:cNvPr id="21" name="Rectangle 20"/>
          <p:cNvSpPr/>
          <p:nvPr/>
        </p:nvSpPr>
        <p:spPr>
          <a:xfrm>
            <a:off x="6960519" y="3949407"/>
            <a:ext cx="355364" cy="24049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pic>
        <p:nvPicPr>
          <p:cNvPr id="22" name="Picture 2" descr="RÃ©sultat de recherche d'images pour &quot;agriculteur pesticide  clipart&quot;"/>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32201" t="35716" r="35213" b="35046"/>
          <a:stretch/>
        </p:blipFill>
        <p:spPr bwMode="auto">
          <a:xfrm>
            <a:off x="7036279" y="3642403"/>
            <a:ext cx="408163" cy="379848"/>
          </a:xfrm>
          <a:prstGeom prst="rect">
            <a:avLst/>
          </a:prstGeom>
          <a:noFill/>
          <a:extLst>
            <a:ext uri="{909E8E84-426E-40DD-AFC4-6F175D3DCCD1}">
              <a14:hiddenFill xmlns:a14="http://schemas.microsoft.com/office/drawing/2010/main">
                <a:solidFill>
                  <a:srgbClr val="FFFFFF"/>
                </a:solidFill>
              </a14:hiddenFill>
            </a:ext>
          </a:extLst>
        </p:spPr>
      </p:pic>
      <p:sp>
        <p:nvSpPr>
          <p:cNvPr id="58" name="Ellipse 57"/>
          <p:cNvSpPr/>
          <p:nvPr/>
        </p:nvSpPr>
        <p:spPr>
          <a:xfrm>
            <a:off x="5406691" y="5330191"/>
            <a:ext cx="437241" cy="28072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Eras Medium ITC" panose="020B0602030504020804" pitchFamily="34" charset="0"/>
            </a:endParaRPr>
          </a:p>
        </p:txBody>
      </p:sp>
      <p:pic>
        <p:nvPicPr>
          <p:cNvPr id="65" name="Picture 4" descr="RÃ©sultat de recherche d'images pour &quot;ministÃ¨re  clipart&quot;"/>
          <p:cNvPicPr>
            <a:picLocks noChangeAspect="1" noChangeArrowheads="1"/>
          </p:cNvPicPr>
          <p:nvPr/>
        </p:nvPicPr>
        <p:blipFill rotWithShape="1">
          <a:blip r:embed="rId6">
            <a:extLst>
              <a:ext uri="{28A0092B-C50C-407E-A947-70E740481C1C}">
                <a14:useLocalDpi xmlns:a14="http://schemas.microsoft.com/office/drawing/2010/main" val="0"/>
              </a:ext>
            </a:extLst>
          </a:blip>
          <a:srcRect l="40208" t="35043" r="40547" b="45164"/>
          <a:stretch/>
        </p:blipFill>
        <p:spPr bwMode="auto">
          <a:xfrm>
            <a:off x="3334146" y="1852323"/>
            <a:ext cx="404159" cy="413559"/>
          </a:xfrm>
          <a:prstGeom prst="rect">
            <a:avLst/>
          </a:prstGeom>
          <a:noFill/>
          <a:extLst>
            <a:ext uri="{909E8E84-426E-40DD-AFC4-6F175D3DCCD1}">
              <a14:hiddenFill xmlns:a14="http://schemas.microsoft.com/office/drawing/2010/main">
                <a:solidFill>
                  <a:srgbClr val="FFFFFF"/>
                </a:solidFill>
              </a14:hiddenFill>
            </a:ext>
          </a:extLst>
        </p:spPr>
      </p:pic>
      <p:sp>
        <p:nvSpPr>
          <p:cNvPr id="66" name="ZoneTexte 65"/>
          <p:cNvSpPr txBox="1"/>
          <p:nvPr/>
        </p:nvSpPr>
        <p:spPr>
          <a:xfrm>
            <a:off x="5058520" y="5884770"/>
            <a:ext cx="1469055" cy="369332"/>
          </a:xfrm>
          <a:prstGeom prst="rect">
            <a:avLst/>
          </a:prstGeom>
          <a:noFill/>
        </p:spPr>
        <p:txBody>
          <a:bodyPr wrap="square" rtlCol="0">
            <a:spAutoFit/>
          </a:bodyPr>
          <a:lstStyle/>
          <a:p>
            <a:r>
              <a:rPr lang="fr-FR" dirty="0" smtClean="0"/>
              <a:t>Martinique</a:t>
            </a:r>
            <a:endParaRPr lang="fr-FR" dirty="0"/>
          </a:p>
        </p:txBody>
      </p:sp>
      <p:pic>
        <p:nvPicPr>
          <p:cNvPr id="4098" name="Picture 2" descr="Résultat de recherche d'images pour &quot;marché légumes dessin&quot;"/>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65649" y="2306979"/>
            <a:ext cx="919970" cy="919970"/>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2" descr="Résultat de recherche d'images pour &quot;marché légumes dessin&quot;"/>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450737" y="3832326"/>
            <a:ext cx="919970" cy="919970"/>
          </a:xfrm>
          <a:prstGeom prst="rect">
            <a:avLst/>
          </a:prstGeom>
          <a:noFill/>
          <a:extLst>
            <a:ext uri="{909E8E84-426E-40DD-AFC4-6F175D3DCCD1}">
              <a14:hiddenFill xmlns:a14="http://schemas.microsoft.com/office/drawing/2010/main">
                <a:solidFill>
                  <a:srgbClr val="FFFFFF"/>
                </a:solidFill>
              </a14:hiddenFill>
            </a:ext>
          </a:extLst>
        </p:spPr>
      </p:pic>
      <p:sp>
        <p:nvSpPr>
          <p:cNvPr id="74" name="Rectangle 73"/>
          <p:cNvSpPr/>
          <p:nvPr/>
        </p:nvSpPr>
        <p:spPr>
          <a:xfrm>
            <a:off x="8311154" y="3594296"/>
            <a:ext cx="738083" cy="228980"/>
          </a:xfrm>
          <a:prstGeom prst="rect">
            <a:avLst/>
          </a:prstGeom>
          <a:solidFill>
            <a:srgbClr val="FF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100" name="Picture 4" descr="Résultat de recherche d'images pour &quot;chercheur dessin&quot;"/>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60848" y="3167564"/>
            <a:ext cx="353341" cy="590247"/>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Résultat de recherche d'images pour &quot;bouteille produit chimique dessin&quot;"/>
          <p:cNvPicPr>
            <a:picLocks noChangeAspect="1" noChangeArrowheads="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r="51418"/>
          <a:stretch/>
        </p:blipFill>
        <p:spPr bwMode="auto">
          <a:xfrm>
            <a:off x="8955453" y="2311589"/>
            <a:ext cx="476709" cy="726348"/>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Résultat de recherche d'images pour &quot;jus de fruit bouteille dessin&quot;"/>
          <p:cNvPicPr>
            <a:picLocks noChangeAspect="1" noChangeArrowheads="1"/>
          </p:cNvPicPr>
          <p:nvPr/>
        </p:nvPicPr>
        <p:blipFill rotWithShape="1">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l="17871" t="8363" r="21269" b="10052"/>
          <a:stretch/>
        </p:blipFill>
        <p:spPr bwMode="auto">
          <a:xfrm>
            <a:off x="5924969" y="2996094"/>
            <a:ext cx="336866" cy="582686"/>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4" descr="Résultat de recherche d'images pour &quot;chercheur dessin&quot;"/>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21578" y="4261628"/>
            <a:ext cx="353341" cy="590247"/>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4" descr="Résultat de recherche d'images pour &quot;jus de fruit bouteille dessin&quot;"/>
          <p:cNvPicPr>
            <a:picLocks noChangeAspect="1" noChangeArrowheads="1"/>
          </p:cNvPicPr>
          <p:nvPr/>
        </p:nvPicPr>
        <p:blipFill rotWithShape="1">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l="17871" t="8363" r="21269" b="10052"/>
          <a:stretch/>
        </p:blipFill>
        <p:spPr bwMode="auto">
          <a:xfrm>
            <a:off x="7974098" y="4254195"/>
            <a:ext cx="336866" cy="582686"/>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4" descr="RÃ©sultat de recherche d'images pour &quot;ministÃ¨re  clipart&quot;"/>
          <p:cNvPicPr>
            <a:picLocks noChangeAspect="1" noChangeArrowheads="1"/>
          </p:cNvPicPr>
          <p:nvPr/>
        </p:nvPicPr>
        <p:blipFill rotWithShape="1">
          <a:blip r:embed="rId6">
            <a:extLst>
              <a:ext uri="{28A0092B-C50C-407E-A947-70E740481C1C}">
                <a14:useLocalDpi xmlns:a14="http://schemas.microsoft.com/office/drawing/2010/main" val="0"/>
              </a:ext>
            </a:extLst>
          </a:blip>
          <a:srcRect l="40208" t="35043" r="40547" b="45164"/>
          <a:stretch/>
        </p:blipFill>
        <p:spPr bwMode="auto">
          <a:xfrm>
            <a:off x="5452095" y="2142224"/>
            <a:ext cx="404159" cy="413559"/>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4" descr="RÃ©sultat de recherche d'images pour &quot;ministÃ¨re  clipart&quot;"/>
          <p:cNvPicPr>
            <a:picLocks noChangeAspect="1" noChangeArrowheads="1"/>
          </p:cNvPicPr>
          <p:nvPr/>
        </p:nvPicPr>
        <p:blipFill rotWithShape="1">
          <a:blip r:embed="rId6">
            <a:extLst>
              <a:ext uri="{28A0092B-C50C-407E-A947-70E740481C1C}">
                <a14:useLocalDpi xmlns:a14="http://schemas.microsoft.com/office/drawing/2010/main" val="0"/>
              </a:ext>
            </a:extLst>
          </a:blip>
          <a:srcRect l="40208" t="35043" r="40547" b="45164"/>
          <a:stretch/>
        </p:blipFill>
        <p:spPr bwMode="auto">
          <a:xfrm>
            <a:off x="5079088" y="5315148"/>
            <a:ext cx="404159" cy="413559"/>
          </a:xfrm>
          <a:prstGeom prst="rect">
            <a:avLst/>
          </a:prstGeom>
          <a:noFill/>
          <a:extLst>
            <a:ext uri="{909E8E84-426E-40DD-AFC4-6F175D3DCCD1}">
              <a14:hiddenFill xmlns:a14="http://schemas.microsoft.com/office/drawing/2010/main">
                <a:solidFill>
                  <a:srgbClr val="FFFFFF"/>
                </a:solidFill>
              </a14:hiddenFill>
            </a:ext>
          </a:extLst>
        </p:spPr>
      </p:pic>
      <p:pic>
        <p:nvPicPr>
          <p:cNvPr id="99" name="Picture 6" descr="Résultat de recherche d'images pour &quot;bouteille produit chimique dessin&quot;"/>
          <p:cNvPicPr>
            <a:picLocks noChangeAspect="1" noChangeArrowheads="1"/>
          </p:cNvPicPr>
          <p:nvPr/>
        </p:nvPicPr>
        <p:blipFill rotWithShape="1">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r="51418"/>
          <a:stretch/>
        </p:blipFill>
        <p:spPr bwMode="auto">
          <a:xfrm>
            <a:off x="10326115" y="970344"/>
            <a:ext cx="365429" cy="556794"/>
          </a:xfrm>
          <a:prstGeom prst="rect">
            <a:avLst/>
          </a:prstGeom>
          <a:noFill/>
          <a:extLst>
            <a:ext uri="{909E8E84-426E-40DD-AFC4-6F175D3DCCD1}">
              <a14:hiddenFill xmlns:a14="http://schemas.microsoft.com/office/drawing/2010/main">
                <a:solidFill>
                  <a:srgbClr val="FFFFFF"/>
                </a:solidFill>
              </a14:hiddenFill>
            </a:ext>
          </a:extLst>
        </p:spPr>
      </p:pic>
      <p:pic>
        <p:nvPicPr>
          <p:cNvPr id="100" name="Picture 2" descr="Résultat de recherche d'images pour &quot;marché légumes dessin&quot;"/>
          <p:cNvPicPr>
            <a:picLocks noChangeAspect="1" noChangeArrowheads="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965937" y="1588698"/>
            <a:ext cx="614247" cy="614247"/>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e 6"/>
          <p:cNvGrpSpPr/>
          <p:nvPr/>
        </p:nvGrpSpPr>
        <p:grpSpPr>
          <a:xfrm>
            <a:off x="6416224" y="700416"/>
            <a:ext cx="1689397" cy="423765"/>
            <a:chOff x="6779048" y="700345"/>
            <a:chExt cx="1689397" cy="423765"/>
          </a:xfrm>
        </p:grpSpPr>
        <p:grpSp>
          <p:nvGrpSpPr>
            <p:cNvPr id="6" name="Groupe 5"/>
            <p:cNvGrpSpPr/>
            <p:nvPr/>
          </p:nvGrpSpPr>
          <p:grpSpPr>
            <a:xfrm>
              <a:off x="6779048" y="700345"/>
              <a:ext cx="367672" cy="423765"/>
              <a:chOff x="4111165" y="2670684"/>
              <a:chExt cx="367672" cy="423765"/>
            </a:xfrm>
          </p:grpSpPr>
          <p:sp>
            <p:nvSpPr>
              <p:cNvPr id="94" name="Rectangle 93"/>
              <p:cNvSpPr/>
              <p:nvPr/>
            </p:nvSpPr>
            <p:spPr>
              <a:xfrm>
                <a:off x="4136934" y="2881862"/>
                <a:ext cx="341903" cy="212587"/>
              </a:xfrm>
              <a:prstGeom prst="rect">
                <a:avLst/>
              </a:prstGeom>
              <a:solidFill>
                <a:schemeClr val="bg1">
                  <a:lumMod val="5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pic>
            <p:nvPicPr>
              <p:cNvPr id="95" name="Picture 2" descr="RÃ©sultat de recherche d'images pour &quot;agriculteur pesticide  clipart&quot;"/>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32201" t="35716" r="35213" b="35046"/>
              <a:stretch/>
            </p:blipFill>
            <p:spPr bwMode="auto">
              <a:xfrm flipH="1">
                <a:off x="4111165" y="2670684"/>
                <a:ext cx="345920" cy="295773"/>
              </a:xfrm>
              <a:prstGeom prst="rect">
                <a:avLst/>
              </a:prstGeom>
              <a:noFill/>
              <a:ln>
                <a:noFill/>
              </a:ln>
              <a:extLst>
                <a:ext uri="{909E8E84-426E-40DD-AFC4-6F175D3DCCD1}">
                  <a14:hiddenFill xmlns:a14="http://schemas.microsoft.com/office/drawing/2010/main">
                    <a:solidFill>
                      <a:srgbClr val="FFFFFF"/>
                    </a:solidFill>
                  </a14:hiddenFill>
                </a:ext>
              </a:extLst>
            </p:spPr>
          </p:pic>
        </p:grpSp>
        <p:sp>
          <p:nvSpPr>
            <p:cNvPr id="101" name="ZoneTexte 100"/>
            <p:cNvSpPr txBox="1"/>
            <p:nvPr/>
          </p:nvSpPr>
          <p:spPr>
            <a:xfrm>
              <a:off x="7240583" y="795824"/>
              <a:ext cx="1227862" cy="307777"/>
            </a:xfrm>
            <a:prstGeom prst="rect">
              <a:avLst/>
            </a:prstGeom>
            <a:noFill/>
          </p:spPr>
          <p:txBody>
            <a:bodyPr wrap="square" rtlCol="0">
              <a:spAutoFit/>
            </a:bodyPr>
            <a:lstStyle/>
            <a:p>
              <a:r>
                <a:rPr lang="fr-FR" sz="1400" dirty="0" smtClean="0">
                  <a:latin typeface="Eras Medium ITC" panose="020B0602030504020804" pitchFamily="34" charset="0"/>
                </a:rPr>
                <a:t>Agriculteurs </a:t>
              </a:r>
              <a:endParaRPr lang="fr-FR" sz="1400" dirty="0">
                <a:latin typeface="Eras Medium ITC" panose="020B0602030504020804" pitchFamily="34" charset="0"/>
              </a:endParaRPr>
            </a:p>
          </p:txBody>
        </p:sp>
      </p:grpSp>
      <p:grpSp>
        <p:nvGrpSpPr>
          <p:cNvPr id="8" name="Groupe 7"/>
          <p:cNvGrpSpPr/>
          <p:nvPr/>
        </p:nvGrpSpPr>
        <p:grpSpPr>
          <a:xfrm>
            <a:off x="6409167" y="1237308"/>
            <a:ext cx="1907148" cy="523220"/>
            <a:chOff x="6758439" y="1195633"/>
            <a:chExt cx="1907148" cy="523220"/>
          </a:xfrm>
        </p:grpSpPr>
        <p:pic>
          <p:nvPicPr>
            <p:cNvPr id="96" name="Picture 4" descr="RÃ©sultat de recherche d'images pour &quot;ministÃ¨re  clipart&quot;"/>
            <p:cNvPicPr>
              <a:picLocks noChangeAspect="1" noChangeArrowheads="1"/>
            </p:cNvPicPr>
            <p:nvPr/>
          </p:nvPicPr>
          <p:blipFill rotWithShape="1">
            <a:blip r:embed="rId6">
              <a:extLst>
                <a:ext uri="{28A0092B-C50C-407E-A947-70E740481C1C}">
                  <a14:useLocalDpi xmlns:a14="http://schemas.microsoft.com/office/drawing/2010/main" val="0"/>
                </a:ext>
              </a:extLst>
            </a:blip>
            <a:srcRect l="40208" t="35043" r="40547" b="45164"/>
            <a:stretch/>
          </p:blipFill>
          <p:spPr bwMode="auto">
            <a:xfrm>
              <a:off x="6758439" y="1245043"/>
              <a:ext cx="404159" cy="413559"/>
            </a:xfrm>
            <a:prstGeom prst="rect">
              <a:avLst/>
            </a:prstGeom>
            <a:noFill/>
            <a:extLst>
              <a:ext uri="{909E8E84-426E-40DD-AFC4-6F175D3DCCD1}">
                <a14:hiddenFill xmlns:a14="http://schemas.microsoft.com/office/drawing/2010/main">
                  <a:solidFill>
                    <a:srgbClr val="FFFFFF"/>
                  </a:solidFill>
                </a14:hiddenFill>
              </a:ext>
            </a:extLst>
          </p:spPr>
        </p:pic>
        <p:sp>
          <p:nvSpPr>
            <p:cNvPr id="102" name="ZoneTexte 101"/>
            <p:cNvSpPr txBox="1"/>
            <p:nvPr/>
          </p:nvSpPr>
          <p:spPr>
            <a:xfrm>
              <a:off x="7179771" y="1195633"/>
              <a:ext cx="1485816" cy="523220"/>
            </a:xfrm>
            <a:prstGeom prst="rect">
              <a:avLst/>
            </a:prstGeom>
            <a:noFill/>
          </p:spPr>
          <p:txBody>
            <a:bodyPr wrap="square" rtlCol="0">
              <a:spAutoFit/>
            </a:bodyPr>
            <a:lstStyle/>
            <a:p>
              <a:r>
                <a:rPr lang="fr-FR" sz="1400" dirty="0" smtClean="0">
                  <a:latin typeface="Eras Medium ITC" panose="020B0602030504020804" pitchFamily="34" charset="0"/>
                </a:rPr>
                <a:t>Institutionnels et gestionnaires </a:t>
              </a:r>
              <a:endParaRPr lang="fr-FR" sz="1400" dirty="0">
                <a:latin typeface="Eras Medium ITC" panose="020B0602030504020804" pitchFamily="34" charset="0"/>
              </a:endParaRPr>
            </a:p>
          </p:txBody>
        </p:sp>
      </p:grpSp>
      <p:grpSp>
        <p:nvGrpSpPr>
          <p:cNvPr id="9" name="Groupe 8"/>
          <p:cNvGrpSpPr/>
          <p:nvPr/>
        </p:nvGrpSpPr>
        <p:grpSpPr>
          <a:xfrm>
            <a:off x="8403878" y="630441"/>
            <a:ext cx="1923699" cy="582686"/>
            <a:chOff x="8733553" y="630538"/>
            <a:chExt cx="1923699" cy="582686"/>
          </a:xfrm>
        </p:grpSpPr>
        <p:pic>
          <p:nvPicPr>
            <p:cNvPr id="97" name="Picture 4" descr="Résultat de recherche d'images pour &quot;jus de fruit bouteille dessin&quot;"/>
            <p:cNvPicPr>
              <a:picLocks noChangeAspect="1" noChangeArrowheads="1"/>
            </p:cNvPicPr>
            <p:nvPr/>
          </p:nvPicPr>
          <p:blipFill rotWithShape="1">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l="17871" t="8363" r="21269" b="10052"/>
            <a:stretch/>
          </p:blipFill>
          <p:spPr bwMode="auto">
            <a:xfrm>
              <a:off x="8733553" y="630538"/>
              <a:ext cx="336866" cy="582686"/>
            </a:xfrm>
            <a:prstGeom prst="rect">
              <a:avLst/>
            </a:prstGeom>
            <a:noFill/>
            <a:extLst>
              <a:ext uri="{909E8E84-426E-40DD-AFC4-6F175D3DCCD1}">
                <a14:hiddenFill xmlns:a14="http://schemas.microsoft.com/office/drawing/2010/main">
                  <a:solidFill>
                    <a:srgbClr val="FFFFFF"/>
                  </a:solidFill>
                </a14:hiddenFill>
              </a:ext>
            </a:extLst>
          </p:spPr>
        </p:pic>
        <p:sp>
          <p:nvSpPr>
            <p:cNvPr id="103" name="ZoneTexte 102"/>
            <p:cNvSpPr txBox="1"/>
            <p:nvPr/>
          </p:nvSpPr>
          <p:spPr>
            <a:xfrm>
              <a:off x="9089935" y="774140"/>
              <a:ext cx="1567317" cy="307777"/>
            </a:xfrm>
            <a:prstGeom prst="rect">
              <a:avLst/>
            </a:prstGeom>
            <a:noFill/>
          </p:spPr>
          <p:txBody>
            <a:bodyPr wrap="square" rtlCol="0">
              <a:spAutoFit/>
            </a:bodyPr>
            <a:lstStyle/>
            <a:p>
              <a:r>
                <a:rPr lang="fr-FR" sz="1400" dirty="0" smtClean="0">
                  <a:latin typeface="Eras Medium ITC" panose="020B0602030504020804" pitchFamily="34" charset="0"/>
                </a:rPr>
                <a:t>Agroalimentaire  </a:t>
              </a:r>
              <a:endParaRPr lang="fr-FR" sz="1400" dirty="0">
                <a:latin typeface="Eras Medium ITC" panose="020B0602030504020804" pitchFamily="34" charset="0"/>
              </a:endParaRPr>
            </a:p>
          </p:txBody>
        </p:sp>
      </p:grpSp>
      <p:grpSp>
        <p:nvGrpSpPr>
          <p:cNvPr id="10" name="Groupe 9"/>
          <p:cNvGrpSpPr/>
          <p:nvPr/>
        </p:nvGrpSpPr>
        <p:grpSpPr>
          <a:xfrm>
            <a:off x="8413366" y="1266645"/>
            <a:ext cx="1941406" cy="590247"/>
            <a:chOff x="8766390" y="1266438"/>
            <a:chExt cx="1941406" cy="590247"/>
          </a:xfrm>
        </p:grpSpPr>
        <p:pic>
          <p:nvPicPr>
            <p:cNvPr id="98" name="Picture 4" descr="Résultat de recherche d'images pour &quot;chercheur dessin&quot;"/>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766390" y="1266438"/>
              <a:ext cx="353341" cy="590247"/>
            </a:xfrm>
            <a:prstGeom prst="rect">
              <a:avLst/>
            </a:prstGeom>
            <a:noFill/>
            <a:extLst>
              <a:ext uri="{909E8E84-426E-40DD-AFC4-6F175D3DCCD1}">
                <a14:hiddenFill xmlns:a14="http://schemas.microsoft.com/office/drawing/2010/main">
                  <a:solidFill>
                    <a:srgbClr val="FFFFFF"/>
                  </a:solidFill>
                </a14:hiddenFill>
              </a:ext>
            </a:extLst>
          </p:spPr>
        </p:pic>
        <p:sp>
          <p:nvSpPr>
            <p:cNvPr id="104" name="ZoneTexte 103"/>
            <p:cNvSpPr txBox="1"/>
            <p:nvPr/>
          </p:nvSpPr>
          <p:spPr>
            <a:xfrm>
              <a:off x="9140479" y="1333465"/>
              <a:ext cx="1567317" cy="523220"/>
            </a:xfrm>
            <a:prstGeom prst="rect">
              <a:avLst/>
            </a:prstGeom>
            <a:noFill/>
          </p:spPr>
          <p:txBody>
            <a:bodyPr wrap="square" rtlCol="0">
              <a:spAutoFit/>
            </a:bodyPr>
            <a:lstStyle/>
            <a:p>
              <a:r>
                <a:rPr lang="fr-FR" sz="1400" dirty="0" smtClean="0">
                  <a:latin typeface="Eras Medium ITC" panose="020B0602030504020804" pitchFamily="34" charset="0"/>
                </a:rPr>
                <a:t>Recherche et conseil  </a:t>
              </a:r>
              <a:endParaRPr lang="fr-FR" sz="1400" dirty="0">
                <a:latin typeface="Eras Medium ITC" panose="020B0602030504020804" pitchFamily="34" charset="0"/>
              </a:endParaRPr>
            </a:p>
          </p:txBody>
        </p:sp>
      </p:grpSp>
      <p:sp>
        <p:nvSpPr>
          <p:cNvPr id="105" name="ZoneTexte 104"/>
          <p:cNvSpPr txBox="1"/>
          <p:nvPr/>
        </p:nvSpPr>
        <p:spPr>
          <a:xfrm>
            <a:off x="10569275" y="1750636"/>
            <a:ext cx="1770373" cy="307777"/>
          </a:xfrm>
          <a:prstGeom prst="rect">
            <a:avLst/>
          </a:prstGeom>
          <a:noFill/>
        </p:spPr>
        <p:txBody>
          <a:bodyPr wrap="square" rtlCol="0">
            <a:spAutoFit/>
          </a:bodyPr>
          <a:lstStyle/>
          <a:p>
            <a:r>
              <a:rPr lang="fr-FR" sz="1400" dirty="0" smtClean="0">
                <a:latin typeface="Eras Medium ITC" panose="020B0602030504020804" pitchFamily="34" charset="0"/>
              </a:rPr>
              <a:t>Commercialisation </a:t>
            </a:r>
            <a:endParaRPr lang="fr-FR" sz="1400" dirty="0">
              <a:latin typeface="Eras Medium ITC" panose="020B0602030504020804" pitchFamily="34" charset="0"/>
            </a:endParaRPr>
          </a:p>
        </p:txBody>
      </p:sp>
      <p:sp>
        <p:nvSpPr>
          <p:cNvPr id="106" name="ZoneTexte 105"/>
          <p:cNvSpPr txBox="1"/>
          <p:nvPr/>
        </p:nvSpPr>
        <p:spPr>
          <a:xfrm>
            <a:off x="10746727" y="973294"/>
            <a:ext cx="1770373" cy="523220"/>
          </a:xfrm>
          <a:prstGeom prst="rect">
            <a:avLst/>
          </a:prstGeom>
          <a:noFill/>
        </p:spPr>
        <p:txBody>
          <a:bodyPr wrap="square" rtlCol="0">
            <a:spAutoFit/>
          </a:bodyPr>
          <a:lstStyle/>
          <a:p>
            <a:r>
              <a:rPr lang="fr-FR" sz="1400" dirty="0" smtClean="0">
                <a:latin typeface="Eras Medium ITC" panose="020B0602030504020804" pitchFamily="34" charset="0"/>
              </a:rPr>
              <a:t>Produits phytosanitaires </a:t>
            </a:r>
            <a:endParaRPr lang="fr-FR" sz="1400" dirty="0">
              <a:latin typeface="Eras Medium ITC" panose="020B0602030504020804" pitchFamily="34" charset="0"/>
            </a:endParaRPr>
          </a:p>
        </p:txBody>
      </p:sp>
      <p:pic>
        <p:nvPicPr>
          <p:cNvPr id="28674" name="Picture 2" descr="Résultat de recherche d'images pour &quot;distillerie rhum dessin&quot;"/>
          <p:cNvPicPr>
            <a:picLocks noChangeAspect="1" noChangeArrowheads="1"/>
          </p:cNvPicPr>
          <p:nvPr/>
        </p:nvPicPr>
        <p:blipFill rotWithShape="1">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l="25934" t="18007" r="27034" b="19139"/>
          <a:stretch/>
        </p:blipFill>
        <p:spPr bwMode="auto">
          <a:xfrm>
            <a:off x="6637954" y="5407318"/>
            <a:ext cx="452066" cy="602755"/>
          </a:xfrm>
          <a:prstGeom prst="rect">
            <a:avLst/>
          </a:prstGeom>
          <a:noFill/>
          <a:extLst>
            <a:ext uri="{909E8E84-426E-40DD-AFC4-6F175D3DCCD1}">
              <a14:hiddenFill xmlns:a14="http://schemas.microsoft.com/office/drawing/2010/main">
                <a:solidFill>
                  <a:srgbClr val="FFFFFF"/>
                </a:solidFill>
              </a14:hiddenFill>
            </a:ext>
          </a:extLst>
        </p:spPr>
      </p:pic>
      <p:grpSp>
        <p:nvGrpSpPr>
          <p:cNvPr id="116" name="Groupe 115"/>
          <p:cNvGrpSpPr/>
          <p:nvPr/>
        </p:nvGrpSpPr>
        <p:grpSpPr>
          <a:xfrm>
            <a:off x="2882631" y="6398250"/>
            <a:ext cx="6426738" cy="459750"/>
            <a:chOff x="2882631" y="6398250"/>
            <a:chExt cx="6426738" cy="459750"/>
          </a:xfrm>
        </p:grpSpPr>
        <p:grpSp>
          <p:nvGrpSpPr>
            <p:cNvPr id="117" name="Groupe 116"/>
            <p:cNvGrpSpPr/>
            <p:nvPr/>
          </p:nvGrpSpPr>
          <p:grpSpPr>
            <a:xfrm>
              <a:off x="2882631" y="6398250"/>
              <a:ext cx="6426738" cy="459750"/>
              <a:chOff x="1766981" y="6414511"/>
              <a:chExt cx="6426738" cy="459750"/>
            </a:xfrm>
          </p:grpSpPr>
          <p:sp>
            <p:nvSpPr>
              <p:cNvPr id="119" name="Rectangle 118"/>
              <p:cNvSpPr/>
              <p:nvPr/>
            </p:nvSpPr>
            <p:spPr>
              <a:xfrm>
                <a:off x="7475454" y="6414511"/>
                <a:ext cx="718265" cy="45974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0" name="Rectangle 119"/>
              <p:cNvSpPr/>
              <p:nvPr/>
            </p:nvSpPr>
            <p:spPr>
              <a:xfrm>
                <a:off x="5498692" y="6414511"/>
                <a:ext cx="909918" cy="45974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1" name="Rectangle 120"/>
              <p:cNvSpPr/>
              <p:nvPr/>
            </p:nvSpPr>
            <p:spPr>
              <a:xfrm>
                <a:off x="3550656" y="6414511"/>
                <a:ext cx="840649" cy="45975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2" name="Rectangle 121"/>
              <p:cNvSpPr/>
              <p:nvPr/>
            </p:nvSpPr>
            <p:spPr>
              <a:xfrm>
                <a:off x="1766981" y="6414511"/>
                <a:ext cx="777129" cy="459750"/>
              </a:xfrm>
              <a:prstGeom prst="rect">
                <a:avLst/>
              </a:prstGeom>
              <a:solidFill>
                <a:srgbClr val="6100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23" name="Espace réservé du contenu 9"/>
              <p:cNvPicPr>
                <a:picLocks noChangeAspect="1"/>
              </p:cNvPicPr>
              <p:nvPr/>
            </p:nvPicPr>
            <p:blipFill>
              <a:blip r:embed="rId14"/>
              <a:stretch>
                <a:fillRect/>
              </a:stretch>
            </p:blipFill>
            <p:spPr>
              <a:xfrm>
                <a:off x="3640309" y="6414511"/>
                <a:ext cx="670022" cy="459749"/>
              </a:xfrm>
              <a:prstGeom prst="rect">
                <a:avLst/>
              </a:prstGeom>
            </p:spPr>
          </p:pic>
          <p:pic>
            <p:nvPicPr>
              <p:cNvPr id="124" name="Image 123"/>
              <p:cNvPicPr>
                <a:picLocks noChangeAspect="1"/>
              </p:cNvPicPr>
              <p:nvPr/>
            </p:nvPicPr>
            <p:blipFill>
              <a:blip r:embed="rId15"/>
              <a:stretch>
                <a:fillRect/>
              </a:stretch>
            </p:blipFill>
            <p:spPr>
              <a:xfrm>
                <a:off x="5663191" y="6421811"/>
                <a:ext cx="640119" cy="445150"/>
              </a:xfrm>
              <a:prstGeom prst="rect">
                <a:avLst/>
              </a:prstGeom>
            </p:spPr>
          </p:pic>
          <p:pic>
            <p:nvPicPr>
              <p:cNvPr id="125" name="Image 124"/>
              <p:cNvPicPr>
                <a:picLocks noChangeAspect="1"/>
              </p:cNvPicPr>
              <p:nvPr/>
            </p:nvPicPr>
            <p:blipFill>
              <a:blip r:embed="rId16"/>
              <a:stretch>
                <a:fillRect/>
              </a:stretch>
            </p:blipFill>
            <p:spPr>
              <a:xfrm>
                <a:off x="7661600" y="6472239"/>
                <a:ext cx="379867" cy="348710"/>
              </a:xfrm>
              <a:prstGeom prst="rect">
                <a:avLst/>
              </a:prstGeom>
            </p:spPr>
          </p:pic>
          <p:cxnSp>
            <p:nvCxnSpPr>
              <p:cNvPr id="126" name="Connecteur droit avec flèche 125"/>
              <p:cNvCxnSpPr>
                <a:stCxn id="122" idx="3"/>
                <a:endCxn id="121" idx="1"/>
              </p:cNvCxnSpPr>
              <p:nvPr/>
            </p:nvCxnSpPr>
            <p:spPr>
              <a:xfrm>
                <a:off x="2544110" y="6644386"/>
                <a:ext cx="100654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27" name="Connecteur droit avec flèche 126"/>
              <p:cNvCxnSpPr>
                <a:stCxn id="121" idx="3"/>
                <a:endCxn id="120" idx="1"/>
              </p:cNvCxnSpPr>
              <p:nvPr/>
            </p:nvCxnSpPr>
            <p:spPr>
              <a:xfrm>
                <a:off x="4391305" y="6644386"/>
                <a:ext cx="1107387"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28" name="Connecteur droit avec flèche 127"/>
              <p:cNvCxnSpPr>
                <a:stCxn id="120" idx="3"/>
                <a:endCxn id="119" idx="1"/>
              </p:cNvCxnSpPr>
              <p:nvPr/>
            </p:nvCxnSpPr>
            <p:spPr>
              <a:xfrm>
                <a:off x="6408610" y="6644386"/>
                <a:ext cx="106684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29" name="Ellipse 128"/>
              <p:cNvSpPr/>
              <p:nvPr/>
            </p:nvSpPr>
            <p:spPr>
              <a:xfrm>
                <a:off x="2480134" y="6472239"/>
                <a:ext cx="378615" cy="322710"/>
              </a:xfrm>
              <a:prstGeom prst="ellipse">
                <a:avLst/>
              </a:prstGeom>
              <a:solidFill>
                <a:srgbClr val="61003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latin typeface="Eras Medium ITC" panose="020B0602030504020804" pitchFamily="34" charset="0"/>
                  </a:rPr>
                  <a:t>1</a:t>
                </a:r>
                <a:endParaRPr lang="fr-FR" sz="1200" dirty="0">
                  <a:latin typeface="Eras Medium ITC" panose="020B0602030504020804" pitchFamily="34" charset="0"/>
                </a:endParaRPr>
              </a:p>
            </p:txBody>
          </p:sp>
        </p:grpSp>
        <p:pic>
          <p:nvPicPr>
            <p:cNvPr id="118" name="Image 117"/>
            <p:cNvPicPr>
              <a:picLocks noChangeAspect="1"/>
            </p:cNvPicPr>
            <p:nvPr/>
          </p:nvPicPr>
          <p:blipFill rotWithShape="1">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l="16107"/>
            <a:stretch/>
          </p:blipFill>
          <p:spPr>
            <a:xfrm>
              <a:off x="3087448" y="6462686"/>
              <a:ext cx="387394" cy="342002"/>
            </a:xfrm>
            <a:prstGeom prst="rect">
              <a:avLst/>
            </a:prstGeom>
          </p:spPr>
        </p:pic>
      </p:grpSp>
      <p:sp>
        <p:nvSpPr>
          <p:cNvPr id="130" name="ZoneTexte 129"/>
          <p:cNvSpPr txBox="1"/>
          <p:nvPr/>
        </p:nvSpPr>
        <p:spPr>
          <a:xfrm>
            <a:off x="2700720" y="3460373"/>
            <a:ext cx="809310" cy="461665"/>
          </a:xfrm>
          <a:prstGeom prst="rect">
            <a:avLst/>
          </a:prstGeom>
          <a:noFill/>
        </p:spPr>
        <p:txBody>
          <a:bodyPr wrap="square" rtlCol="0">
            <a:spAutoFit/>
          </a:bodyPr>
          <a:lstStyle/>
          <a:p>
            <a:r>
              <a:rPr lang="fr-FR" sz="2400" dirty="0" smtClean="0">
                <a:latin typeface="Eras Medium ITC" panose="020B0602030504020804" pitchFamily="34" charset="0"/>
              </a:rPr>
              <a:t>O.P.</a:t>
            </a:r>
            <a:endParaRPr lang="fr-FR" sz="2400" dirty="0">
              <a:latin typeface="Eras Medium ITC" panose="020B0602030504020804" pitchFamily="34" charset="0"/>
            </a:endParaRPr>
          </a:p>
        </p:txBody>
      </p:sp>
      <p:pic>
        <p:nvPicPr>
          <p:cNvPr id="132" name="Picture 2" descr="Résultat de recherche d'images pour &quot;distillerie rhum dessin&quot;"/>
          <p:cNvPicPr>
            <a:picLocks noChangeAspect="1" noChangeArrowheads="1"/>
          </p:cNvPicPr>
          <p:nvPr/>
        </p:nvPicPr>
        <p:blipFill rotWithShape="1">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l="25934" t="18007" r="27034" b="19139"/>
          <a:stretch/>
        </p:blipFill>
        <p:spPr bwMode="auto">
          <a:xfrm>
            <a:off x="9858594" y="2500869"/>
            <a:ext cx="452066" cy="602755"/>
          </a:xfrm>
          <a:prstGeom prst="rect">
            <a:avLst/>
          </a:prstGeom>
          <a:noFill/>
          <a:extLst>
            <a:ext uri="{909E8E84-426E-40DD-AFC4-6F175D3DCCD1}">
              <a14:hiddenFill xmlns:a14="http://schemas.microsoft.com/office/drawing/2010/main">
                <a:solidFill>
                  <a:srgbClr val="FFFFFF"/>
                </a:solidFill>
              </a14:hiddenFill>
            </a:ext>
          </a:extLst>
        </p:spPr>
      </p:pic>
      <p:sp>
        <p:nvSpPr>
          <p:cNvPr id="133" name="ZoneTexte 132"/>
          <p:cNvSpPr txBox="1"/>
          <p:nvPr/>
        </p:nvSpPr>
        <p:spPr>
          <a:xfrm>
            <a:off x="10353796" y="2407653"/>
            <a:ext cx="1770373" cy="738664"/>
          </a:xfrm>
          <a:prstGeom prst="rect">
            <a:avLst/>
          </a:prstGeom>
          <a:noFill/>
        </p:spPr>
        <p:txBody>
          <a:bodyPr wrap="square" rtlCol="0">
            <a:spAutoFit/>
          </a:bodyPr>
          <a:lstStyle/>
          <a:p>
            <a:r>
              <a:rPr lang="fr-FR" sz="1400" dirty="0" smtClean="0">
                <a:latin typeface="Eras Medium ITC" panose="020B0602030504020804" pitchFamily="34" charset="0"/>
              </a:rPr>
              <a:t>Agriculteur-transformateur de canne </a:t>
            </a:r>
            <a:endParaRPr lang="fr-FR" sz="1400" dirty="0">
              <a:latin typeface="Eras Medium ITC" panose="020B0602030504020804" pitchFamily="34" charset="0"/>
            </a:endParaRPr>
          </a:p>
        </p:txBody>
      </p:sp>
      <p:sp>
        <p:nvSpPr>
          <p:cNvPr id="134" name="ZoneTexte 133"/>
          <p:cNvSpPr txBox="1"/>
          <p:nvPr/>
        </p:nvSpPr>
        <p:spPr>
          <a:xfrm>
            <a:off x="3164670" y="1116532"/>
            <a:ext cx="809310" cy="461665"/>
          </a:xfrm>
          <a:prstGeom prst="rect">
            <a:avLst/>
          </a:prstGeom>
          <a:noFill/>
        </p:spPr>
        <p:txBody>
          <a:bodyPr wrap="square" rtlCol="0">
            <a:spAutoFit/>
          </a:bodyPr>
          <a:lstStyle/>
          <a:p>
            <a:r>
              <a:rPr lang="fr-FR" sz="2400" dirty="0" smtClean="0">
                <a:latin typeface="Eras Medium ITC" panose="020B0602030504020804" pitchFamily="34" charset="0"/>
              </a:rPr>
              <a:t>O.P.</a:t>
            </a:r>
            <a:endParaRPr lang="fr-FR" sz="2400" dirty="0">
              <a:latin typeface="Eras Medium ITC" panose="020B0602030504020804" pitchFamily="34" charset="0"/>
            </a:endParaRPr>
          </a:p>
        </p:txBody>
      </p:sp>
      <p:sp>
        <p:nvSpPr>
          <p:cNvPr id="135" name="ZoneTexte 134"/>
          <p:cNvSpPr txBox="1"/>
          <p:nvPr/>
        </p:nvSpPr>
        <p:spPr>
          <a:xfrm>
            <a:off x="3804365" y="1207292"/>
            <a:ext cx="2625762" cy="307777"/>
          </a:xfrm>
          <a:prstGeom prst="rect">
            <a:avLst/>
          </a:prstGeom>
          <a:noFill/>
        </p:spPr>
        <p:txBody>
          <a:bodyPr wrap="square" rtlCol="0">
            <a:spAutoFit/>
          </a:bodyPr>
          <a:lstStyle/>
          <a:p>
            <a:r>
              <a:rPr lang="fr-FR" sz="1400" dirty="0" smtClean="0">
                <a:latin typeface="Eras Medium ITC" panose="020B0602030504020804" pitchFamily="34" charset="0"/>
              </a:rPr>
              <a:t>Organisations </a:t>
            </a:r>
            <a:r>
              <a:rPr lang="fr-FR" sz="1400" dirty="0" smtClean="0">
                <a:latin typeface="Eras Medium ITC" panose="020B0602030504020804" pitchFamily="34" charset="0"/>
              </a:rPr>
              <a:t>de Producteurs </a:t>
            </a:r>
            <a:endParaRPr lang="fr-FR" sz="1400" dirty="0">
              <a:latin typeface="Eras Medium ITC" panose="020B0602030504020804" pitchFamily="34" charset="0"/>
            </a:endParaRPr>
          </a:p>
        </p:txBody>
      </p:sp>
    </p:spTree>
    <p:extLst>
      <p:ext uri="{BB962C8B-B14F-4D97-AF65-F5344CB8AC3E}">
        <p14:creationId xmlns:p14="http://schemas.microsoft.com/office/powerpoint/2010/main" val="2893524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B5152189-E67B-4D26-B052-76DE3D6CF7C5}" type="slidenum">
              <a:rPr lang="fr-FR" sz="2000" smtClean="0"/>
              <a:t>3</a:t>
            </a:fld>
            <a:endParaRPr lang="fr-FR" sz="2000"/>
          </a:p>
        </p:txBody>
      </p:sp>
      <p:sp>
        <p:nvSpPr>
          <p:cNvPr id="3" name="Rectangle 2"/>
          <p:cNvSpPr/>
          <p:nvPr/>
        </p:nvSpPr>
        <p:spPr>
          <a:xfrm>
            <a:off x="0" y="2961564"/>
            <a:ext cx="12192000" cy="631065"/>
          </a:xfrm>
          <a:prstGeom prst="rect">
            <a:avLst/>
          </a:prstGeom>
          <a:gradFill flip="none" rotWithShape="1">
            <a:gsLst>
              <a:gs pos="0">
                <a:srgbClr val="610039">
                  <a:alpha val="85000"/>
                </a:srgbClr>
              </a:gs>
              <a:gs pos="50000">
                <a:srgbClr val="610039"/>
              </a:gs>
              <a:gs pos="100000">
                <a:srgbClr val="610039">
                  <a:alpha val="85000"/>
                </a:srgbClr>
              </a:gs>
            </a:gsLst>
            <a:lin ang="16200000" scaled="1"/>
            <a:tileRect/>
          </a:gradFill>
          <a:ln>
            <a:solidFill>
              <a:srgbClr val="7623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smtClean="0">
                <a:solidFill>
                  <a:schemeClr val="bg1"/>
                </a:solidFill>
                <a:latin typeface="Eras Medium ITC" panose="020B0602030504020804" pitchFamily="34" charset="0"/>
              </a:rPr>
              <a:t>Contexte général</a:t>
            </a:r>
            <a:endParaRPr lang="fr-FR" sz="3200" dirty="0">
              <a:solidFill>
                <a:schemeClr val="bg1"/>
              </a:solidFill>
              <a:latin typeface="Eras Medium ITC" panose="020B0602030504020804" pitchFamily="34" charset="0"/>
            </a:endParaRPr>
          </a:p>
        </p:txBody>
      </p:sp>
    </p:spTree>
    <p:extLst>
      <p:ext uri="{BB962C8B-B14F-4D97-AF65-F5344CB8AC3E}">
        <p14:creationId xmlns:p14="http://schemas.microsoft.com/office/powerpoint/2010/main" val="83496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B5152189-E67B-4D26-B052-76DE3D6CF7C5}" type="slidenum">
              <a:rPr lang="fr-FR" sz="2000" smtClean="0"/>
              <a:t>30</a:t>
            </a:fld>
            <a:endParaRPr lang="fr-FR" sz="2000"/>
          </a:p>
        </p:txBody>
      </p:sp>
      <p:sp>
        <p:nvSpPr>
          <p:cNvPr id="3" name="Rectangle 2"/>
          <p:cNvSpPr/>
          <p:nvPr/>
        </p:nvSpPr>
        <p:spPr>
          <a:xfrm>
            <a:off x="0" y="2961564"/>
            <a:ext cx="12192000" cy="631065"/>
          </a:xfrm>
          <a:prstGeom prst="rect">
            <a:avLst/>
          </a:prstGeom>
          <a:gradFill flip="none" rotWithShape="1">
            <a:gsLst>
              <a:gs pos="0">
                <a:srgbClr val="610039">
                  <a:alpha val="85000"/>
                </a:srgbClr>
              </a:gs>
              <a:gs pos="50000">
                <a:srgbClr val="610039"/>
              </a:gs>
              <a:gs pos="100000">
                <a:srgbClr val="610039">
                  <a:alpha val="85000"/>
                </a:srgbClr>
              </a:gs>
            </a:gsLst>
            <a:lin ang="16200000" scaled="1"/>
            <a:tileRect/>
          </a:gradFill>
          <a:ln>
            <a:solidFill>
              <a:srgbClr val="7623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smtClean="0">
                <a:solidFill>
                  <a:schemeClr val="bg1"/>
                </a:solidFill>
                <a:latin typeface="Eras Medium ITC" panose="020B0602030504020804" pitchFamily="34" charset="0"/>
              </a:rPr>
              <a:t>Les résultats</a:t>
            </a:r>
            <a:endParaRPr lang="fr-FR" sz="3200" dirty="0">
              <a:solidFill>
                <a:schemeClr val="bg1"/>
              </a:solidFill>
              <a:latin typeface="Eras Medium ITC" panose="020B0602030504020804" pitchFamily="34" charset="0"/>
            </a:endParaRPr>
          </a:p>
        </p:txBody>
      </p:sp>
    </p:spTree>
    <p:extLst>
      <p:ext uri="{BB962C8B-B14F-4D97-AF65-F5344CB8AC3E}">
        <p14:creationId xmlns:p14="http://schemas.microsoft.com/office/powerpoint/2010/main" val="171291314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B5152189-E67B-4D26-B052-76DE3D6CF7C5}" type="slidenum">
              <a:rPr lang="fr-FR" sz="2000" smtClean="0"/>
              <a:t>31</a:t>
            </a:fld>
            <a:endParaRPr lang="fr-FR" sz="2000" dirty="0"/>
          </a:p>
        </p:txBody>
      </p:sp>
      <p:sp>
        <p:nvSpPr>
          <p:cNvPr id="3" name="Rectangle 2"/>
          <p:cNvSpPr/>
          <p:nvPr/>
        </p:nvSpPr>
        <p:spPr>
          <a:xfrm>
            <a:off x="0" y="2961564"/>
            <a:ext cx="12192000" cy="631065"/>
          </a:xfrm>
          <a:prstGeom prst="rect">
            <a:avLst/>
          </a:prstGeom>
          <a:gradFill flip="none" rotWithShape="1">
            <a:gsLst>
              <a:gs pos="0">
                <a:srgbClr val="610039">
                  <a:alpha val="85000"/>
                </a:srgbClr>
              </a:gs>
              <a:gs pos="50000">
                <a:srgbClr val="610039"/>
              </a:gs>
              <a:gs pos="100000">
                <a:srgbClr val="610039">
                  <a:alpha val="85000"/>
                </a:srgbClr>
              </a:gs>
            </a:gsLst>
            <a:lin ang="16200000" scaled="1"/>
            <a:tileRect/>
          </a:gradFill>
          <a:ln>
            <a:solidFill>
              <a:srgbClr val="7623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smtClean="0">
                <a:solidFill>
                  <a:schemeClr val="bg1"/>
                </a:solidFill>
                <a:latin typeface="Eras Medium ITC" panose="020B0602030504020804" pitchFamily="34" charset="0"/>
              </a:rPr>
              <a:t>III. Le diagnostic du système sociotechnique</a:t>
            </a:r>
            <a:endParaRPr lang="fr-FR" sz="3200" dirty="0">
              <a:solidFill>
                <a:schemeClr val="bg1"/>
              </a:solidFill>
              <a:latin typeface="Eras Medium ITC" panose="020B0602030504020804" pitchFamily="34" charset="0"/>
            </a:endParaRPr>
          </a:p>
        </p:txBody>
      </p:sp>
      <p:grpSp>
        <p:nvGrpSpPr>
          <p:cNvPr id="4" name="Groupe 3"/>
          <p:cNvGrpSpPr/>
          <p:nvPr/>
        </p:nvGrpSpPr>
        <p:grpSpPr>
          <a:xfrm>
            <a:off x="1474179" y="4050835"/>
            <a:ext cx="9169938" cy="753177"/>
            <a:chOff x="1766981" y="6414511"/>
            <a:chExt cx="6426738" cy="459750"/>
          </a:xfrm>
        </p:grpSpPr>
        <p:sp>
          <p:nvSpPr>
            <p:cNvPr id="5" name="Rectangle 4"/>
            <p:cNvSpPr/>
            <p:nvPr/>
          </p:nvSpPr>
          <p:spPr>
            <a:xfrm>
              <a:off x="7475454" y="6414511"/>
              <a:ext cx="718265" cy="45974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5498692" y="6414511"/>
              <a:ext cx="909918" cy="45974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3550656" y="6414511"/>
              <a:ext cx="840649" cy="45975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1766981" y="6414511"/>
              <a:ext cx="777129" cy="459750"/>
            </a:xfrm>
            <a:prstGeom prst="rect">
              <a:avLst/>
            </a:prstGeom>
            <a:solidFill>
              <a:srgbClr val="6100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Espace réservé du contenu 9"/>
            <p:cNvPicPr>
              <a:picLocks noChangeAspect="1"/>
            </p:cNvPicPr>
            <p:nvPr/>
          </p:nvPicPr>
          <p:blipFill>
            <a:blip r:embed="rId2"/>
            <a:stretch>
              <a:fillRect/>
            </a:stretch>
          </p:blipFill>
          <p:spPr>
            <a:xfrm>
              <a:off x="3640309" y="6414511"/>
              <a:ext cx="670022" cy="459749"/>
            </a:xfrm>
            <a:prstGeom prst="rect">
              <a:avLst/>
            </a:prstGeom>
          </p:spPr>
        </p:pic>
        <p:pic>
          <p:nvPicPr>
            <p:cNvPr id="11" name="Image 10"/>
            <p:cNvPicPr>
              <a:picLocks noChangeAspect="1"/>
            </p:cNvPicPr>
            <p:nvPr/>
          </p:nvPicPr>
          <p:blipFill>
            <a:blip r:embed="rId3"/>
            <a:stretch>
              <a:fillRect/>
            </a:stretch>
          </p:blipFill>
          <p:spPr>
            <a:xfrm>
              <a:off x="5663191" y="6421811"/>
              <a:ext cx="640119" cy="445150"/>
            </a:xfrm>
            <a:prstGeom prst="rect">
              <a:avLst/>
            </a:prstGeom>
          </p:spPr>
        </p:pic>
        <p:pic>
          <p:nvPicPr>
            <p:cNvPr id="12" name="Image 11"/>
            <p:cNvPicPr>
              <a:picLocks noChangeAspect="1"/>
            </p:cNvPicPr>
            <p:nvPr/>
          </p:nvPicPr>
          <p:blipFill>
            <a:blip r:embed="rId4"/>
            <a:stretch>
              <a:fillRect/>
            </a:stretch>
          </p:blipFill>
          <p:spPr>
            <a:xfrm>
              <a:off x="7661600" y="6472239"/>
              <a:ext cx="379867" cy="348710"/>
            </a:xfrm>
            <a:prstGeom prst="rect">
              <a:avLst/>
            </a:prstGeom>
          </p:spPr>
        </p:pic>
        <p:cxnSp>
          <p:nvCxnSpPr>
            <p:cNvPr id="13" name="Connecteur droit avec flèche 12"/>
            <p:cNvCxnSpPr>
              <a:stCxn id="8" idx="3"/>
              <a:endCxn id="7" idx="1"/>
            </p:cNvCxnSpPr>
            <p:nvPr/>
          </p:nvCxnSpPr>
          <p:spPr>
            <a:xfrm>
              <a:off x="2544110" y="6644386"/>
              <a:ext cx="100654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Connecteur droit avec flèche 13"/>
            <p:cNvCxnSpPr>
              <a:stCxn id="7" idx="3"/>
              <a:endCxn id="6" idx="1"/>
            </p:cNvCxnSpPr>
            <p:nvPr/>
          </p:nvCxnSpPr>
          <p:spPr>
            <a:xfrm>
              <a:off x="4391305" y="6644386"/>
              <a:ext cx="1107387"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 name="Connecteur droit avec flèche 14"/>
            <p:cNvCxnSpPr>
              <a:stCxn id="6" idx="3"/>
              <a:endCxn id="5" idx="1"/>
            </p:cNvCxnSpPr>
            <p:nvPr/>
          </p:nvCxnSpPr>
          <p:spPr>
            <a:xfrm>
              <a:off x="6408610" y="6644386"/>
              <a:ext cx="106684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6" name="Ellipse 15"/>
            <p:cNvSpPr/>
            <p:nvPr/>
          </p:nvSpPr>
          <p:spPr>
            <a:xfrm>
              <a:off x="2480134" y="6472239"/>
              <a:ext cx="378615" cy="322710"/>
            </a:xfrm>
            <a:prstGeom prst="ellipse">
              <a:avLst/>
            </a:prstGeom>
            <a:solidFill>
              <a:srgbClr val="61003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smtClean="0">
                  <a:latin typeface="Eras Medium ITC" panose="020B0602030504020804" pitchFamily="34" charset="0"/>
                </a:rPr>
                <a:t>1</a:t>
              </a:r>
              <a:endParaRPr lang="fr-FR" sz="2000" dirty="0">
                <a:latin typeface="Eras Medium ITC" panose="020B0602030504020804" pitchFamily="34" charset="0"/>
              </a:endParaRPr>
            </a:p>
          </p:txBody>
        </p:sp>
      </p:grpSp>
      <p:pic>
        <p:nvPicPr>
          <p:cNvPr id="18" name="Image 17"/>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16107"/>
          <a:stretch/>
        </p:blipFill>
        <p:spPr>
          <a:xfrm>
            <a:off x="1642593" y="4116050"/>
            <a:ext cx="772011" cy="681552"/>
          </a:xfrm>
          <a:prstGeom prst="rect">
            <a:avLst/>
          </a:prstGeom>
        </p:spPr>
      </p:pic>
    </p:spTree>
    <p:extLst>
      <p:ext uri="{BB962C8B-B14F-4D97-AF65-F5344CB8AC3E}">
        <p14:creationId xmlns:p14="http://schemas.microsoft.com/office/powerpoint/2010/main" val="1079139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B5152189-E67B-4D26-B052-76DE3D6CF7C5}" type="slidenum">
              <a:rPr lang="fr-FR" smtClean="0"/>
              <a:pPr/>
              <a:t>32</a:t>
            </a:fld>
            <a:endParaRPr lang="fr-FR"/>
          </a:p>
        </p:txBody>
      </p:sp>
      <p:sp>
        <p:nvSpPr>
          <p:cNvPr id="3" name="Titre 2"/>
          <p:cNvSpPr>
            <a:spLocks noGrp="1"/>
          </p:cNvSpPr>
          <p:nvPr>
            <p:ph type="title"/>
          </p:nvPr>
        </p:nvSpPr>
        <p:spPr/>
        <p:txBody>
          <a:bodyPr/>
          <a:lstStyle/>
          <a:p>
            <a:r>
              <a:rPr lang="fr-FR" dirty="0"/>
              <a:t>Trois innovations qui ont la côte dans les filières agricoles</a:t>
            </a:r>
          </a:p>
        </p:txBody>
      </p:sp>
      <p:sp>
        <p:nvSpPr>
          <p:cNvPr id="4" name="Espace réservé du contenu 3"/>
          <p:cNvSpPr>
            <a:spLocks noGrp="1"/>
          </p:cNvSpPr>
          <p:nvPr>
            <p:ph idx="1"/>
          </p:nvPr>
        </p:nvSpPr>
        <p:spPr/>
        <p:txBody>
          <a:bodyPr/>
          <a:lstStyle/>
          <a:p>
            <a:r>
              <a:rPr lang="fr-FR" dirty="0" smtClean="0"/>
              <a:t>Les plantes de couverture</a:t>
            </a:r>
          </a:p>
          <a:p>
            <a:endParaRPr lang="fr-FR" dirty="0"/>
          </a:p>
          <a:p>
            <a:endParaRPr lang="fr-FR" dirty="0" smtClean="0"/>
          </a:p>
          <a:p>
            <a:endParaRPr lang="fr-FR" dirty="0"/>
          </a:p>
          <a:p>
            <a:r>
              <a:rPr lang="fr-FR" dirty="0" smtClean="0"/>
              <a:t>La mécanisation</a:t>
            </a:r>
          </a:p>
          <a:p>
            <a:endParaRPr lang="fr-FR" dirty="0"/>
          </a:p>
          <a:p>
            <a:endParaRPr lang="fr-FR" dirty="0" smtClean="0"/>
          </a:p>
          <a:p>
            <a:endParaRPr lang="fr-FR" dirty="0" smtClean="0"/>
          </a:p>
          <a:p>
            <a:r>
              <a:rPr lang="fr-FR" dirty="0" smtClean="0"/>
              <a:t>L’agriculture biologique</a:t>
            </a:r>
            <a:endParaRPr lang="fr-FR" dirty="0"/>
          </a:p>
          <a:p>
            <a:pPr marL="0" indent="0">
              <a:buNone/>
            </a:pPr>
            <a:endParaRPr lang="fr-FR" dirty="0"/>
          </a:p>
        </p:txBody>
      </p:sp>
      <p:sp>
        <p:nvSpPr>
          <p:cNvPr id="5" name="Sous-titre 4"/>
          <p:cNvSpPr>
            <a:spLocks noGrp="1"/>
          </p:cNvSpPr>
          <p:nvPr>
            <p:ph type="subTitle" idx="13"/>
          </p:nvPr>
        </p:nvSpPr>
        <p:spPr>
          <a:xfrm>
            <a:off x="0" y="691834"/>
            <a:ext cx="7301345" cy="390413"/>
          </a:xfrm>
        </p:spPr>
        <p:txBody>
          <a:bodyPr/>
          <a:lstStyle/>
          <a:p>
            <a:r>
              <a:rPr lang="fr-FR" dirty="0" smtClean="0"/>
              <a:t>III. Diagnostic du système sociotechnique</a:t>
            </a:r>
            <a:endParaRPr lang="fr-FR" dirty="0"/>
          </a:p>
        </p:txBody>
      </p:sp>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4375440" y="1470743"/>
            <a:ext cx="1475509" cy="1106632"/>
          </a:xfrm>
          <a:prstGeom prst="rect">
            <a:avLst/>
          </a:prstGeom>
        </p:spPr>
      </p:pic>
      <p:pic>
        <p:nvPicPr>
          <p:cNvPr id="7" name="Image 6"/>
          <p:cNvPicPr>
            <a:picLocks noChangeAspect="1"/>
          </p:cNvPicPr>
          <p:nvPr/>
        </p:nvPicPr>
        <p:blipFill>
          <a:blip r:embed="rId3"/>
          <a:stretch>
            <a:fillRect/>
          </a:stretch>
        </p:blipFill>
        <p:spPr>
          <a:xfrm>
            <a:off x="6577479" y="1286303"/>
            <a:ext cx="1871379" cy="1475511"/>
          </a:xfrm>
          <a:prstGeom prst="rect">
            <a:avLst/>
          </a:prstGeom>
        </p:spPr>
      </p:pic>
      <p:sp>
        <p:nvSpPr>
          <p:cNvPr id="8" name="ZoneTexte 7"/>
          <p:cNvSpPr txBox="1"/>
          <p:nvPr/>
        </p:nvSpPr>
        <p:spPr>
          <a:xfrm>
            <a:off x="4480659" y="2728645"/>
            <a:ext cx="1106633" cy="246221"/>
          </a:xfrm>
          <a:prstGeom prst="rect">
            <a:avLst/>
          </a:prstGeom>
          <a:noFill/>
        </p:spPr>
        <p:txBody>
          <a:bodyPr wrap="square" rtlCol="0">
            <a:spAutoFit/>
          </a:bodyPr>
          <a:lstStyle/>
          <a:p>
            <a:r>
              <a:rPr lang="fr-FR" sz="1000" i="1" dirty="0" smtClean="0">
                <a:latin typeface="Eras Medium ITC" panose="020B0602030504020804" pitchFamily="34" charset="0"/>
              </a:rPr>
              <a:t>CIRAD 2015</a:t>
            </a:r>
            <a:endParaRPr lang="fr-FR" sz="1000" i="1" dirty="0">
              <a:latin typeface="Eras Medium ITC" panose="020B0602030504020804" pitchFamily="34" charset="0"/>
            </a:endParaRPr>
          </a:p>
        </p:txBody>
      </p:sp>
      <p:sp>
        <p:nvSpPr>
          <p:cNvPr id="9" name="ZoneTexte 8"/>
          <p:cNvSpPr txBox="1"/>
          <p:nvPr/>
        </p:nvSpPr>
        <p:spPr>
          <a:xfrm>
            <a:off x="6577479" y="2759006"/>
            <a:ext cx="1871379" cy="246221"/>
          </a:xfrm>
          <a:prstGeom prst="rect">
            <a:avLst/>
          </a:prstGeom>
          <a:noFill/>
        </p:spPr>
        <p:txBody>
          <a:bodyPr wrap="square" rtlCol="0">
            <a:spAutoFit/>
          </a:bodyPr>
          <a:lstStyle/>
          <a:p>
            <a:r>
              <a:rPr lang="fr-FR" sz="1000" i="1" dirty="0" err="1" smtClean="0">
                <a:latin typeface="Eras Medium ITC" panose="020B0602030504020804" pitchFamily="34" charset="0"/>
              </a:rPr>
              <a:t>EcoPhytoPic</a:t>
            </a:r>
            <a:r>
              <a:rPr lang="fr-FR" sz="1000" i="1" dirty="0" smtClean="0">
                <a:latin typeface="Eras Medium ITC" panose="020B0602030504020804" pitchFamily="34" charset="0"/>
              </a:rPr>
              <a:t> 2018</a:t>
            </a:r>
            <a:endParaRPr lang="fr-FR" sz="1000" i="1" dirty="0">
              <a:latin typeface="Eras Medium ITC" panose="020B0602030504020804" pitchFamily="34" charset="0"/>
            </a:endParaRPr>
          </a:p>
        </p:txBody>
      </p:sp>
      <p:cxnSp>
        <p:nvCxnSpPr>
          <p:cNvPr id="11" name="Connecteur droit avec flèche 10"/>
          <p:cNvCxnSpPr>
            <a:stCxn id="6" idx="2"/>
            <a:endCxn id="7" idx="1"/>
          </p:cNvCxnSpPr>
          <p:nvPr/>
        </p:nvCxnSpPr>
        <p:spPr>
          <a:xfrm>
            <a:off x="5666511" y="2024058"/>
            <a:ext cx="910968" cy="1"/>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pic>
        <p:nvPicPr>
          <p:cNvPr id="13" name="Imag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59826" y="1300981"/>
            <a:ext cx="1963604" cy="1472703"/>
          </a:xfrm>
          <a:prstGeom prst="rect">
            <a:avLst/>
          </a:prstGeom>
        </p:spPr>
      </p:pic>
      <p:sp>
        <p:nvSpPr>
          <p:cNvPr id="14" name="ZoneTexte 13"/>
          <p:cNvSpPr txBox="1"/>
          <p:nvPr/>
        </p:nvSpPr>
        <p:spPr>
          <a:xfrm>
            <a:off x="9359826" y="2756199"/>
            <a:ext cx="1871379" cy="246221"/>
          </a:xfrm>
          <a:prstGeom prst="rect">
            <a:avLst/>
          </a:prstGeom>
          <a:noFill/>
        </p:spPr>
        <p:txBody>
          <a:bodyPr wrap="square" rtlCol="0">
            <a:spAutoFit/>
          </a:bodyPr>
          <a:lstStyle/>
          <a:p>
            <a:r>
              <a:rPr lang="fr-FR" sz="1000" i="1" dirty="0" smtClean="0">
                <a:latin typeface="Eras Medium ITC" panose="020B0602030504020804" pitchFamily="34" charset="0"/>
              </a:rPr>
              <a:t>CIRAD 2015</a:t>
            </a:r>
            <a:endParaRPr lang="fr-FR" sz="1000" i="1" dirty="0">
              <a:latin typeface="Eras Medium ITC" panose="020B0602030504020804" pitchFamily="34" charset="0"/>
            </a:endParaRPr>
          </a:p>
        </p:txBody>
      </p:sp>
      <p:pic>
        <p:nvPicPr>
          <p:cNvPr id="15" name="Imag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6200000">
            <a:off x="3323189" y="3299562"/>
            <a:ext cx="1365994" cy="910663"/>
          </a:xfrm>
          <a:prstGeom prst="rect">
            <a:avLst/>
          </a:prstGeom>
        </p:spPr>
      </p:pic>
      <p:sp>
        <p:nvSpPr>
          <p:cNvPr id="16" name="ZoneTexte 15"/>
          <p:cNvSpPr txBox="1"/>
          <p:nvPr/>
        </p:nvSpPr>
        <p:spPr>
          <a:xfrm>
            <a:off x="3453245" y="4407064"/>
            <a:ext cx="1106633" cy="246221"/>
          </a:xfrm>
          <a:prstGeom prst="rect">
            <a:avLst/>
          </a:prstGeom>
          <a:noFill/>
        </p:spPr>
        <p:txBody>
          <a:bodyPr wrap="square" rtlCol="0">
            <a:spAutoFit/>
          </a:bodyPr>
          <a:lstStyle/>
          <a:p>
            <a:r>
              <a:rPr lang="fr-FR" sz="1000" i="1" dirty="0" smtClean="0">
                <a:latin typeface="Eras Medium ITC" panose="020B0602030504020804" pitchFamily="34" charset="0"/>
              </a:rPr>
              <a:t>CIRAD 2015</a:t>
            </a:r>
            <a:endParaRPr lang="fr-FR" sz="1000" i="1" dirty="0">
              <a:latin typeface="Eras Medium ITC" panose="020B0602030504020804" pitchFamily="34" charset="0"/>
            </a:endParaRPr>
          </a:p>
        </p:txBody>
      </p:sp>
      <p:pic>
        <p:nvPicPr>
          <p:cNvPr id="1026" name="Picture 2" descr="Résultat de recherche d'images pour &quot;micro tracteur canne&quo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46276" y="3071897"/>
            <a:ext cx="1117180" cy="1335167"/>
          </a:xfrm>
          <a:prstGeom prst="rect">
            <a:avLst/>
          </a:prstGeom>
          <a:noFill/>
          <a:extLst>
            <a:ext uri="{909E8E84-426E-40DD-AFC4-6F175D3DCCD1}">
              <a14:hiddenFill xmlns:a14="http://schemas.microsoft.com/office/drawing/2010/main">
                <a:solidFill>
                  <a:srgbClr val="FFFFFF"/>
                </a:solidFill>
              </a14:hiddenFill>
            </a:ext>
          </a:extLst>
        </p:spPr>
      </p:pic>
      <p:sp>
        <p:nvSpPr>
          <p:cNvPr id="32" name="ZoneTexte 31"/>
          <p:cNvSpPr txBox="1"/>
          <p:nvPr/>
        </p:nvSpPr>
        <p:spPr>
          <a:xfrm>
            <a:off x="5061059" y="4420142"/>
            <a:ext cx="1871379" cy="246221"/>
          </a:xfrm>
          <a:prstGeom prst="rect">
            <a:avLst/>
          </a:prstGeom>
          <a:noFill/>
        </p:spPr>
        <p:txBody>
          <a:bodyPr wrap="square" rtlCol="0">
            <a:spAutoFit/>
          </a:bodyPr>
          <a:lstStyle/>
          <a:p>
            <a:r>
              <a:rPr lang="fr-FR" sz="1000" i="1" dirty="0" err="1" smtClean="0">
                <a:latin typeface="Eras Medium ITC" panose="020B0602030504020804" pitchFamily="34" charset="0"/>
              </a:rPr>
              <a:t>EcoPhytoPic</a:t>
            </a:r>
            <a:r>
              <a:rPr lang="fr-FR" sz="1000" i="1" dirty="0" smtClean="0">
                <a:latin typeface="Eras Medium ITC" panose="020B0602030504020804" pitchFamily="34" charset="0"/>
              </a:rPr>
              <a:t> 2015</a:t>
            </a:r>
            <a:endParaRPr lang="fr-FR" sz="1000" i="1" dirty="0">
              <a:latin typeface="Eras Medium ITC" panose="020B0602030504020804" pitchFamily="34" charset="0"/>
            </a:endParaRPr>
          </a:p>
        </p:txBody>
      </p:sp>
      <p:sp>
        <p:nvSpPr>
          <p:cNvPr id="34" name="ZoneTexte 33"/>
          <p:cNvSpPr txBox="1"/>
          <p:nvPr/>
        </p:nvSpPr>
        <p:spPr>
          <a:xfrm>
            <a:off x="9309369" y="4431959"/>
            <a:ext cx="1871379" cy="246221"/>
          </a:xfrm>
          <a:prstGeom prst="rect">
            <a:avLst/>
          </a:prstGeom>
          <a:noFill/>
        </p:spPr>
        <p:txBody>
          <a:bodyPr wrap="square" rtlCol="0">
            <a:spAutoFit/>
          </a:bodyPr>
          <a:lstStyle/>
          <a:p>
            <a:r>
              <a:rPr lang="fr-FR" sz="1000" i="1" dirty="0" smtClean="0">
                <a:latin typeface="Eras Medium ITC" panose="020B0602030504020804" pitchFamily="34" charset="0"/>
              </a:rPr>
              <a:t>CIRAD 2015</a:t>
            </a:r>
            <a:endParaRPr lang="fr-FR" sz="1000" i="1" dirty="0">
              <a:latin typeface="Eras Medium ITC" panose="020B0602030504020804" pitchFamily="34" charset="0"/>
            </a:endParaRPr>
          </a:p>
        </p:txBody>
      </p:sp>
      <p:pic>
        <p:nvPicPr>
          <p:cNvPr id="1028" name="Picture 4" descr="Résultat de recherche d'images pour &quot;logo AB&quot;"/>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63033" y="5314349"/>
            <a:ext cx="1674892" cy="921418"/>
          </a:xfrm>
          <a:prstGeom prst="rect">
            <a:avLst/>
          </a:prstGeom>
          <a:noFill/>
          <a:extLst>
            <a:ext uri="{909E8E84-426E-40DD-AFC4-6F175D3DCCD1}">
              <a14:hiddenFill xmlns:a14="http://schemas.microsoft.com/office/drawing/2010/main">
                <a:solidFill>
                  <a:srgbClr val="FFFFFF"/>
                </a:solidFill>
              </a14:hiddenFill>
            </a:ext>
          </a:extLst>
        </p:spPr>
      </p:pic>
      <p:pic>
        <p:nvPicPr>
          <p:cNvPr id="36" name="Image 3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944457" y="4820526"/>
            <a:ext cx="1797133" cy="1347850"/>
          </a:xfrm>
          <a:prstGeom prst="rect">
            <a:avLst/>
          </a:prstGeom>
        </p:spPr>
      </p:pic>
      <p:sp>
        <p:nvSpPr>
          <p:cNvPr id="37" name="ZoneTexte 36"/>
          <p:cNvSpPr txBox="1"/>
          <p:nvPr/>
        </p:nvSpPr>
        <p:spPr>
          <a:xfrm>
            <a:off x="5874649" y="6110129"/>
            <a:ext cx="1871379" cy="246221"/>
          </a:xfrm>
          <a:prstGeom prst="rect">
            <a:avLst/>
          </a:prstGeom>
          <a:noFill/>
        </p:spPr>
        <p:txBody>
          <a:bodyPr wrap="square" rtlCol="0">
            <a:spAutoFit/>
          </a:bodyPr>
          <a:lstStyle/>
          <a:p>
            <a:r>
              <a:rPr lang="fr-FR" sz="1000" i="1" dirty="0" smtClean="0">
                <a:latin typeface="Eras Medium ITC" panose="020B0602030504020804" pitchFamily="34" charset="0"/>
              </a:rPr>
              <a:t>CIRAD 2015</a:t>
            </a:r>
            <a:endParaRPr lang="fr-FR" sz="1000" i="1" dirty="0">
              <a:latin typeface="Eras Medium ITC" panose="020B0602030504020804" pitchFamily="34" charset="0"/>
            </a:endParaRPr>
          </a:p>
        </p:txBody>
      </p:sp>
      <p:pic>
        <p:nvPicPr>
          <p:cNvPr id="38" name="Image 3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16200000">
            <a:off x="7901290" y="4974172"/>
            <a:ext cx="1346583" cy="1009938"/>
          </a:xfrm>
          <a:prstGeom prst="rect">
            <a:avLst/>
          </a:prstGeom>
        </p:spPr>
      </p:pic>
      <p:sp>
        <p:nvSpPr>
          <p:cNvPr id="39" name="ZoneTexte 38"/>
          <p:cNvSpPr txBox="1"/>
          <p:nvPr/>
        </p:nvSpPr>
        <p:spPr>
          <a:xfrm>
            <a:off x="7963079" y="6110129"/>
            <a:ext cx="1046869" cy="246221"/>
          </a:xfrm>
          <a:prstGeom prst="rect">
            <a:avLst/>
          </a:prstGeom>
          <a:noFill/>
        </p:spPr>
        <p:txBody>
          <a:bodyPr wrap="square" rtlCol="0">
            <a:spAutoFit/>
          </a:bodyPr>
          <a:lstStyle/>
          <a:p>
            <a:r>
              <a:rPr lang="fr-FR" sz="1000" i="1" dirty="0" smtClean="0">
                <a:latin typeface="Eras Medium ITC" panose="020B0602030504020804" pitchFamily="34" charset="0"/>
              </a:rPr>
              <a:t>CIRAD 2015</a:t>
            </a:r>
            <a:endParaRPr lang="fr-FR" sz="1000" i="1" dirty="0">
              <a:latin typeface="Eras Medium ITC" panose="020B0602030504020804" pitchFamily="34" charset="0"/>
            </a:endParaRPr>
          </a:p>
        </p:txBody>
      </p:sp>
      <p:pic>
        <p:nvPicPr>
          <p:cNvPr id="31" name="Image 3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319533" y="4889514"/>
            <a:ext cx="1703460" cy="1277595"/>
          </a:xfrm>
          <a:prstGeom prst="rect">
            <a:avLst/>
          </a:prstGeom>
        </p:spPr>
      </p:pic>
      <p:sp>
        <p:nvSpPr>
          <p:cNvPr id="41" name="ZoneTexte 40"/>
          <p:cNvSpPr txBox="1"/>
          <p:nvPr/>
        </p:nvSpPr>
        <p:spPr>
          <a:xfrm>
            <a:off x="9249932" y="6124806"/>
            <a:ext cx="1046869" cy="246221"/>
          </a:xfrm>
          <a:prstGeom prst="rect">
            <a:avLst/>
          </a:prstGeom>
          <a:noFill/>
        </p:spPr>
        <p:txBody>
          <a:bodyPr wrap="square" rtlCol="0">
            <a:spAutoFit/>
          </a:bodyPr>
          <a:lstStyle/>
          <a:p>
            <a:r>
              <a:rPr lang="fr-FR" sz="1000" i="1" dirty="0" smtClean="0">
                <a:latin typeface="Eras Medium ITC" panose="020B0602030504020804" pitchFamily="34" charset="0"/>
              </a:rPr>
              <a:t>CIRAD 2015</a:t>
            </a:r>
            <a:endParaRPr lang="fr-FR" sz="1000" i="1" dirty="0">
              <a:latin typeface="Eras Medium ITC" panose="020B0602030504020804" pitchFamily="34" charset="0"/>
            </a:endParaRPr>
          </a:p>
        </p:txBody>
      </p:sp>
      <p:pic>
        <p:nvPicPr>
          <p:cNvPr id="1030" name="Picture 6" descr="Canne à sucre : désherbage mécanique à l’essai"/>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730997" y="3071897"/>
            <a:ext cx="2046254" cy="1364169"/>
          </a:xfrm>
          <a:prstGeom prst="rect">
            <a:avLst/>
          </a:prstGeom>
          <a:noFill/>
          <a:extLst>
            <a:ext uri="{909E8E84-426E-40DD-AFC4-6F175D3DCCD1}">
              <a14:hiddenFill xmlns:a14="http://schemas.microsoft.com/office/drawing/2010/main">
                <a:solidFill>
                  <a:srgbClr val="FFFFFF"/>
                </a:solidFill>
              </a14:hiddenFill>
            </a:ext>
          </a:extLst>
        </p:spPr>
      </p:pic>
      <p:sp>
        <p:nvSpPr>
          <p:cNvPr id="43" name="ZoneTexte 42"/>
          <p:cNvSpPr txBox="1"/>
          <p:nvPr/>
        </p:nvSpPr>
        <p:spPr>
          <a:xfrm>
            <a:off x="6626607" y="4435805"/>
            <a:ext cx="1871379" cy="246221"/>
          </a:xfrm>
          <a:prstGeom prst="rect">
            <a:avLst/>
          </a:prstGeom>
          <a:noFill/>
        </p:spPr>
        <p:txBody>
          <a:bodyPr wrap="square" rtlCol="0">
            <a:spAutoFit/>
          </a:bodyPr>
          <a:lstStyle/>
          <a:p>
            <a:r>
              <a:rPr lang="fr-FR" sz="1000" i="1" dirty="0" smtClean="0">
                <a:latin typeface="Eras Medium ITC" panose="020B0602030504020804" pitchFamily="34" charset="0"/>
              </a:rPr>
              <a:t>Caraïbe agricole  2015</a:t>
            </a:r>
            <a:endParaRPr lang="fr-FR" sz="1000" i="1" dirty="0">
              <a:latin typeface="Eras Medium ITC" panose="020B0602030504020804" pitchFamily="34" charset="0"/>
            </a:endParaRPr>
          </a:p>
        </p:txBody>
      </p:sp>
      <p:pic>
        <p:nvPicPr>
          <p:cNvPr id="35" name="Image 3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371825" y="3181766"/>
            <a:ext cx="1651168" cy="1238376"/>
          </a:xfrm>
          <a:prstGeom prst="rect">
            <a:avLst/>
          </a:prstGeom>
        </p:spPr>
      </p:pic>
      <p:grpSp>
        <p:nvGrpSpPr>
          <p:cNvPr id="55" name="Groupe 54"/>
          <p:cNvGrpSpPr/>
          <p:nvPr/>
        </p:nvGrpSpPr>
        <p:grpSpPr>
          <a:xfrm>
            <a:off x="2882631" y="6398250"/>
            <a:ext cx="6426738" cy="459750"/>
            <a:chOff x="2882631" y="6398250"/>
            <a:chExt cx="6426738" cy="459750"/>
          </a:xfrm>
        </p:grpSpPr>
        <p:grpSp>
          <p:nvGrpSpPr>
            <p:cNvPr id="56" name="Groupe 55"/>
            <p:cNvGrpSpPr/>
            <p:nvPr/>
          </p:nvGrpSpPr>
          <p:grpSpPr>
            <a:xfrm>
              <a:off x="2882631" y="6398250"/>
              <a:ext cx="6426738" cy="459750"/>
              <a:chOff x="1766981" y="6414511"/>
              <a:chExt cx="6426738" cy="459750"/>
            </a:xfrm>
          </p:grpSpPr>
          <p:sp>
            <p:nvSpPr>
              <p:cNvPr id="58" name="Rectangle 57"/>
              <p:cNvSpPr/>
              <p:nvPr/>
            </p:nvSpPr>
            <p:spPr>
              <a:xfrm>
                <a:off x="7475454" y="6414511"/>
                <a:ext cx="718265" cy="45974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9" name="Rectangle 58"/>
              <p:cNvSpPr/>
              <p:nvPr/>
            </p:nvSpPr>
            <p:spPr>
              <a:xfrm>
                <a:off x="5498692" y="6414511"/>
                <a:ext cx="909918" cy="45974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0" name="Rectangle 59"/>
              <p:cNvSpPr/>
              <p:nvPr/>
            </p:nvSpPr>
            <p:spPr>
              <a:xfrm>
                <a:off x="3550656" y="6414511"/>
                <a:ext cx="840649" cy="45975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 name="Rectangle 60"/>
              <p:cNvSpPr/>
              <p:nvPr/>
            </p:nvSpPr>
            <p:spPr>
              <a:xfrm>
                <a:off x="1766981" y="6414511"/>
                <a:ext cx="777129" cy="459750"/>
              </a:xfrm>
              <a:prstGeom prst="rect">
                <a:avLst/>
              </a:prstGeom>
              <a:solidFill>
                <a:srgbClr val="6100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2" name="Espace réservé du contenu 9"/>
              <p:cNvPicPr>
                <a:picLocks noChangeAspect="1"/>
              </p:cNvPicPr>
              <p:nvPr/>
            </p:nvPicPr>
            <p:blipFill>
              <a:blip r:embed="rId13"/>
              <a:stretch>
                <a:fillRect/>
              </a:stretch>
            </p:blipFill>
            <p:spPr>
              <a:xfrm>
                <a:off x="3640309" y="6414511"/>
                <a:ext cx="670022" cy="459749"/>
              </a:xfrm>
              <a:prstGeom prst="rect">
                <a:avLst/>
              </a:prstGeom>
            </p:spPr>
          </p:pic>
          <p:pic>
            <p:nvPicPr>
              <p:cNvPr id="63" name="Image 62"/>
              <p:cNvPicPr>
                <a:picLocks noChangeAspect="1"/>
              </p:cNvPicPr>
              <p:nvPr/>
            </p:nvPicPr>
            <p:blipFill>
              <a:blip r:embed="rId14"/>
              <a:stretch>
                <a:fillRect/>
              </a:stretch>
            </p:blipFill>
            <p:spPr>
              <a:xfrm>
                <a:off x="5663191" y="6421811"/>
                <a:ext cx="640119" cy="445150"/>
              </a:xfrm>
              <a:prstGeom prst="rect">
                <a:avLst/>
              </a:prstGeom>
            </p:spPr>
          </p:pic>
          <p:pic>
            <p:nvPicPr>
              <p:cNvPr id="64" name="Image 63"/>
              <p:cNvPicPr>
                <a:picLocks noChangeAspect="1"/>
              </p:cNvPicPr>
              <p:nvPr/>
            </p:nvPicPr>
            <p:blipFill>
              <a:blip r:embed="rId15"/>
              <a:stretch>
                <a:fillRect/>
              </a:stretch>
            </p:blipFill>
            <p:spPr>
              <a:xfrm>
                <a:off x="7661600" y="6472239"/>
                <a:ext cx="379867" cy="348710"/>
              </a:xfrm>
              <a:prstGeom prst="rect">
                <a:avLst/>
              </a:prstGeom>
            </p:spPr>
          </p:pic>
          <p:cxnSp>
            <p:nvCxnSpPr>
              <p:cNvPr id="65" name="Connecteur droit avec flèche 64"/>
              <p:cNvCxnSpPr>
                <a:stCxn id="61" idx="3"/>
                <a:endCxn id="60" idx="1"/>
              </p:cNvCxnSpPr>
              <p:nvPr/>
            </p:nvCxnSpPr>
            <p:spPr>
              <a:xfrm>
                <a:off x="2544110" y="6644386"/>
                <a:ext cx="100654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6" name="Connecteur droit avec flèche 65"/>
              <p:cNvCxnSpPr>
                <a:stCxn id="60" idx="3"/>
                <a:endCxn id="59" idx="1"/>
              </p:cNvCxnSpPr>
              <p:nvPr/>
            </p:nvCxnSpPr>
            <p:spPr>
              <a:xfrm>
                <a:off x="4391305" y="6644386"/>
                <a:ext cx="1107387"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7" name="Connecteur droit avec flèche 66"/>
              <p:cNvCxnSpPr>
                <a:stCxn id="59" idx="3"/>
                <a:endCxn id="58" idx="1"/>
              </p:cNvCxnSpPr>
              <p:nvPr/>
            </p:nvCxnSpPr>
            <p:spPr>
              <a:xfrm>
                <a:off x="6408610" y="6644386"/>
                <a:ext cx="106684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8" name="Ellipse 67"/>
              <p:cNvSpPr/>
              <p:nvPr/>
            </p:nvSpPr>
            <p:spPr>
              <a:xfrm>
                <a:off x="2480134" y="6472239"/>
                <a:ext cx="378615" cy="322710"/>
              </a:xfrm>
              <a:prstGeom prst="ellipse">
                <a:avLst/>
              </a:prstGeom>
              <a:solidFill>
                <a:srgbClr val="61003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latin typeface="Eras Medium ITC" panose="020B0602030504020804" pitchFamily="34" charset="0"/>
                  </a:rPr>
                  <a:t>1</a:t>
                </a:r>
                <a:endParaRPr lang="fr-FR" sz="1200" dirty="0">
                  <a:latin typeface="Eras Medium ITC" panose="020B0602030504020804" pitchFamily="34" charset="0"/>
                </a:endParaRPr>
              </a:p>
            </p:txBody>
          </p:sp>
        </p:grpSp>
        <p:pic>
          <p:nvPicPr>
            <p:cNvPr id="57" name="Image 56"/>
            <p:cNvPicPr>
              <a:picLocks noChangeAspect="1"/>
            </p:cNvPicPr>
            <p:nvPr/>
          </p:nvPicPr>
          <p:blipFill rotWithShape="1">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l="16107"/>
            <a:stretch/>
          </p:blipFill>
          <p:spPr>
            <a:xfrm>
              <a:off x="3087448" y="6462686"/>
              <a:ext cx="387394" cy="342002"/>
            </a:xfrm>
            <a:prstGeom prst="rect">
              <a:avLst/>
            </a:prstGeom>
          </p:spPr>
        </p:pic>
      </p:grpSp>
    </p:spTree>
    <p:extLst>
      <p:ext uri="{BB962C8B-B14F-4D97-AF65-F5344CB8AC3E}">
        <p14:creationId xmlns:p14="http://schemas.microsoft.com/office/powerpoint/2010/main" val="1116171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2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3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
                                            <p:txEl>
                                              <p:pRg st="8" end="8"/>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02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7"/>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9"/>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1"/>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4" grpId="0"/>
      <p:bldP spid="16" grpId="0"/>
      <p:bldP spid="32" grpId="0"/>
      <p:bldP spid="34" grpId="0"/>
      <p:bldP spid="37" grpId="0"/>
      <p:bldP spid="39" grpId="0"/>
      <p:bldP spid="41" grpId="0"/>
      <p:bldP spid="4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B5152189-E67B-4D26-B052-76DE3D6CF7C5}" type="slidenum">
              <a:rPr lang="fr-FR" smtClean="0"/>
              <a:pPr/>
              <a:t>33</a:t>
            </a:fld>
            <a:endParaRPr lang="fr-FR"/>
          </a:p>
        </p:txBody>
      </p:sp>
      <p:sp>
        <p:nvSpPr>
          <p:cNvPr id="3" name="Titre 2"/>
          <p:cNvSpPr>
            <a:spLocks noGrp="1"/>
          </p:cNvSpPr>
          <p:nvPr>
            <p:ph type="title"/>
          </p:nvPr>
        </p:nvSpPr>
        <p:spPr/>
        <p:txBody>
          <a:bodyPr/>
          <a:lstStyle/>
          <a:p>
            <a:r>
              <a:rPr lang="fr-FR" dirty="0"/>
              <a:t>Des innovations canalisées par les moteurs des filières</a:t>
            </a:r>
          </a:p>
        </p:txBody>
      </p:sp>
      <p:sp>
        <p:nvSpPr>
          <p:cNvPr id="5" name="Sous-titre 4"/>
          <p:cNvSpPr>
            <a:spLocks noGrp="1"/>
          </p:cNvSpPr>
          <p:nvPr>
            <p:ph type="subTitle" idx="13"/>
          </p:nvPr>
        </p:nvSpPr>
        <p:spPr/>
        <p:txBody>
          <a:bodyPr/>
          <a:lstStyle/>
          <a:p>
            <a:r>
              <a:rPr lang="fr-FR" dirty="0"/>
              <a:t>III. Diagnostic du système sociotechnique</a:t>
            </a:r>
          </a:p>
        </p:txBody>
      </p:sp>
      <p:graphicFrame>
        <p:nvGraphicFramePr>
          <p:cNvPr id="19" name="Tableau 18"/>
          <p:cNvGraphicFramePr>
            <a:graphicFrameLocks noGrp="1"/>
          </p:cNvGraphicFramePr>
          <p:nvPr>
            <p:extLst>
              <p:ext uri="{D42A27DB-BD31-4B8C-83A1-F6EECF244321}">
                <p14:modId xmlns:p14="http://schemas.microsoft.com/office/powerpoint/2010/main" val="3501737741"/>
              </p:ext>
            </p:extLst>
          </p:nvPr>
        </p:nvGraphicFramePr>
        <p:xfrm>
          <a:off x="569675" y="1154719"/>
          <a:ext cx="10513960" cy="4803687"/>
        </p:xfrm>
        <a:graphic>
          <a:graphicData uri="http://schemas.openxmlformats.org/drawingml/2006/table">
            <a:tbl>
              <a:tblPr firstRow="1" firstCol="1" bandRow="1">
                <a:tableStyleId>{073A0DAA-6AF3-43AB-8588-CEC1D06C72B9}</a:tableStyleId>
              </a:tblPr>
              <a:tblGrid>
                <a:gridCol w="1191841">
                  <a:extLst>
                    <a:ext uri="{9D8B030D-6E8A-4147-A177-3AD203B41FA5}">
                      <a16:colId xmlns:a16="http://schemas.microsoft.com/office/drawing/2014/main" val="3519948450"/>
                    </a:ext>
                  </a:extLst>
                </a:gridCol>
                <a:gridCol w="2076894">
                  <a:extLst>
                    <a:ext uri="{9D8B030D-6E8A-4147-A177-3AD203B41FA5}">
                      <a16:colId xmlns:a16="http://schemas.microsoft.com/office/drawing/2014/main" val="1750646297"/>
                    </a:ext>
                  </a:extLst>
                </a:gridCol>
                <a:gridCol w="2299110">
                  <a:extLst>
                    <a:ext uri="{9D8B030D-6E8A-4147-A177-3AD203B41FA5}">
                      <a16:colId xmlns:a16="http://schemas.microsoft.com/office/drawing/2014/main" val="1371615610"/>
                    </a:ext>
                  </a:extLst>
                </a:gridCol>
                <a:gridCol w="2279244">
                  <a:extLst>
                    <a:ext uri="{9D8B030D-6E8A-4147-A177-3AD203B41FA5}">
                      <a16:colId xmlns:a16="http://schemas.microsoft.com/office/drawing/2014/main" val="985892479"/>
                    </a:ext>
                  </a:extLst>
                </a:gridCol>
                <a:gridCol w="2666871">
                  <a:extLst>
                    <a:ext uri="{9D8B030D-6E8A-4147-A177-3AD203B41FA5}">
                      <a16:colId xmlns:a16="http://schemas.microsoft.com/office/drawing/2014/main" val="4244958281"/>
                    </a:ext>
                  </a:extLst>
                </a:gridCol>
              </a:tblGrid>
              <a:tr h="258591">
                <a:tc>
                  <a:txBody>
                    <a:bodyPr/>
                    <a:lstStyle/>
                    <a:p>
                      <a:pPr algn="just">
                        <a:lnSpc>
                          <a:spcPct val="100000"/>
                        </a:lnSpc>
                        <a:spcAft>
                          <a:spcPts val="0"/>
                        </a:spcAft>
                      </a:pPr>
                      <a:r>
                        <a:rPr lang="en-US" sz="2000" dirty="0">
                          <a:effectLst/>
                          <a:latin typeface="Eras Medium ITC" panose="020B0602030504020804" pitchFamily="34" charset="0"/>
                          <a:ea typeface="Ebrima" panose="02000000000000000000" pitchFamily="2" charset="0"/>
                          <a:cs typeface="Ebrima" panose="02000000000000000000" pitchFamily="2" charset="0"/>
                        </a:rPr>
                        <a:t> </a:t>
                      </a:r>
                      <a:endParaRPr lang="fr-FR" sz="2000" dirty="0">
                        <a:effectLst/>
                        <a:latin typeface="Eras Medium ITC" panose="020B0602030504020804" pitchFamily="34" charset="0"/>
                        <a:ea typeface="Ebrima" panose="02000000000000000000" pitchFamily="2" charset="0"/>
                        <a:cs typeface="Ebrima" panose="02000000000000000000" pitchFamily="2" charset="0"/>
                      </a:endParaRPr>
                    </a:p>
                  </a:txBody>
                  <a:tcPr marL="46621" marR="46621" marT="0" marB="0">
                    <a:solidFill>
                      <a:srgbClr val="610039"/>
                    </a:solidFill>
                  </a:tcPr>
                </a:tc>
                <a:tc>
                  <a:txBody>
                    <a:bodyPr/>
                    <a:lstStyle/>
                    <a:p>
                      <a:pPr algn="just">
                        <a:lnSpc>
                          <a:spcPct val="100000"/>
                        </a:lnSpc>
                        <a:spcAft>
                          <a:spcPts val="0"/>
                        </a:spcAft>
                      </a:pPr>
                      <a:r>
                        <a:rPr lang="en-US" sz="2000" dirty="0">
                          <a:effectLst/>
                          <a:latin typeface="Eras Medium ITC" panose="020B0602030504020804" pitchFamily="34" charset="0"/>
                          <a:ea typeface="Ebrima" panose="02000000000000000000" pitchFamily="2" charset="0"/>
                          <a:cs typeface="Ebrima" panose="02000000000000000000" pitchFamily="2" charset="0"/>
                        </a:rPr>
                        <a:t> </a:t>
                      </a:r>
                      <a:endParaRPr lang="fr-FR" sz="2000" dirty="0">
                        <a:effectLst/>
                        <a:latin typeface="Eras Medium ITC" panose="020B0602030504020804" pitchFamily="34" charset="0"/>
                        <a:ea typeface="Ebrima" panose="02000000000000000000" pitchFamily="2" charset="0"/>
                        <a:cs typeface="Ebrima" panose="02000000000000000000" pitchFamily="2" charset="0"/>
                      </a:endParaRPr>
                    </a:p>
                  </a:txBody>
                  <a:tcPr marL="46621" marR="46621" marT="0" marB="0">
                    <a:solidFill>
                      <a:srgbClr val="610039"/>
                    </a:solidFill>
                  </a:tcPr>
                </a:tc>
                <a:tc>
                  <a:txBody>
                    <a:bodyPr/>
                    <a:lstStyle/>
                    <a:p>
                      <a:pPr algn="ctr">
                        <a:lnSpc>
                          <a:spcPct val="100000"/>
                        </a:lnSpc>
                        <a:spcAft>
                          <a:spcPts val="0"/>
                        </a:spcAft>
                      </a:pPr>
                      <a:r>
                        <a:rPr lang="en-US" sz="2000" dirty="0" err="1" smtClean="0">
                          <a:effectLst/>
                          <a:latin typeface="Eras Medium ITC" panose="020B0602030504020804" pitchFamily="34" charset="0"/>
                          <a:ea typeface="Ebrima" panose="02000000000000000000" pitchFamily="2" charset="0"/>
                          <a:cs typeface="Ebrima" panose="02000000000000000000" pitchFamily="2" charset="0"/>
                        </a:rPr>
                        <a:t>Banane</a:t>
                      </a:r>
                      <a:endParaRPr lang="fr-FR" sz="2000" dirty="0">
                        <a:effectLst/>
                        <a:latin typeface="Eras Medium ITC" panose="020B0602030504020804" pitchFamily="34" charset="0"/>
                        <a:ea typeface="Ebrima" panose="02000000000000000000" pitchFamily="2" charset="0"/>
                        <a:cs typeface="Ebrima" panose="02000000000000000000" pitchFamily="2" charset="0"/>
                      </a:endParaRPr>
                    </a:p>
                  </a:txBody>
                  <a:tcPr marL="46621" marR="46621" marT="0" marB="0">
                    <a:solidFill>
                      <a:srgbClr val="610039"/>
                    </a:solidFill>
                  </a:tcPr>
                </a:tc>
                <a:tc>
                  <a:txBody>
                    <a:bodyPr/>
                    <a:lstStyle/>
                    <a:p>
                      <a:pPr algn="ctr">
                        <a:lnSpc>
                          <a:spcPct val="100000"/>
                        </a:lnSpc>
                        <a:spcAft>
                          <a:spcPts val="0"/>
                        </a:spcAft>
                      </a:pPr>
                      <a:r>
                        <a:rPr lang="en-US" sz="2000" dirty="0" err="1" smtClean="0">
                          <a:effectLst/>
                          <a:latin typeface="Eras Medium ITC" panose="020B0602030504020804" pitchFamily="34" charset="0"/>
                          <a:ea typeface="Ebrima" panose="02000000000000000000" pitchFamily="2" charset="0"/>
                          <a:cs typeface="Ebrima" panose="02000000000000000000" pitchFamily="2" charset="0"/>
                        </a:rPr>
                        <a:t>Canne</a:t>
                      </a:r>
                      <a:endParaRPr lang="fr-FR" sz="2000" dirty="0">
                        <a:effectLst/>
                        <a:latin typeface="Eras Medium ITC" panose="020B0602030504020804" pitchFamily="34" charset="0"/>
                        <a:ea typeface="Ebrima" panose="02000000000000000000" pitchFamily="2" charset="0"/>
                        <a:cs typeface="Ebrima" panose="02000000000000000000" pitchFamily="2" charset="0"/>
                      </a:endParaRPr>
                    </a:p>
                  </a:txBody>
                  <a:tcPr marL="46621" marR="46621" marT="0" marB="0">
                    <a:solidFill>
                      <a:srgbClr val="610039"/>
                    </a:solidFill>
                  </a:tcPr>
                </a:tc>
                <a:tc>
                  <a:txBody>
                    <a:bodyPr/>
                    <a:lstStyle/>
                    <a:p>
                      <a:pPr algn="ctr">
                        <a:lnSpc>
                          <a:spcPct val="100000"/>
                        </a:lnSpc>
                        <a:spcAft>
                          <a:spcPts val="0"/>
                        </a:spcAft>
                      </a:pPr>
                      <a:r>
                        <a:rPr lang="en-US" sz="2000" dirty="0" smtClean="0">
                          <a:effectLst/>
                          <a:latin typeface="Eras Medium ITC" panose="020B0602030504020804" pitchFamily="34" charset="0"/>
                          <a:ea typeface="Ebrima" panose="02000000000000000000" pitchFamily="2" charset="0"/>
                          <a:cs typeface="Ebrima" panose="02000000000000000000" pitchFamily="2" charset="0"/>
                        </a:rPr>
                        <a:t>Diversification</a:t>
                      </a:r>
                      <a:endParaRPr lang="fr-FR" sz="2000" dirty="0">
                        <a:effectLst/>
                        <a:latin typeface="Eras Medium ITC" panose="020B0602030504020804" pitchFamily="34" charset="0"/>
                        <a:ea typeface="Ebrima" panose="02000000000000000000" pitchFamily="2" charset="0"/>
                        <a:cs typeface="Ebrima" panose="02000000000000000000" pitchFamily="2" charset="0"/>
                      </a:endParaRPr>
                    </a:p>
                  </a:txBody>
                  <a:tcPr marL="46621" marR="46621" marT="0" marB="0">
                    <a:solidFill>
                      <a:srgbClr val="610039"/>
                    </a:solidFill>
                  </a:tcPr>
                </a:tc>
                <a:extLst>
                  <a:ext uri="{0D108BD9-81ED-4DB2-BD59-A6C34878D82A}">
                    <a16:rowId xmlns:a16="http://schemas.microsoft.com/office/drawing/2014/main" val="1322473797"/>
                  </a:ext>
                </a:extLst>
              </a:tr>
              <a:tr h="1332000">
                <a:tc rowSpan="2">
                  <a:txBody>
                    <a:bodyPr/>
                    <a:lstStyle/>
                    <a:p>
                      <a:pPr algn="l">
                        <a:lnSpc>
                          <a:spcPct val="100000"/>
                        </a:lnSpc>
                        <a:spcAft>
                          <a:spcPts val="0"/>
                        </a:spcAft>
                      </a:pPr>
                      <a:r>
                        <a:rPr lang="en-US" sz="2000" dirty="0" err="1" smtClean="0">
                          <a:effectLst/>
                          <a:latin typeface="Eras Medium ITC" panose="020B0602030504020804" pitchFamily="34" charset="0"/>
                          <a:ea typeface="Ebrima" panose="02000000000000000000" pitchFamily="2" charset="0"/>
                          <a:cs typeface="Ebrima" panose="02000000000000000000" pitchFamily="2" charset="0"/>
                        </a:rPr>
                        <a:t>Réseaux</a:t>
                      </a:r>
                      <a:r>
                        <a:rPr lang="en-US" sz="2000" dirty="0" smtClean="0">
                          <a:effectLst/>
                          <a:latin typeface="Eras Medium ITC" panose="020B0602030504020804" pitchFamily="34" charset="0"/>
                          <a:ea typeface="Ebrima" panose="02000000000000000000" pitchFamily="2" charset="0"/>
                          <a:cs typeface="Ebrima" panose="02000000000000000000" pitchFamily="2" charset="0"/>
                        </a:rPr>
                        <a:t> </a:t>
                      </a:r>
                      <a:r>
                        <a:rPr lang="en-US" sz="2000" dirty="0" err="1" smtClean="0">
                          <a:effectLst/>
                          <a:latin typeface="Eras Medium ITC" panose="020B0602030504020804" pitchFamily="34" charset="0"/>
                          <a:ea typeface="Ebrima" panose="02000000000000000000" pitchFamily="2" charset="0"/>
                          <a:cs typeface="Ebrima" panose="02000000000000000000" pitchFamily="2" charset="0"/>
                        </a:rPr>
                        <a:t>d’acteurs</a:t>
                      </a:r>
                      <a:endParaRPr lang="fr-FR" sz="2000" dirty="0">
                        <a:effectLst/>
                        <a:latin typeface="Eras Medium ITC" panose="020B0602030504020804" pitchFamily="34" charset="0"/>
                        <a:ea typeface="Ebrima" panose="02000000000000000000" pitchFamily="2" charset="0"/>
                        <a:cs typeface="Ebrima" panose="02000000000000000000" pitchFamily="2" charset="0"/>
                      </a:endParaRPr>
                    </a:p>
                  </a:txBody>
                  <a:tcPr marL="46621" marR="46621" marT="0" marB="0" anchor="ctr">
                    <a:solidFill>
                      <a:srgbClr val="610039"/>
                    </a:solidFill>
                  </a:tcPr>
                </a:tc>
                <a:tc>
                  <a:txBody>
                    <a:bodyPr/>
                    <a:lstStyle/>
                    <a:p>
                      <a:pPr>
                        <a:lnSpc>
                          <a:spcPct val="100000"/>
                        </a:lnSpc>
                        <a:spcAft>
                          <a:spcPts val="1000"/>
                        </a:spcAft>
                      </a:pPr>
                      <a:r>
                        <a:rPr lang="fr-FR" sz="2000" i="1" dirty="0" smtClean="0">
                          <a:effectLst/>
                          <a:latin typeface="Eras Medium ITC" panose="020B0602030504020804" pitchFamily="34" charset="0"/>
                          <a:ea typeface="Ebrima" panose="02000000000000000000" pitchFamily="2" charset="0"/>
                          <a:cs typeface="Ebrima" panose="02000000000000000000" pitchFamily="2" charset="0"/>
                        </a:rPr>
                        <a:t>Assistance technique aux agriculteurs</a:t>
                      </a:r>
                      <a:endParaRPr lang="fr-FR" sz="2000" i="1" dirty="0">
                        <a:effectLst/>
                        <a:latin typeface="Eras Medium ITC" panose="020B0602030504020804" pitchFamily="34" charset="0"/>
                        <a:ea typeface="Ebrima" panose="02000000000000000000" pitchFamily="2" charset="0"/>
                        <a:cs typeface="Ebrima" panose="02000000000000000000" pitchFamily="2" charset="0"/>
                      </a:endParaRPr>
                    </a:p>
                  </a:txBody>
                  <a:tcPr marL="46621" marR="46621" marT="0" marB="0" anchor="ctr"/>
                </a:tc>
                <a:tc>
                  <a:txBody>
                    <a:bodyPr/>
                    <a:lstStyle/>
                    <a:p>
                      <a:pPr algn="l">
                        <a:lnSpc>
                          <a:spcPct val="100000"/>
                        </a:lnSpc>
                        <a:spcAft>
                          <a:spcPts val="0"/>
                        </a:spcAft>
                      </a:pPr>
                      <a:endParaRPr lang="fr-FR" sz="1800" dirty="0">
                        <a:effectLst/>
                        <a:latin typeface="Eras Medium ITC" panose="020B0602030504020804" pitchFamily="34" charset="0"/>
                        <a:ea typeface="Ebrima" panose="02000000000000000000" pitchFamily="2" charset="0"/>
                        <a:cs typeface="Ebrima" panose="02000000000000000000" pitchFamily="2" charset="0"/>
                      </a:endParaRPr>
                    </a:p>
                  </a:txBody>
                  <a:tcPr marL="46621" marR="46621" marT="0" marB="0" anchor="ctr"/>
                </a:tc>
                <a:tc>
                  <a:txBody>
                    <a:bodyPr/>
                    <a:lstStyle/>
                    <a:p>
                      <a:pPr algn="l">
                        <a:lnSpc>
                          <a:spcPct val="100000"/>
                        </a:lnSpc>
                        <a:spcAft>
                          <a:spcPts val="0"/>
                        </a:spcAft>
                      </a:pPr>
                      <a:endParaRPr lang="fr-FR" sz="1800" dirty="0">
                        <a:effectLst/>
                        <a:latin typeface="Eras Medium ITC" panose="020B0602030504020804" pitchFamily="34" charset="0"/>
                        <a:ea typeface="Ebrima" panose="02000000000000000000" pitchFamily="2" charset="0"/>
                        <a:cs typeface="Ebrima" panose="02000000000000000000" pitchFamily="2" charset="0"/>
                      </a:endParaRPr>
                    </a:p>
                  </a:txBody>
                  <a:tcPr marL="46621" marR="46621" marT="0" marB="0" anchor="ctr"/>
                </a:tc>
                <a:tc>
                  <a:txBody>
                    <a:bodyPr/>
                    <a:lstStyle/>
                    <a:p>
                      <a:pPr algn="l">
                        <a:lnSpc>
                          <a:spcPct val="100000"/>
                        </a:lnSpc>
                        <a:spcAft>
                          <a:spcPts val="0"/>
                        </a:spcAft>
                      </a:pPr>
                      <a:endParaRPr lang="fr-FR" sz="1800" baseline="0" dirty="0" smtClean="0">
                        <a:effectLst/>
                        <a:latin typeface="Eras Medium ITC" panose="020B0602030504020804" pitchFamily="34" charset="0"/>
                        <a:ea typeface="Ebrima" panose="02000000000000000000" pitchFamily="2" charset="0"/>
                        <a:cs typeface="Ebrima" panose="02000000000000000000" pitchFamily="2" charset="0"/>
                      </a:endParaRPr>
                    </a:p>
                  </a:txBody>
                  <a:tcPr marL="46621" marR="46621" marT="0" marB="0" anchor="ctr"/>
                </a:tc>
                <a:extLst>
                  <a:ext uri="{0D108BD9-81ED-4DB2-BD59-A6C34878D82A}">
                    <a16:rowId xmlns:a16="http://schemas.microsoft.com/office/drawing/2014/main" val="141835884"/>
                  </a:ext>
                </a:extLst>
              </a:tr>
              <a:tr h="719360">
                <a:tc vMerge="1">
                  <a:txBody>
                    <a:bodyPr/>
                    <a:lstStyle/>
                    <a:p>
                      <a:endParaRPr lang="fr-FR"/>
                    </a:p>
                  </a:txBody>
                  <a:tcPr/>
                </a:tc>
                <a:tc>
                  <a:txBody>
                    <a:bodyPr/>
                    <a:lstStyle/>
                    <a:p>
                      <a:pPr algn="l">
                        <a:lnSpc>
                          <a:spcPct val="100000"/>
                        </a:lnSpc>
                        <a:spcAft>
                          <a:spcPts val="0"/>
                        </a:spcAft>
                      </a:pPr>
                      <a:r>
                        <a:rPr lang="en-US" sz="2000" i="1" dirty="0" err="1" smtClean="0">
                          <a:effectLst/>
                          <a:latin typeface="Eras Medium ITC" panose="020B0602030504020804" pitchFamily="34" charset="0"/>
                          <a:ea typeface="Ebrima" panose="02000000000000000000" pitchFamily="2" charset="0"/>
                          <a:cs typeface="Ebrima" panose="02000000000000000000" pitchFamily="2" charset="0"/>
                        </a:rPr>
                        <a:t>Réseaux</a:t>
                      </a:r>
                      <a:r>
                        <a:rPr lang="en-US" sz="2000" i="1" baseline="0" dirty="0" smtClean="0">
                          <a:effectLst/>
                          <a:latin typeface="Eras Medium ITC" panose="020B0602030504020804" pitchFamily="34" charset="0"/>
                          <a:ea typeface="Ebrima" panose="02000000000000000000" pitchFamily="2" charset="0"/>
                          <a:cs typeface="Ebrima" panose="02000000000000000000" pitchFamily="2" charset="0"/>
                        </a:rPr>
                        <a:t> </a:t>
                      </a:r>
                      <a:r>
                        <a:rPr lang="en-US" sz="2000" i="1" baseline="0" dirty="0" err="1" smtClean="0">
                          <a:effectLst/>
                          <a:latin typeface="Eras Medium ITC" panose="020B0602030504020804" pitchFamily="34" charset="0"/>
                          <a:ea typeface="Ebrima" panose="02000000000000000000" pitchFamily="2" charset="0"/>
                          <a:cs typeface="Ebrima" panose="02000000000000000000" pitchFamily="2" charset="0"/>
                        </a:rPr>
                        <a:t>informels</a:t>
                      </a:r>
                      <a:r>
                        <a:rPr lang="en-US" sz="2000" i="1" baseline="0" dirty="0" smtClean="0">
                          <a:effectLst/>
                          <a:latin typeface="Eras Medium ITC" panose="020B0602030504020804" pitchFamily="34" charset="0"/>
                          <a:ea typeface="Ebrima" panose="02000000000000000000" pitchFamily="2" charset="0"/>
                          <a:cs typeface="Ebrima" panose="02000000000000000000" pitchFamily="2" charset="0"/>
                        </a:rPr>
                        <a:t> sur le </a:t>
                      </a:r>
                      <a:r>
                        <a:rPr lang="en-US" sz="2000" i="1" baseline="0" dirty="0" err="1" smtClean="0">
                          <a:effectLst/>
                          <a:latin typeface="Eras Medium ITC" panose="020B0602030504020804" pitchFamily="34" charset="0"/>
                          <a:ea typeface="Ebrima" panose="02000000000000000000" pitchFamily="2" charset="0"/>
                          <a:cs typeface="Ebrima" panose="02000000000000000000" pitchFamily="2" charset="0"/>
                        </a:rPr>
                        <a:t>bassin</a:t>
                      </a:r>
                      <a:endParaRPr lang="fr-FR" sz="2000" i="1" dirty="0">
                        <a:effectLst/>
                        <a:latin typeface="Eras Medium ITC" panose="020B0602030504020804" pitchFamily="34" charset="0"/>
                        <a:ea typeface="Ebrima" panose="02000000000000000000" pitchFamily="2" charset="0"/>
                        <a:cs typeface="Ebrima" panose="02000000000000000000" pitchFamily="2" charset="0"/>
                      </a:endParaRPr>
                    </a:p>
                  </a:txBody>
                  <a:tcPr marL="46621" marR="46621" marT="0" marB="0" anchor="ctr"/>
                </a:tc>
                <a:tc gridSpan="3">
                  <a:txBody>
                    <a:bodyPr/>
                    <a:lstStyle/>
                    <a:p>
                      <a:pPr algn="l">
                        <a:lnSpc>
                          <a:spcPct val="100000"/>
                        </a:lnSpc>
                        <a:spcAft>
                          <a:spcPts val="0"/>
                        </a:spcAft>
                      </a:pPr>
                      <a:endParaRPr lang="en-GB" sz="1800" dirty="0" smtClean="0">
                        <a:effectLst/>
                        <a:latin typeface="Eras Medium ITC" panose="020B0602030504020804" pitchFamily="34" charset="0"/>
                        <a:ea typeface="Ebrima" panose="02000000000000000000" pitchFamily="2" charset="0"/>
                        <a:cs typeface="Ebrima" panose="02000000000000000000" pitchFamily="2" charset="0"/>
                      </a:endParaRPr>
                    </a:p>
                  </a:txBody>
                  <a:tcPr marL="46621" marR="46621" marT="0" marB="0" anchor="ct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312795312"/>
                  </a:ext>
                </a:extLst>
              </a:tr>
              <a:tr h="1221688">
                <a:tc rowSpan="2">
                  <a:txBody>
                    <a:bodyPr/>
                    <a:lstStyle/>
                    <a:p>
                      <a:pPr algn="l">
                        <a:lnSpc>
                          <a:spcPct val="100000"/>
                        </a:lnSpc>
                        <a:spcAft>
                          <a:spcPts val="0"/>
                        </a:spcAft>
                      </a:pPr>
                      <a:r>
                        <a:rPr lang="fr-FR" sz="2000" dirty="0" smtClean="0">
                          <a:effectLst/>
                          <a:latin typeface="Eras Medium ITC" panose="020B0602030504020804" pitchFamily="34" charset="0"/>
                          <a:ea typeface="Ebrima" panose="02000000000000000000" pitchFamily="2" charset="0"/>
                          <a:cs typeface="Ebrima" panose="02000000000000000000" pitchFamily="2" charset="0"/>
                        </a:rPr>
                        <a:t>Règles et artefacts</a:t>
                      </a:r>
                      <a:endParaRPr lang="fr-FR" sz="2000" dirty="0">
                        <a:effectLst/>
                        <a:latin typeface="Eras Medium ITC" panose="020B0602030504020804" pitchFamily="34" charset="0"/>
                        <a:ea typeface="Ebrima" panose="02000000000000000000" pitchFamily="2" charset="0"/>
                        <a:cs typeface="Ebrima" panose="02000000000000000000" pitchFamily="2" charset="0"/>
                      </a:endParaRPr>
                    </a:p>
                  </a:txBody>
                  <a:tcPr marL="46621" marR="46621" marT="0" marB="0" anchor="ctr">
                    <a:solidFill>
                      <a:srgbClr val="610039"/>
                    </a:solidFill>
                  </a:tcPr>
                </a:tc>
                <a:tc>
                  <a:txBody>
                    <a:bodyPr/>
                    <a:lstStyle/>
                    <a:p>
                      <a:pPr algn="l">
                        <a:lnSpc>
                          <a:spcPct val="100000"/>
                        </a:lnSpc>
                        <a:spcAft>
                          <a:spcPts val="0"/>
                        </a:spcAft>
                      </a:pPr>
                      <a:r>
                        <a:rPr lang="en-US" sz="2000" i="1" dirty="0" err="1" smtClean="0">
                          <a:effectLst/>
                          <a:latin typeface="Eras Medium ITC" panose="020B0602030504020804" pitchFamily="34" charset="0"/>
                          <a:ea typeface="Ebrima" panose="02000000000000000000" pitchFamily="2" charset="0"/>
                          <a:cs typeface="Ebrima" panose="02000000000000000000" pitchFamily="2" charset="0"/>
                        </a:rPr>
                        <a:t>Moteurs</a:t>
                      </a:r>
                      <a:r>
                        <a:rPr lang="en-US" sz="2000" i="1" dirty="0" smtClean="0">
                          <a:effectLst/>
                          <a:latin typeface="Eras Medium ITC" panose="020B0602030504020804" pitchFamily="34" charset="0"/>
                          <a:ea typeface="Ebrima" panose="02000000000000000000" pitchFamily="2" charset="0"/>
                          <a:cs typeface="Ebrima" panose="02000000000000000000" pitchFamily="2" charset="0"/>
                        </a:rPr>
                        <a:t> de </a:t>
                      </a:r>
                      <a:r>
                        <a:rPr lang="en-US" sz="2000" i="1" dirty="0" err="1" smtClean="0">
                          <a:effectLst/>
                          <a:latin typeface="Eras Medium ITC" panose="020B0602030504020804" pitchFamily="34" charset="0"/>
                          <a:ea typeface="Ebrima" panose="02000000000000000000" pitchFamily="2" charset="0"/>
                          <a:cs typeface="Ebrima" panose="02000000000000000000" pitchFamily="2" charset="0"/>
                        </a:rPr>
                        <a:t>l’innovation</a:t>
                      </a:r>
                      <a:r>
                        <a:rPr lang="en-US" sz="2000" i="1" dirty="0" smtClean="0">
                          <a:effectLst/>
                          <a:latin typeface="Eras Medium ITC" panose="020B0602030504020804" pitchFamily="34" charset="0"/>
                          <a:ea typeface="Ebrima" panose="02000000000000000000" pitchFamily="2" charset="0"/>
                          <a:cs typeface="Ebrima" panose="02000000000000000000" pitchFamily="2" charset="0"/>
                        </a:rPr>
                        <a:t> </a:t>
                      </a:r>
                      <a:r>
                        <a:rPr lang="en-US" sz="2000" i="1" dirty="0" err="1" smtClean="0">
                          <a:effectLst/>
                          <a:latin typeface="Eras Medium ITC" panose="020B0602030504020804" pitchFamily="34" charset="0"/>
                          <a:ea typeface="Ebrima" panose="02000000000000000000" pitchFamily="2" charset="0"/>
                          <a:cs typeface="Ebrima" panose="02000000000000000000" pitchFamily="2" charset="0"/>
                        </a:rPr>
                        <a:t>dans</a:t>
                      </a:r>
                      <a:r>
                        <a:rPr lang="en-US" sz="2000" i="1" dirty="0" smtClean="0">
                          <a:effectLst/>
                          <a:latin typeface="Eras Medium ITC" panose="020B0602030504020804" pitchFamily="34" charset="0"/>
                          <a:ea typeface="Ebrima" panose="02000000000000000000" pitchFamily="2" charset="0"/>
                          <a:cs typeface="Ebrima" panose="02000000000000000000" pitchFamily="2" charset="0"/>
                        </a:rPr>
                        <a:t> les </a:t>
                      </a:r>
                      <a:r>
                        <a:rPr lang="en-US" sz="2000" i="1" dirty="0" err="1" smtClean="0">
                          <a:effectLst/>
                          <a:latin typeface="Eras Medium ITC" panose="020B0602030504020804" pitchFamily="34" charset="0"/>
                          <a:ea typeface="Ebrima" panose="02000000000000000000" pitchFamily="2" charset="0"/>
                          <a:cs typeface="Ebrima" panose="02000000000000000000" pitchFamily="2" charset="0"/>
                        </a:rPr>
                        <a:t>filières</a:t>
                      </a:r>
                      <a:endParaRPr lang="en-US" sz="2000" i="1" dirty="0" smtClean="0">
                        <a:effectLst/>
                        <a:latin typeface="Eras Medium ITC" panose="020B0602030504020804" pitchFamily="34" charset="0"/>
                        <a:ea typeface="Ebrima" panose="02000000000000000000" pitchFamily="2" charset="0"/>
                        <a:cs typeface="Ebrima" panose="02000000000000000000" pitchFamily="2" charset="0"/>
                      </a:endParaRPr>
                    </a:p>
                  </a:txBody>
                  <a:tcPr marL="46621" marR="46621" marT="0" marB="0" anchor="ctr"/>
                </a:tc>
                <a:tc>
                  <a:txBody>
                    <a:bodyPr/>
                    <a:lstStyle/>
                    <a:p>
                      <a:pPr>
                        <a:lnSpc>
                          <a:spcPct val="100000"/>
                        </a:lnSpc>
                        <a:spcAft>
                          <a:spcPts val="0"/>
                        </a:spcAft>
                      </a:pPr>
                      <a:endParaRPr lang="en-GB" sz="1800" dirty="0" smtClean="0">
                        <a:effectLst/>
                        <a:latin typeface="Eras Medium ITC" panose="020B0602030504020804" pitchFamily="34" charset="0"/>
                        <a:ea typeface="Ebrima" panose="02000000000000000000" pitchFamily="2" charset="0"/>
                        <a:cs typeface="Ebrima" panose="02000000000000000000" pitchFamily="2" charset="0"/>
                      </a:endParaRPr>
                    </a:p>
                  </a:txBody>
                  <a:tcPr marL="46621" marR="46621" marT="0" marB="0" anchor="ctr"/>
                </a:tc>
                <a:tc>
                  <a:txBody>
                    <a:bodyPr/>
                    <a:lstStyle/>
                    <a:p>
                      <a:pPr algn="l">
                        <a:lnSpc>
                          <a:spcPct val="100000"/>
                        </a:lnSpc>
                        <a:spcAft>
                          <a:spcPts val="0"/>
                        </a:spcAft>
                      </a:pPr>
                      <a:endParaRPr lang="en-GB" sz="1800" dirty="0" smtClean="0">
                        <a:effectLst/>
                        <a:latin typeface="Eras Medium ITC" panose="020B0602030504020804" pitchFamily="34" charset="0"/>
                        <a:ea typeface="Ebrima" panose="02000000000000000000" pitchFamily="2" charset="0"/>
                        <a:cs typeface="Ebrima" panose="02000000000000000000" pitchFamily="2" charset="0"/>
                      </a:endParaRPr>
                    </a:p>
                  </a:txBody>
                  <a:tcPr marL="46621" marR="46621" marT="0" marB="0" anchor="ctr"/>
                </a:tc>
                <a:tc>
                  <a:txBody>
                    <a:bodyPr/>
                    <a:lstStyle/>
                    <a:p>
                      <a:pPr algn="l">
                        <a:lnSpc>
                          <a:spcPct val="100000"/>
                        </a:lnSpc>
                        <a:spcAft>
                          <a:spcPts val="0"/>
                        </a:spcAft>
                      </a:pPr>
                      <a:endParaRPr lang="en-GB" sz="1800" dirty="0" smtClean="0">
                        <a:effectLst/>
                        <a:latin typeface="Eras Medium ITC" panose="020B0602030504020804" pitchFamily="34" charset="0"/>
                        <a:ea typeface="Ebrima" panose="02000000000000000000" pitchFamily="2" charset="0"/>
                        <a:cs typeface="Ebrima" panose="02000000000000000000" pitchFamily="2" charset="0"/>
                      </a:endParaRPr>
                    </a:p>
                  </a:txBody>
                  <a:tcPr marL="46621" marR="46621" marT="0" marB="0" anchor="ctr"/>
                </a:tc>
                <a:extLst>
                  <a:ext uri="{0D108BD9-81ED-4DB2-BD59-A6C34878D82A}">
                    <a16:rowId xmlns:a16="http://schemas.microsoft.com/office/drawing/2014/main" val="2301808812"/>
                  </a:ext>
                </a:extLst>
              </a:tr>
              <a:tr h="1030799">
                <a:tc vMerge="1">
                  <a:txBody>
                    <a:bodyPr/>
                    <a:lstStyle/>
                    <a:p>
                      <a:endParaRPr lang="fr-FR"/>
                    </a:p>
                  </a:txBody>
                  <a:tcPr/>
                </a:tc>
                <a:tc>
                  <a:txBody>
                    <a:bodyPr/>
                    <a:lstStyle/>
                    <a:p>
                      <a:pPr algn="l">
                        <a:lnSpc>
                          <a:spcPct val="100000"/>
                        </a:lnSpc>
                        <a:spcAft>
                          <a:spcPts val="0"/>
                        </a:spcAft>
                      </a:pPr>
                      <a:r>
                        <a:rPr lang="en-US" sz="2000" i="1" dirty="0" smtClean="0">
                          <a:effectLst/>
                          <a:latin typeface="Eras Medium ITC" panose="020B0602030504020804" pitchFamily="34" charset="0"/>
                          <a:ea typeface="Ebrima" panose="02000000000000000000" pitchFamily="2" charset="0"/>
                          <a:cs typeface="Ebrima" panose="02000000000000000000" pitchFamily="2" charset="0"/>
                        </a:rPr>
                        <a:t>Sur la transition</a:t>
                      </a:r>
                      <a:r>
                        <a:rPr lang="en-US" sz="2000" i="1" baseline="0" dirty="0" smtClean="0">
                          <a:effectLst/>
                          <a:latin typeface="Eras Medium ITC" panose="020B0602030504020804" pitchFamily="34" charset="0"/>
                          <a:ea typeface="Ebrima" panose="02000000000000000000" pitchFamily="2" charset="0"/>
                          <a:cs typeface="Ebrima" panose="02000000000000000000" pitchFamily="2" charset="0"/>
                        </a:rPr>
                        <a:t> agroécologiques des </a:t>
                      </a:r>
                      <a:r>
                        <a:rPr lang="en-US" sz="2000" i="1" baseline="0" dirty="0" err="1" smtClean="0">
                          <a:effectLst/>
                          <a:latin typeface="Eras Medium ITC" panose="020B0602030504020804" pitchFamily="34" charset="0"/>
                          <a:ea typeface="Ebrima" panose="02000000000000000000" pitchFamily="2" charset="0"/>
                          <a:cs typeface="Ebrima" panose="02000000000000000000" pitchFamily="2" charset="0"/>
                        </a:rPr>
                        <a:t>territoires</a:t>
                      </a:r>
                      <a:endParaRPr lang="fr-FR" sz="2000" i="1" dirty="0">
                        <a:effectLst/>
                        <a:latin typeface="Eras Medium ITC" panose="020B0602030504020804" pitchFamily="34" charset="0"/>
                        <a:ea typeface="Ebrima" panose="02000000000000000000" pitchFamily="2" charset="0"/>
                        <a:cs typeface="Ebrima" panose="02000000000000000000" pitchFamily="2" charset="0"/>
                      </a:endParaRPr>
                    </a:p>
                  </a:txBody>
                  <a:tcPr marL="46621" marR="46621" marT="0" marB="0" anchor="ctr"/>
                </a:tc>
                <a:tc gridSpan="3">
                  <a:txBody>
                    <a:bodyPr/>
                    <a:lstStyle/>
                    <a:p>
                      <a:pPr algn="l">
                        <a:lnSpc>
                          <a:spcPct val="100000"/>
                        </a:lnSpc>
                        <a:spcAft>
                          <a:spcPts val="0"/>
                        </a:spcAft>
                      </a:pPr>
                      <a:endParaRPr lang="en-US" sz="1800" dirty="0" smtClean="0">
                        <a:effectLst/>
                        <a:latin typeface="Eras Medium ITC" panose="020B0602030504020804" pitchFamily="34" charset="0"/>
                        <a:ea typeface="Ebrima" panose="02000000000000000000" pitchFamily="2" charset="0"/>
                        <a:cs typeface="Ebrima" panose="02000000000000000000" pitchFamily="2" charset="0"/>
                      </a:endParaRPr>
                    </a:p>
                  </a:txBody>
                  <a:tcPr marL="46621" marR="46621" marT="0" marB="0" anchor="ct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135875277"/>
                  </a:ext>
                </a:extLst>
              </a:tr>
            </a:tbl>
          </a:graphicData>
        </a:graphic>
      </p:graphicFrame>
      <p:sp>
        <p:nvSpPr>
          <p:cNvPr id="22" name="ZoneTexte 21"/>
          <p:cNvSpPr txBox="1"/>
          <p:nvPr/>
        </p:nvSpPr>
        <p:spPr>
          <a:xfrm>
            <a:off x="3851564" y="1594177"/>
            <a:ext cx="2244436" cy="1200329"/>
          </a:xfrm>
          <a:prstGeom prst="rect">
            <a:avLst/>
          </a:prstGeom>
          <a:noFill/>
        </p:spPr>
        <p:txBody>
          <a:bodyPr wrap="square" rtlCol="0">
            <a:spAutoFit/>
          </a:bodyPr>
          <a:lstStyle/>
          <a:p>
            <a:pPr algn="ctr"/>
            <a:r>
              <a:rPr lang="fr-FR" dirty="0" smtClean="0">
                <a:latin typeface="Eras Medium ITC" panose="020B0602030504020804" pitchFamily="34" charset="0"/>
              </a:rPr>
              <a:t>Acteur central: </a:t>
            </a:r>
            <a:r>
              <a:rPr lang="fr-FR" b="1" dirty="0" smtClean="0">
                <a:latin typeface="Eras Medium ITC" panose="020B0602030504020804" pitchFamily="34" charset="0"/>
              </a:rPr>
              <a:t>+ + +</a:t>
            </a:r>
          </a:p>
          <a:p>
            <a:pPr algn="ctr"/>
            <a:endParaRPr lang="fr-FR" dirty="0" smtClean="0">
              <a:latin typeface="Eras Medium ITC" panose="020B0602030504020804" pitchFamily="34" charset="0"/>
            </a:endParaRPr>
          </a:p>
          <a:p>
            <a:pPr algn="ctr"/>
            <a:r>
              <a:rPr lang="fr-FR" dirty="0" smtClean="0">
                <a:latin typeface="Eras Medium ITC" panose="020B0602030504020804" pitchFamily="34" charset="0"/>
              </a:rPr>
              <a:t>Recherche et conseil : </a:t>
            </a:r>
            <a:r>
              <a:rPr lang="fr-FR" b="1" dirty="0" smtClean="0">
                <a:latin typeface="Eras Medium ITC" panose="020B0602030504020804" pitchFamily="34" charset="0"/>
              </a:rPr>
              <a:t>+ + +</a:t>
            </a:r>
            <a:endParaRPr lang="fr-FR" b="1" dirty="0">
              <a:latin typeface="Eras Medium ITC" panose="020B0602030504020804" pitchFamily="34" charset="0"/>
            </a:endParaRPr>
          </a:p>
        </p:txBody>
      </p:sp>
      <p:sp>
        <p:nvSpPr>
          <p:cNvPr id="23" name="ZoneTexte 22"/>
          <p:cNvSpPr txBox="1"/>
          <p:nvPr/>
        </p:nvSpPr>
        <p:spPr>
          <a:xfrm>
            <a:off x="6096000" y="1594177"/>
            <a:ext cx="2244436" cy="1200329"/>
          </a:xfrm>
          <a:prstGeom prst="rect">
            <a:avLst/>
          </a:prstGeom>
          <a:noFill/>
        </p:spPr>
        <p:txBody>
          <a:bodyPr wrap="square" rtlCol="0">
            <a:spAutoFit/>
          </a:bodyPr>
          <a:lstStyle/>
          <a:p>
            <a:pPr algn="ctr"/>
            <a:r>
              <a:rPr lang="fr-FR" dirty="0" smtClean="0">
                <a:latin typeface="Eras Medium ITC" panose="020B0602030504020804" pitchFamily="34" charset="0"/>
              </a:rPr>
              <a:t>Acteur central: </a:t>
            </a:r>
            <a:r>
              <a:rPr lang="fr-FR" b="1" dirty="0" smtClean="0">
                <a:latin typeface="Eras Medium ITC" panose="020B0602030504020804" pitchFamily="34" charset="0"/>
              </a:rPr>
              <a:t>+ +</a:t>
            </a:r>
          </a:p>
          <a:p>
            <a:pPr algn="ctr"/>
            <a:endParaRPr lang="fr-FR" dirty="0">
              <a:latin typeface="Eras Medium ITC" panose="020B0602030504020804" pitchFamily="34" charset="0"/>
            </a:endParaRPr>
          </a:p>
          <a:p>
            <a:pPr algn="ctr"/>
            <a:r>
              <a:rPr lang="fr-FR" dirty="0" smtClean="0">
                <a:latin typeface="Eras Medium ITC" panose="020B0602030504020804" pitchFamily="34" charset="0"/>
              </a:rPr>
              <a:t>Recherche et conseil : </a:t>
            </a:r>
            <a:r>
              <a:rPr lang="fr-FR" b="1" dirty="0" smtClean="0">
                <a:latin typeface="Eras Medium ITC" panose="020B0602030504020804" pitchFamily="34" charset="0"/>
              </a:rPr>
              <a:t>+ +</a:t>
            </a:r>
            <a:endParaRPr lang="fr-FR" b="1" dirty="0">
              <a:latin typeface="Eras Medium ITC" panose="020B0602030504020804" pitchFamily="34" charset="0"/>
            </a:endParaRPr>
          </a:p>
        </p:txBody>
      </p:sp>
      <p:sp>
        <p:nvSpPr>
          <p:cNvPr id="24" name="ZoneTexte 23"/>
          <p:cNvSpPr txBox="1"/>
          <p:nvPr/>
        </p:nvSpPr>
        <p:spPr>
          <a:xfrm>
            <a:off x="8522302" y="1594176"/>
            <a:ext cx="2244436" cy="1200329"/>
          </a:xfrm>
          <a:prstGeom prst="rect">
            <a:avLst/>
          </a:prstGeom>
          <a:noFill/>
        </p:spPr>
        <p:txBody>
          <a:bodyPr wrap="square" rtlCol="0">
            <a:spAutoFit/>
          </a:bodyPr>
          <a:lstStyle/>
          <a:p>
            <a:pPr algn="ctr"/>
            <a:r>
              <a:rPr lang="fr-FR" dirty="0" smtClean="0">
                <a:latin typeface="Eras Medium ITC" panose="020B0602030504020804" pitchFamily="34" charset="0"/>
              </a:rPr>
              <a:t>Pas d’acteur central</a:t>
            </a:r>
          </a:p>
          <a:p>
            <a:pPr algn="ctr"/>
            <a:endParaRPr lang="fr-FR" dirty="0">
              <a:latin typeface="Eras Medium ITC" panose="020B0602030504020804" pitchFamily="34" charset="0"/>
            </a:endParaRPr>
          </a:p>
          <a:p>
            <a:pPr algn="ctr"/>
            <a:r>
              <a:rPr lang="fr-FR" dirty="0" smtClean="0">
                <a:latin typeface="Eras Medium ITC" panose="020B0602030504020804" pitchFamily="34" charset="0"/>
              </a:rPr>
              <a:t>Recherche et conseil : </a:t>
            </a:r>
            <a:r>
              <a:rPr lang="fr-FR" b="1" dirty="0" smtClean="0">
                <a:latin typeface="Eras Medium ITC" panose="020B0602030504020804" pitchFamily="34" charset="0"/>
              </a:rPr>
              <a:t>+</a:t>
            </a:r>
            <a:endParaRPr lang="fr-FR" b="1" dirty="0">
              <a:latin typeface="Eras Medium ITC" panose="020B0602030504020804" pitchFamily="34" charset="0"/>
            </a:endParaRPr>
          </a:p>
        </p:txBody>
      </p:sp>
      <p:sp>
        <p:nvSpPr>
          <p:cNvPr id="25" name="ZoneTexte 24"/>
          <p:cNvSpPr txBox="1"/>
          <p:nvPr/>
        </p:nvSpPr>
        <p:spPr>
          <a:xfrm>
            <a:off x="3802924" y="2989056"/>
            <a:ext cx="7232071" cy="369332"/>
          </a:xfrm>
          <a:prstGeom prst="rect">
            <a:avLst/>
          </a:prstGeom>
          <a:noFill/>
        </p:spPr>
        <p:txBody>
          <a:bodyPr wrap="square" rtlCol="0">
            <a:spAutoFit/>
          </a:bodyPr>
          <a:lstStyle/>
          <a:p>
            <a:pPr algn="ctr"/>
            <a:r>
              <a:rPr lang="fr-FR" dirty="0" smtClean="0">
                <a:latin typeface="Eras Medium ITC" panose="020B0602030504020804" pitchFamily="34" charset="0"/>
              </a:rPr>
              <a:t>Structurés par filière d’appartenance</a:t>
            </a:r>
            <a:endParaRPr lang="fr-FR" dirty="0">
              <a:latin typeface="Eras Medium ITC" panose="020B0602030504020804" pitchFamily="34" charset="0"/>
            </a:endParaRPr>
          </a:p>
        </p:txBody>
      </p:sp>
      <p:sp>
        <p:nvSpPr>
          <p:cNvPr id="26" name="ZoneTexte 25"/>
          <p:cNvSpPr txBox="1"/>
          <p:nvPr/>
        </p:nvSpPr>
        <p:spPr>
          <a:xfrm>
            <a:off x="3851564" y="3798232"/>
            <a:ext cx="2244436" cy="646331"/>
          </a:xfrm>
          <a:prstGeom prst="rect">
            <a:avLst/>
          </a:prstGeom>
          <a:noFill/>
        </p:spPr>
        <p:txBody>
          <a:bodyPr wrap="square" rtlCol="0">
            <a:spAutoFit/>
          </a:bodyPr>
          <a:lstStyle/>
          <a:p>
            <a:pPr algn="ctr"/>
            <a:r>
              <a:rPr lang="fr-FR" dirty="0" smtClean="0">
                <a:latin typeface="Eras Medium ITC" panose="020B0602030504020804" pitchFamily="34" charset="0"/>
              </a:rPr>
              <a:t>Agroécologie</a:t>
            </a:r>
          </a:p>
          <a:p>
            <a:pPr algn="ctr"/>
            <a:r>
              <a:rPr lang="fr-FR" dirty="0" smtClean="0">
                <a:latin typeface="Eras Medium ITC" panose="020B0602030504020804" pitchFamily="34" charset="0"/>
              </a:rPr>
              <a:t>Monoculture </a:t>
            </a:r>
            <a:endParaRPr lang="fr-FR" dirty="0">
              <a:latin typeface="Eras Medium ITC" panose="020B0602030504020804" pitchFamily="34" charset="0"/>
            </a:endParaRPr>
          </a:p>
        </p:txBody>
      </p:sp>
      <p:sp>
        <p:nvSpPr>
          <p:cNvPr id="27" name="ZoneTexte 26"/>
          <p:cNvSpPr txBox="1"/>
          <p:nvPr/>
        </p:nvSpPr>
        <p:spPr>
          <a:xfrm>
            <a:off x="6096000" y="3758919"/>
            <a:ext cx="2244436" cy="1200329"/>
          </a:xfrm>
          <a:prstGeom prst="rect">
            <a:avLst/>
          </a:prstGeom>
          <a:noFill/>
        </p:spPr>
        <p:txBody>
          <a:bodyPr wrap="square" rtlCol="0">
            <a:spAutoFit/>
          </a:bodyPr>
          <a:lstStyle/>
          <a:p>
            <a:pPr algn="ctr"/>
            <a:r>
              <a:rPr lang="fr-FR" dirty="0" smtClean="0">
                <a:latin typeface="Eras Medium ITC" panose="020B0602030504020804" pitchFamily="34" charset="0"/>
              </a:rPr>
              <a:t>Monoculture</a:t>
            </a:r>
          </a:p>
          <a:p>
            <a:pPr algn="ctr"/>
            <a:r>
              <a:rPr lang="fr-FR" dirty="0" smtClean="0">
                <a:latin typeface="Eras Medium ITC" panose="020B0602030504020804" pitchFamily="34" charset="0"/>
              </a:rPr>
              <a:t>Mécanisation de la récolte</a:t>
            </a:r>
          </a:p>
          <a:p>
            <a:pPr algn="ctr"/>
            <a:r>
              <a:rPr lang="fr-FR" dirty="0" smtClean="0">
                <a:latin typeface="Eras Medium ITC" panose="020B0602030504020804" pitchFamily="34" charset="0"/>
              </a:rPr>
              <a:t>Recherche variétale</a:t>
            </a:r>
            <a:endParaRPr lang="fr-FR" dirty="0">
              <a:latin typeface="Eras Medium ITC" panose="020B0602030504020804" pitchFamily="34" charset="0"/>
            </a:endParaRPr>
          </a:p>
        </p:txBody>
      </p:sp>
      <p:sp>
        <p:nvSpPr>
          <p:cNvPr id="28" name="ZoneTexte 27"/>
          <p:cNvSpPr txBox="1"/>
          <p:nvPr/>
        </p:nvSpPr>
        <p:spPr>
          <a:xfrm>
            <a:off x="8589817" y="3804428"/>
            <a:ext cx="2244436" cy="646331"/>
          </a:xfrm>
          <a:prstGeom prst="rect">
            <a:avLst/>
          </a:prstGeom>
          <a:noFill/>
        </p:spPr>
        <p:txBody>
          <a:bodyPr wrap="square" rtlCol="0">
            <a:spAutoFit/>
          </a:bodyPr>
          <a:lstStyle/>
          <a:p>
            <a:pPr algn="ctr"/>
            <a:r>
              <a:rPr lang="fr-FR" dirty="0" smtClean="0">
                <a:latin typeface="Eras Medium ITC" panose="020B0602030504020804" pitchFamily="34" charset="0"/>
              </a:rPr>
              <a:t>Agroécologie</a:t>
            </a:r>
          </a:p>
          <a:p>
            <a:pPr algn="ctr"/>
            <a:r>
              <a:rPr lang="fr-FR" dirty="0" smtClean="0">
                <a:latin typeface="Eras Medium ITC" panose="020B0602030504020804" pitchFamily="34" charset="0"/>
              </a:rPr>
              <a:t>Diversification forte</a:t>
            </a:r>
            <a:endParaRPr lang="fr-FR" dirty="0">
              <a:latin typeface="Eras Medium ITC" panose="020B0602030504020804" pitchFamily="34" charset="0"/>
            </a:endParaRPr>
          </a:p>
        </p:txBody>
      </p:sp>
      <p:sp>
        <p:nvSpPr>
          <p:cNvPr id="29" name="ZoneTexte 28"/>
          <p:cNvSpPr txBox="1"/>
          <p:nvPr/>
        </p:nvSpPr>
        <p:spPr>
          <a:xfrm>
            <a:off x="3851564" y="5166932"/>
            <a:ext cx="7232071" cy="646331"/>
          </a:xfrm>
          <a:prstGeom prst="rect">
            <a:avLst/>
          </a:prstGeom>
          <a:noFill/>
        </p:spPr>
        <p:txBody>
          <a:bodyPr wrap="square" rtlCol="0">
            <a:spAutoFit/>
          </a:bodyPr>
          <a:lstStyle/>
          <a:p>
            <a:pPr algn="ctr"/>
            <a:r>
              <a:rPr lang="fr-FR" dirty="0" smtClean="0">
                <a:latin typeface="Eras Medium ITC" panose="020B0602030504020804" pitchFamily="34" charset="0"/>
              </a:rPr>
              <a:t>Programmes de développement territoriaux et agricoles selon les objectifs des filières</a:t>
            </a:r>
          </a:p>
        </p:txBody>
      </p:sp>
      <p:grpSp>
        <p:nvGrpSpPr>
          <p:cNvPr id="30" name="Groupe 29"/>
          <p:cNvGrpSpPr/>
          <p:nvPr/>
        </p:nvGrpSpPr>
        <p:grpSpPr>
          <a:xfrm>
            <a:off x="2882631" y="6398250"/>
            <a:ext cx="6426738" cy="459750"/>
            <a:chOff x="2882631" y="6398250"/>
            <a:chExt cx="6426738" cy="459750"/>
          </a:xfrm>
        </p:grpSpPr>
        <p:grpSp>
          <p:nvGrpSpPr>
            <p:cNvPr id="31" name="Groupe 30"/>
            <p:cNvGrpSpPr/>
            <p:nvPr/>
          </p:nvGrpSpPr>
          <p:grpSpPr>
            <a:xfrm>
              <a:off x="2882631" y="6398250"/>
              <a:ext cx="6426738" cy="459750"/>
              <a:chOff x="1766981" y="6414511"/>
              <a:chExt cx="6426738" cy="459750"/>
            </a:xfrm>
          </p:grpSpPr>
          <p:sp>
            <p:nvSpPr>
              <p:cNvPr id="33" name="Rectangle 32"/>
              <p:cNvSpPr/>
              <p:nvPr/>
            </p:nvSpPr>
            <p:spPr>
              <a:xfrm>
                <a:off x="7475454" y="6414511"/>
                <a:ext cx="718265" cy="45974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p:cNvSpPr/>
              <p:nvPr/>
            </p:nvSpPr>
            <p:spPr>
              <a:xfrm>
                <a:off x="5498692" y="6414511"/>
                <a:ext cx="909918" cy="45974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p:cNvSpPr/>
              <p:nvPr/>
            </p:nvSpPr>
            <p:spPr>
              <a:xfrm>
                <a:off x="3550656" y="6414511"/>
                <a:ext cx="840649" cy="45975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Rectangle 35"/>
              <p:cNvSpPr/>
              <p:nvPr/>
            </p:nvSpPr>
            <p:spPr>
              <a:xfrm>
                <a:off x="1766981" y="6414511"/>
                <a:ext cx="777129" cy="459750"/>
              </a:xfrm>
              <a:prstGeom prst="rect">
                <a:avLst/>
              </a:prstGeom>
              <a:solidFill>
                <a:srgbClr val="6100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7" name="Espace réservé du contenu 9"/>
              <p:cNvPicPr>
                <a:picLocks noChangeAspect="1"/>
              </p:cNvPicPr>
              <p:nvPr/>
            </p:nvPicPr>
            <p:blipFill>
              <a:blip r:embed="rId2"/>
              <a:stretch>
                <a:fillRect/>
              </a:stretch>
            </p:blipFill>
            <p:spPr>
              <a:xfrm>
                <a:off x="3640309" y="6414511"/>
                <a:ext cx="670022" cy="459749"/>
              </a:xfrm>
              <a:prstGeom prst="rect">
                <a:avLst/>
              </a:prstGeom>
            </p:spPr>
          </p:pic>
          <p:pic>
            <p:nvPicPr>
              <p:cNvPr id="38" name="Image 37"/>
              <p:cNvPicPr>
                <a:picLocks noChangeAspect="1"/>
              </p:cNvPicPr>
              <p:nvPr/>
            </p:nvPicPr>
            <p:blipFill>
              <a:blip r:embed="rId3"/>
              <a:stretch>
                <a:fillRect/>
              </a:stretch>
            </p:blipFill>
            <p:spPr>
              <a:xfrm>
                <a:off x="5663191" y="6421811"/>
                <a:ext cx="640119" cy="445150"/>
              </a:xfrm>
              <a:prstGeom prst="rect">
                <a:avLst/>
              </a:prstGeom>
            </p:spPr>
          </p:pic>
          <p:pic>
            <p:nvPicPr>
              <p:cNvPr id="39" name="Image 38"/>
              <p:cNvPicPr>
                <a:picLocks noChangeAspect="1"/>
              </p:cNvPicPr>
              <p:nvPr/>
            </p:nvPicPr>
            <p:blipFill>
              <a:blip r:embed="rId4"/>
              <a:stretch>
                <a:fillRect/>
              </a:stretch>
            </p:blipFill>
            <p:spPr>
              <a:xfrm>
                <a:off x="7661600" y="6472239"/>
                <a:ext cx="379867" cy="348710"/>
              </a:xfrm>
              <a:prstGeom prst="rect">
                <a:avLst/>
              </a:prstGeom>
            </p:spPr>
          </p:pic>
          <p:cxnSp>
            <p:nvCxnSpPr>
              <p:cNvPr id="40" name="Connecteur droit avec flèche 39"/>
              <p:cNvCxnSpPr>
                <a:stCxn id="36" idx="3"/>
                <a:endCxn id="35" idx="1"/>
              </p:cNvCxnSpPr>
              <p:nvPr/>
            </p:nvCxnSpPr>
            <p:spPr>
              <a:xfrm>
                <a:off x="2544110" y="6644386"/>
                <a:ext cx="100654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1" name="Connecteur droit avec flèche 40"/>
              <p:cNvCxnSpPr>
                <a:stCxn id="35" idx="3"/>
                <a:endCxn id="34" idx="1"/>
              </p:cNvCxnSpPr>
              <p:nvPr/>
            </p:nvCxnSpPr>
            <p:spPr>
              <a:xfrm>
                <a:off x="4391305" y="6644386"/>
                <a:ext cx="1107387"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2" name="Connecteur droit avec flèche 41"/>
              <p:cNvCxnSpPr>
                <a:stCxn id="34" idx="3"/>
                <a:endCxn id="33" idx="1"/>
              </p:cNvCxnSpPr>
              <p:nvPr/>
            </p:nvCxnSpPr>
            <p:spPr>
              <a:xfrm>
                <a:off x="6408610" y="6644386"/>
                <a:ext cx="106684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3" name="Ellipse 42"/>
              <p:cNvSpPr/>
              <p:nvPr/>
            </p:nvSpPr>
            <p:spPr>
              <a:xfrm>
                <a:off x="2480134" y="6472239"/>
                <a:ext cx="378615" cy="322710"/>
              </a:xfrm>
              <a:prstGeom prst="ellipse">
                <a:avLst/>
              </a:prstGeom>
              <a:solidFill>
                <a:srgbClr val="61003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latin typeface="Eras Medium ITC" panose="020B0602030504020804" pitchFamily="34" charset="0"/>
                  </a:rPr>
                  <a:t>1</a:t>
                </a:r>
                <a:endParaRPr lang="fr-FR" sz="1200" dirty="0">
                  <a:latin typeface="Eras Medium ITC" panose="020B0602030504020804" pitchFamily="34" charset="0"/>
                </a:endParaRPr>
              </a:p>
            </p:txBody>
          </p:sp>
        </p:grpSp>
        <p:pic>
          <p:nvPicPr>
            <p:cNvPr id="32" name="Image 31"/>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16107"/>
            <a:stretch/>
          </p:blipFill>
          <p:spPr>
            <a:xfrm>
              <a:off x="3087448" y="6462686"/>
              <a:ext cx="387394" cy="342002"/>
            </a:xfrm>
            <a:prstGeom prst="rect">
              <a:avLst/>
            </a:prstGeom>
          </p:spPr>
        </p:pic>
      </p:grpSp>
    </p:spTree>
    <p:extLst>
      <p:ext uri="{BB962C8B-B14F-4D97-AF65-F5344CB8AC3E}">
        <p14:creationId xmlns:p14="http://schemas.microsoft.com/office/powerpoint/2010/main" val="2445146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P spid="27" grpId="0"/>
      <p:bldP spid="28" grpId="0"/>
      <p:bldP spid="2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B5152189-E67B-4D26-B052-76DE3D6CF7C5}" type="slidenum">
              <a:rPr lang="fr-FR" smtClean="0"/>
              <a:pPr/>
              <a:t>34</a:t>
            </a:fld>
            <a:endParaRPr lang="fr-FR"/>
          </a:p>
        </p:txBody>
      </p:sp>
      <p:sp>
        <p:nvSpPr>
          <p:cNvPr id="3" name="Titre 2"/>
          <p:cNvSpPr>
            <a:spLocks noGrp="1"/>
          </p:cNvSpPr>
          <p:nvPr>
            <p:ph type="title"/>
          </p:nvPr>
        </p:nvSpPr>
        <p:spPr/>
        <p:txBody>
          <a:bodyPr/>
          <a:lstStyle/>
          <a:p>
            <a:r>
              <a:rPr lang="fr-FR" dirty="0"/>
              <a:t>Des innovations qui se font principalement par filière</a:t>
            </a:r>
          </a:p>
        </p:txBody>
      </p:sp>
      <p:sp>
        <p:nvSpPr>
          <p:cNvPr id="5" name="Sous-titre 4"/>
          <p:cNvSpPr>
            <a:spLocks noGrp="1"/>
          </p:cNvSpPr>
          <p:nvPr>
            <p:ph type="subTitle" idx="13"/>
          </p:nvPr>
        </p:nvSpPr>
        <p:spPr/>
        <p:txBody>
          <a:bodyPr/>
          <a:lstStyle/>
          <a:p>
            <a:r>
              <a:rPr lang="fr-FR" dirty="0"/>
              <a:t>III. Diagnostic du système sociotechnique</a:t>
            </a:r>
          </a:p>
        </p:txBody>
      </p:sp>
      <p:sp>
        <p:nvSpPr>
          <p:cNvPr id="6" name="Rectangle à coins arrondis 5"/>
          <p:cNvSpPr/>
          <p:nvPr/>
        </p:nvSpPr>
        <p:spPr>
          <a:xfrm>
            <a:off x="3103023" y="3193657"/>
            <a:ext cx="2769326" cy="1058092"/>
          </a:xfrm>
          <a:prstGeom prst="roundRect">
            <a:avLst/>
          </a:prstGeom>
          <a:effectLst>
            <a:outerShdw blurRad="50800" dist="1016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dirty="0" smtClean="0">
                <a:latin typeface="Ebrima" panose="02000000000000000000" pitchFamily="2" charset="0"/>
                <a:ea typeface="Ebrima" panose="02000000000000000000" pitchFamily="2" charset="0"/>
                <a:cs typeface="Ebrima" panose="02000000000000000000" pitchFamily="2" charset="0"/>
              </a:rPr>
              <a:t>Chemins d’innovation privilégiés selon la filière d’appartenance</a:t>
            </a:r>
            <a:endParaRPr lang="fr-FR" dirty="0">
              <a:latin typeface="Ebrima" panose="02000000000000000000" pitchFamily="2" charset="0"/>
              <a:ea typeface="Ebrima" panose="02000000000000000000" pitchFamily="2" charset="0"/>
              <a:cs typeface="Ebrima" panose="02000000000000000000" pitchFamily="2" charset="0"/>
            </a:endParaRPr>
          </a:p>
        </p:txBody>
      </p:sp>
      <p:sp>
        <p:nvSpPr>
          <p:cNvPr id="7" name="Rectangle 6"/>
          <p:cNvSpPr/>
          <p:nvPr/>
        </p:nvSpPr>
        <p:spPr>
          <a:xfrm>
            <a:off x="1147403" y="1531530"/>
            <a:ext cx="2419348" cy="812597"/>
          </a:xfrm>
          <a:prstGeom prst="rect">
            <a:avLst/>
          </a:prstGeom>
          <a:solidFill>
            <a:srgbClr val="610039"/>
          </a:solidFill>
          <a:ln>
            <a:solidFill>
              <a:srgbClr val="610039"/>
            </a:solidFill>
          </a:ln>
          <a:effectLst>
            <a:outerShdw blurRad="50800" dist="1016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dirty="0" smtClean="0">
                <a:latin typeface="Ebrima" panose="02000000000000000000" pitchFamily="2" charset="0"/>
                <a:ea typeface="Ebrima" panose="02000000000000000000" pitchFamily="2" charset="0"/>
                <a:cs typeface="Ebrima" panose="02000000000000000000" pitchFamily="2" charset="0"/>
              </a:rPr>
              <a:t>Des acteurs R&amp;D propres aux filières</a:t>
            </a:r>
            <a:endParaRPr lang="fr-FR" dirty="0">
              <a:latin typeface="Ebrima" panose="02000000000000000000" pitchFamily="2" charset="0"/>
              <a:ea typeface="Ebrima" panose="02000000000000000000" pitchFamily="2" charset="0"/>
              <a:cs typeface="Ebrima" panose="02000000000000000000" pitchFamily="2" charset="0"/>
            </a:endParaRPr>
          </a:p>
        </p:txBody>
      </p:sp>
      <p:sp>
        <p:nvSpPr>
          <p:cNvPr id="8" name="Rectangle 7"/>
          <p:cNvSpPr/>
          <p:nvPr/>
        </p:nvSpPr>
        <p:spPr>
          <a:xfrm>
            <a:off x="6146668" y="2238103"/>
            <a:ext cx="3377203" cy="955554"/>
          </a:xfrm>
          <a:prstGeom prst="rect">
            <a:avLst/>
          </a:prstGeom>
          <a:solidFill>
            <a:srgbClr val="610039"/>
          </a:solidFill>
          <a:ln>
            <a:solidFill>
              <a:srgbClr val="610039"/>
            </a:solidFill>
          </a:ln>
          <a:effectLst>
            <a:outerShdw blurRad="50800" dist="1016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dirty="0" smtClean="0">
                <a:latin typeface="Ebrima" panose="02000000000000000000" pitchFamily="2" charset="0"/>
                <a:ea typeface="Ebrima" panose="02000000000000000000" pitchFamily="2" charset="0"/>
                <a:cs typeface="Ebrima" panose="02000000000000000000" pitchFamily="2" charset="0"/>
              </a:rPr>
              <a:t>Des filières structurées indépendamment les unes des autres, à des degrés différents</a:t>
            </a:r>
            <a:endParaRPr lang="fr-FR" dirty="0">
              <a:latin typeface="Ebrima" panose="02000000000000000000" pitchFamily="2" charset="0"/>
              <a:ea typeface="Ebrima" panose="02000000000000000000" pitchFamily="2" charset="0"/>
              <a:cs typeface="Ebrima" panose="02000000000000000000" pitchFamily="2" charset="0"/>
            </a:endParaRPr>
          </a:p>
        </p:txBody>
      </p:sp>
      <p:sp>
        <p:nvSpPr>
          <p:cNvPr id="9" name="Rectangle 8"/>
          <p:cNvSpPr/>
          <p:nvPr/>
        </p:nvSpPr>
        <p:spPr>
          <a:xfrm>
            <a:off x="764772" y="4850674"/>
            <a:ext cx="2831012" cy="828231"/>
          </a:xfrm>
          <a:prstGeom prst="rect">
            <a:avLst/>
          </a:prstGeom>
          <a:solidFill>
            <a:srgbClr val="610039"/>
          </a:solidFill>
          <a:ln>
            <a:solidFill>
              <a:srgbClr val="610039"/>
            </a:solidFill>
          </a:ln>
          <a:effectLst>
            <a:outerShdw blurRad="50800" dist="1016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dirty="0" smtClean="0">
                <a:latin typeface="Ebrima" panose="02000000000000000000" pitchFamily="2" charset="0"/>
                <a:ea typeface="Ebrima" panose="02000000000000000000" pitchFamily="2" charset="0"/>
                <a:cs typeface="Ebrima" panose="02000000000000000000" pitchFamily="2" charset="0"/>
              </a:rPr>
              <a:t>Dépendances au chemin propres aux filières</a:t>
            </a:r>
            <a:endParaRPr lang="fr-FR" dirty="0">
              <a:latin typeface="Ebrima" panose="02000000000000000000" pitchFamily="2" charset="0"/>
              <a:ea typeface="Ebrima" panose="02000000000000000000" pitchFamily="2" charset="0"/>
              <a:cs typeface="Ebrima" panose="02000000000000000000" pitchFamily="2" charset="0"/>
            </a:endParaRPr>
          </a:p>
        </p:txBody>
      </p:sp>
      <p:cxnSp>
        <p:nvCxnSpPr>
          <p:cNvPr id="10" name="Connecteur en arc 9"/>
          <p:cNvCxnSpPr>
            <a:stCxn id="7" idx="3"/>
            <a:endCxn id="6" idx="0"/>
          </p:cNvCxnSpPr>
          <p:nvPr/>
        </p:nvCxnSpPr>
        <p:spPr>
          <a:xfrm>
            <a:off x="3566751" y="1937829"/>
            <a:ext cx="920935" cy="1255828"/>
          </a:xfrm>
          <a:prstGeom prst="curvedConnector2">
            <a:avLst/>
          </a:prstGeom>
          <a:ln w="38100">
            <a:tailEnd type="triangle"/>
          </a:ln>
        </p:spPr>
        <p:style>
          <a:lnRef idx="1">
            <a:schemeClr val="dk1"/>
          </a:lnRef>
          <a:fillRef idx="0">
            <a:schemeClr val="dk1"/>
          </a:fillRef>
          <a:effectRef idx="0">
            <a:schemeClr val="dk1"/>
          </a:effectRef>
          <a:fontRef idx="minor">
            <a:schemeClr val="tx1"/>
          </a:fontRef>
        </p:style>
      </p:cxnSp>
      <p:cxnSp>
        <p:nvCxnSpPr>
          <p:cNvPr id="11" name="Connecteur en arc 10"/>
          <p:cNvCxnSpPr>
            <a:stCxn id="8" idx="2"/>
            <a:endCxn id="6" idx="3"/>
          </p:cNvCxnSpPr>
          <p:nvPr/>
        </p:nvCxnSpPr>
        <p:spPr>
          <a:xfrm rot="5400000">
            <a:off x="6589287" y="2476720"/>
            <a:ext cx="529046" cy="1962921"/>
          </a:xfrm>
          <a:prstGeom prst="curvedConnector2">
            <a:avLst/>
          </a:prstGeom>
          <a:ln w="38100">
            <a:tailEnd type="triangle"/>
          </a:ln>
        </p:spPr>
        <p:style>
          <a:lnRef idx="1">
            <a:schemeClr val="dk1"/>
          </a:lnRef>
          <a:fillRef idx="0">
            <a:schemeClr val="dk1"/>
          </a:fillRef>
          <a:effectRef idx="0">
            <a:schemeClr val="dk1"/>
          </a:effectRef>
          <a:fontRef idx="minor">
            <a:schemeClr val="tx1"/>
          </a:fontRef>
        </p:style>
      </p:cxnSp>
      <p:cxnSp>
        <p:nvCxnSpPr>
          <p:cNvPr id="12" name="Connecteur en arc 11"/>
          <p:cNvCxnSpPr>
            <a:stCxn id="9" idx="0"/>
            <a:endCxn id="6" idx="1"/>
          </p:cNvCxnSpPr>
          <p:nvPr/>
        </p:nvCxnSpPr>
        <p:spPr>
          <a:xfrm rot="5400000" flipH="1" flipV="1">
            <a:off x="2077665" y="3825317"/>
            <a:ext cx="1127971" cy="922745"/>
          </a:xfrm>
          <a:prstGeom prst="curvedConnector2">
            <a:avLst/>
          </a:prstGeom>
          <a:ln w="38100">
            <a:tailEnd type="triangle"/>
          </a:ln>
        </p:spPr>
        <p:style>
          <a:lnRef idx="1">
            <a:schemeClr val="dk1"/>
          </a:lnRef>
          <a:fillRef idx="0">
            <a:schemeClr val="dk1"/>
          </a:fillRef>
          <a:effectRef idx="0">
            <a:schemeClr val="dk1"/>
          </a:effectRef>
          <a:fontRef idx="minor">
            <a:schemeClr val="tx1"/>
          </a:fontRef>
        </p:style>
      </p:cxnSp>
      <p:sp>
        <p:nvSpPr>
          <p:cNvPr id="13" name="ZoneTexte 12"/>
          <p:cNvSpPr txBox="1"/>
          <p:nvPr/>
        </p:nvSpPr>
        <p:spPr>
          <a:xfrm>
            <a:off x="6124104" y="4704902"/>
            <a:ext cx="5306291" cy="1200329"/>
          </a:xfrm>
          <a:prstGeom prst="rect">
            <a:avLst/>
          </a:prstGeom>
          <a:noFill/>
        </p:spPr>
        <p:txBody>
          <a:bodyPr wrap="square" rtlCol="0">
            <a:spAutoFit/>
          </a:bodyPr>
          <a:lstStyle/>
          <a:p>
            <a:pPr marL="342900" indent="-342900" algn="just">
              <a:buFont typeface="Symbol" panose="05050102010706020507" pitchFamily="18" charset="2"/>
              <a:buChar char="Þ"/>
            </a:pPr>
            <a:r>
              <a:rPr lang="fr-FR" sz="2400" dirty="0" smtClean="0">
                <a:latin typeface="Eras Medium ITC" panose="020B0602030504020804" pitchFamily="34" charset="0"/>
              </a:rPr>
              <a:t>L’échelle parcelle privilégiée au détriment de l’échelle bassin versant</a:t>
            </a:r>
          </a:p>
        </p:txBody>
      </p:sp>
      <p:grpSp>
        <p:nvGrpSpPr>
          <p:cNvPr id="27" name="Groupe 26"/>
          <p:cNvGrpSpPr/>
          <p:nvPr/>
        </p:nvGrpSpPr>
        <p:grpSpPr>
          <a:xfrm>
            <a:off x="2882631" y="6398250"/>
            <a:ext cx="6426738" cy="459750"/>
            <a:chOff x="2882631" y="6398250"/>
            <a:chExt cx="6426738" cy="459750"/>
          </a:xfrm>
        </p:grpSpPr>
        <p:grpSp>
          <p:nvGrpSpPr>
            <p:cNvPr id="28" name="Groupe 27"/>
            <p:cNvGrpSpPr/>
            <p:nvPr/>
          </p:nvGrpSpPr>
          <p:grpSpPr>
            <a:xfrm>
              <a:off x="2882631" y="6398250"/>
              <a:ext cx="6426738" cy="459750"/>
              <a:chOff x="1766981" y="6414511"/>
              <a:chExt cx="6426738" cy="459750"/>
            </a:xfrm>
          </p:grpSpPr>
          <p:sp>
            <p:nvSpPr>
              <p:cNvPr id="30" name="Rectangle 29"/>
              <p:cNvSpPr/>
              <p:nvPr/>
            </p:nvSpPr>
            <p:spPr>
              <a:xfrm>
                <a:off x="7475454" y="6414511"/>
                <a:ext cx="718265" cy="45974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Rectangle 30"/>
              <p:cNvSpPr/>
              <p:nvPr/>
            </p:nvSpPr>
            <p:spPr>
              <a:xfrm>
                <a:off x="5498692" y="6414511"/>
                <a:ext cx="909918" cy="45974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31"/>
              <p:cNvSpPr/>
              <p:nvPr/>
            </p:nvSpPr>
            <p:spPr>
              <a:xfrm>
                <a:off x="3550656" y="6414511"/>
                <a:ext cx="840649" cy="45975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32"/>
              <p:cNvSpPr/>
              <p:nvPr/>
            </p:nvSpPr>
            <p:spPr>
              <a:xfrm>
                <a:off x="1766981" y="6414511"/>
                <a:ext cx="777129" cy="459750"/>
              </a:xfrm>
              <a:prstGeom prst="rect">
                <a:avLst/>
              </a:prstGeom>
              <a:solidFill>
                <a:srgbClr val="6100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4" name="Espace réservé du contenu 9"/>
              <p:cNvPicPr>
                <a:picLocks noChangeAspect="1"/>
              </p:cNvPicPr>
              <p:nvPr/>
            </p:nvPicPr>
            <p:blipFill>
              <a:blip r:embed="rId2"/>
              <a:stretch>
                <a:fillRect/>
              </a:stretch>
            </p:blipFill>
            <p:spPr>
              <a:xfrm>
                <a:off x="3640309" y="6414511"/>
                <a:ext cx="670022" cy="459749"/>
              </a:xfrm>
              <a:prstGeom prst="rect">
                <a:avLst/>
              </a:prstGeom>
            </p:spPr>
          </p:pic>
          <p:pic>
            <p:nvPicPr>
              <p:cNvPr id="35" name="Image 34"/>
              <p:cNvPicPr>
                <a:picLocks noChangeAspect="1"/>
              </p:cNvPicPr>
              <p:nvPr/>
            </p:nvPicPr>
            <p:blipFill>
              <a:blip r:embed="rId3"/>
              <a:stretch>
                <a:fillRect/>
              </a:stretch>
            </p:blipFill>
            <p:spPr>
              <a:xfrm>
                <a:off x="5663191" y="6421811"/>
                <a:ext cx="640119" cy="445150"/>
              </a:xfrm>
              <a:prstGeom prst="rect">
                <a:avLst/>
              </a:prstGeom>
            </p:spPr>
          </p:pic>
          <p:pic>
            <p:nvPicPr>
              <p:cNvPr id="36" name="Image 35"/>
              <p:cNvPicPr>
                <a:picLocks noChangeAspect="1"/>
              </p:cNvPicPr>
              <p:nvPr/>
            </p:nvPicPr>
            <p:blipFill>
              <a:blip r:embed="rId4"/>
              <a:stretch>
                <a:fillRect/>
              </a:stretch>
            </p:blipFill>
            <p:spPr>
              <a:xfrm>
                <a:off x="7661600" y="6472239"/>
                <a:ext cx="379867" cy="348710"/>
              </a:xfrm>
              <a:prstGeom prst="rect">
                <a:avLst/>
              </a:prstGeom>
            </p:spPr>
          </p:pic>
          <p:cxnSp>
            <p:nvCxnSpPr>
              <p:cNvPr id="37" name="Connecteur droit avec flèche 36"/>
              <p:cNvCxnSpPr>
                <a:stCxn id="33" idx="3"/>
                <a:endCxn id="32" idx="1"/>
              </p:cNvCxnSpPr>
              <p:nvPr/>
            </p:nvCxnSpPr>
            <p:spPr>
              <a:xfrm>
                <a:off x="2544110" y="6644386"/>
                <a:ext cx="100654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8" name="Connecteur droit avec flèche 37"/>
              <p:cNvCxnSpPr>
                <a:stCxn id="32" idx="3"/>
                <a:endCxn id="31" idx="1"/>
              </p:cNvCxnSpPr>
              <p:nvPr/>
            </p:nvCxnSpPr>
            <p:spPr>
              <a:xfrm>
                <a:off x="4391305" y="6644386"/>
                <a:ext cx="1107387"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9" name="Connecteur droit avec flèche 38"/>
              <p:cNvCxnSpPr>
                <a:stCxn id="31" idx="3"/>
                <a:endCxn id="30" idx="1"/>
              </p:cNvCxnSpPr>
              <p:nvPr/>
            </p:nvCxnSpPr>
            <p:spPr>
              <a:xfrm>
                <a:off x="6408610" y="6644386"/>
                <a:ext cx="106684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0" name="Ellipse 39"/>
              <p:cNvSpPr/>
              <p:nvPr/>
            </p:nvSpPr>
            <p:spPr>
              <a:xfrm>
                <a:off x="2480134" y="6472239"/>
                <a:ext cx="378615" cy="322710"/>
              </a:xfrm>
              <a:prstGeom prst="ellipse">
                <a:avLst/>
              </a:prstGeom>
              <a:solidFill>
                <a:srgbClr val="61003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latin typeface="Eras Medium ITC" panose="020B0602030504020804" pitchFamily="34" charset="0"/>
                  </a:rPr>
                  <a:t>1</a:t>
                </a:r>
                <a:endParaRPr lang="fr-FR" sz="1200" dirty="0">
                  <a:latin typeface="Eras Medium ITC" panose="020B0602030504020804" pitchFamily="34" charset="0"/>
                </a:endParaRPr>
              </a:p>
            </p:txBody>
          </p:sp>
        </p:grpSp>
        <p:pic>
          <p:nvPicPr>
            <p:cNvPr id="29" name="Image 28"/>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16107"/>
            <a:stretch/>
          </p:blipFill>
          <p:spPr>
            <a:xfrm>
              <a:off x="3087448" y="6462686"/>
              <a:ext cx="387394" cy="342002"/>
            </a:xfrm>
            <a:prstGeom prst="rect">
              <a:avLst/>
            </a:prstGeom>
          </p:spPr>
        </p:pic>
      </p:grpSp>
    </p:spTree>
    <p:extLst>
      <p:ext uri="{BB962C8B-B14F-4D97-AF65-F5344CB8AC3E}">
        <p14:creationId xmlns:p14="http://schemas.microsoft.com/office/powerpoint/2010/main" val="3888155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B5152189-E67B-4D26-B052-76DE3D6CF7C5}" type="slidenum">
              <a:rPr lang="fr-FR" sz="2000" smtClean="0"/>
              <a:t>35</a:t>
            </a:fld>
            <a:endParaRPr lang="fr-FR" dirty="0"/>
          </a:p>
        </p:txBody>
      </p:sp>
      <p:sp>
        <p:nvSpPr>
          <p:cNvPr id="3" name="Rectangle 2"/>
          <p:cNvSpPr/>
          <p:nvPr/>
        </p:nvSpPr>
        <p:spPr>
          <a:xfrm>
            <a:off x="0" y="2961564"/>
            <a:ext cx="12192000" cy="631065"/>
          </a:xfrm>
          <a:prstGeom prst="rect">
            <a:avLst/>
          </a:prstGeom>
          <a:gradFill flip="none" rotWithShape="1">
            <a:gsLst>
              <a:gs pos="0">
                <a:srgbClr val="610039">
                  <a:alpha val="85000"/>
                </a:srgbClr>
              </a:gs>
              <a:gs pos="50000">
                <a:srgbClr val="610039"/>
              </a:gs>
              <a:gs pos="100000">
                <a:srgbClr val="610039">
                  <a:alpha val="85000"/>
                </a:srgbClr>
              </a:gs>
            </a:gsLst>
            <a:lin ang="16200000" scaled="1"/>
            <a:tileRect/>
          </a:gradFill>
          <a:ln>
            <a:solidFill>
              <a:srgbClr val="7623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smtClean="0">
                <a:solidFill>
                  <a:schemeClr val="bg1"/>
                </a:solidFill>
                <a:latin typeface="Eras Medium ITC" panose="020B0602030504020804" pitchFamily="34" charset="0"/>
              </a:rPr>
              <a:t>IV. La conception innovante - </a:t>
            </a:r>
            <a:r>
              <a:rPr lang="fr-FR" sz="3200" i="1" dirty="0" smtClean="0">
                <a:solidFill>
                  <a:schemeClr val="bg1"/>
                </a:solidFill>
                <a:latin typeface="Eras Medium ITC" panose="020B0602030504020804" pitchFamily="34" charset="0"/>
              </a:rPr>
              <a:t>le référentiel C-K</a:t>
            </a:r>
            <a:endParaRPr lang="fr-FR" sz="3200" i="1" dirty="0">
              <a:solidFill>
                <a:schemeClr val="bg1"/>
              </a:solidFill>
              <a:latin typeface="Eras Medium ITC" panose="020B0602030504020804" pitchFamily="34" charset="0"/>
            </a:endParaRPr>
          </a:p>
        </p:txBody>
      </p:sp>
      <p:grpSp>
        <p:nvGrpSpPr>
          <p:cNvPr id="4" name="Groupe 3"/>
          <p:cNvGrpSpPr/>
          <p:nvPr/>
        </p:nvGrpSpPr>
        <p:grpSpPr>
          <a:xfrm>
            <a:off x="1474179" y="4050835"/>
            <a:ext cx="9169938" cy="753177"/>
            <a:chOff x="1766981" y="6414511"/>
            <a:chExt cx="6426738" cy="459750"/>
          </a:xfrm>
        </p:grpSpPr>
        <p:sp>
          <p:nvSpPr>
            <p:cNvPr id="5" name="Rectangle 4"/>
            <p:cNvSpPr/>
            <p:nvPr/>
          </p:nvSpPr>
          <p:spPr>
            <a:xfrm>
              <a:off x="7475454" y="6414511"/>
              <a:ext cx="718265" cy="45974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5498692" y="6414511"/>
              <a:ext cx="909918" cy="45974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3550656" y="6414511"/>
              <a:ext cx="840649" cy="459750"/>
            </a:xfrm>
            <a:prstGeom prst="rect">
              <a:avLst/>
            </a:prstGeom>
            <a:solidFill>
              <a:srgbClr val="6100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1766981" y="6414511"/>
              <a:ext cx="777129" cy="45975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Espace réservé du contenu 9"/>
            <p:cNvPicPr>
              <a:picLocks noChangeAspect="1"/>
            </p:cNvPicPr>
            <p:nvPr/>
          </p:nvPicPr>
          <p:blipFill>
            <a:blip r:embed="rId2"/>
            <a:stretch>
              <a:fillRect/>
            </a:stretch>
          </p:blipFill>
          <p:spPr>
            <a:xfrm>
              <a:off x="3640309" y="6414511"/>
              <a:ext cx="670022" cy="459749"/>
            </a:xfrm>
            <a:prstGeom prst="rect">
              <a:avLst/>
            </a:prstGeom>
          </p:spPr>
        </p:pic>
        <p:pic>
          <p:nvPicPr>
            <p:cNvPr id="11" name="Image 10"/>
            <p:cNvPicPr>
              <a:picLocks noChangeAspect="1"/>
            </p:cNvPicPr>
            <p:nvPr/>
          </p:nvPicPr>
          <p:blipFill>
            <a:blip r:embed="rId3"/>
            <a:stretch>
              <a:fillRect/>
            </a:stretch>
          </p:blipFill>
          <p:spPr>
            <a:xfrm>
              <a:off x="5663191" y="6421811"/>
              <a:ext cx="640119" cy="445150"/>
            </a:xfrm>
            <a:prstGeom prst="rect">
              <a:avLst/>
            </a:prstGeom>
          </p:spPr>
        </p:pic>
        <p:pic>
          <p:nvPicPr>
            <p:cNvPr id="12" name="Image 11"/>
            <p:cNvPicPr>
              <a:picLocks noChangeAspect="1"/>
            </p:cNvPicPr>
            <p:nvPr/>
          </p:nvPicPr>
          <p:blipFill>
            <a:blip r:embed="rId4"/>
            <a:stretch>
              <a:fillRect/>
            </a:stretch>
          </p:blipFill>
          <p:spPr>
            <a:xfrm>
              <a:off x="7661600" y="6472239"/>
              <a:ext cx="379867" cy="348710"/>
            </a:xfrm>
            <a:prstGeom prst="rect">
              <a:avLst/>
            </a:prstGeom>
          </p:spPr>
        </p:pic>
        <p:cxnSp>
          <p:nvCxnSpPr>
            <p:cNvPr id="13" name="Connecteur droit avec flèche 12"/>
            <p:cNvCxnSpPr>
              <a:stCxn id="8" idx="3"/>
              <a:endCxn id="7" idx="1"/>
            </p:cNvCxnSpPr>
            <p:nvPr/>
          </p:nvCxnSpPr>
          <p:spPr>
            <a:xfrm>
              <a:off x="2544110" y="6644386"/>
              <a:ext cx="100654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Connecteur droit avec flèche 13"/>
            <p:cNvCxnSpPr>
              <a:stCxn id="7" idx="3"/>
              <a:endCxn id="6" idx="1"/>
            </p:cNvCxnSpPr>
            <p:nvPr/>
          </p:nvCxnSpPr>
          <p:spPr>
            <a:xfrm>
              <a:off x="4391305" y="6644386"/>
              <a:ext cx="1107387"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 name="Connecteur droit avec flèche 14"/>
            <p:cNvCxnSpPr>
              <a:stCxn id="6" idx="3"/>
              <a:endCxn id="5" idx="1"/>
            </p:cNvCxnSpPr>
            <p:nvPr/>
          </p:nvCxnSpPr>
          <p:spPr>
            <a:xfrm>
              <a:off x="6408610" y="6644386"/>
              <a:ext cx="106684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6" name="Ellipse 15"/>
            <p:cNvSpPr/>
            <p:nvPr/>
          </p:nvSpPr>
          <p:spPr>
            <a:xfrm>
              <a:off x="4356804" y="6472239"/>
              <a:ext cx="378615" cy="322710"/>
            </a:xfrm>
            <a:prstGeom prst="ellipse">
              <a:avLst/>
            </a:prstGeom>
            <a:solidFill>
              <a:srgbClr val="61003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smtClean="0">
                  <a:latin typeface="Eras Medium ITC" panose="020B0602030504020804" pitchFamily="34" charset="0"/>
                </a:rPr>
                <a:t>2</a:t>
              </a:r>
              <a:endParaRPr lang="fr-FR" sz="2000" dirty="0">
                <a:latin typeface="Eras Medium ITC" panose="020B0602030504020804" pitchFamily="34" charset="0"/>
              </a:endParaRPr>
            </a:p>
          </p:txBody>
        </p:sp>
      </p:grpSp>
      <p:pic>
        <p:nvPicPr>
          <p:cNvPr id="18" name="Image 17"/>
          <p:cNvPicPr>
            <a:picLocks noChangeAspect="1"/>
          </p:cNvPicPr>
          <p:nvPr/>
        </p:nvPicPr>
        <p:blipFill rotWithShape="1">
          <a:blip r:embed="rId5" cstate="print">
            <a:clrChange>
              <a:clrFrom>
                <a:srgbClr val="FFFFFF"/>
              </a:clrFrom>
              <a:clrTo>
                <a:srgbClr val="FFFFFF">
                  <a:alpha val="0"/>
                </a:srgbClr>
              </a:clrTo>
            </a:clrChange>
            <a:duotone>
              <a:prstClr val="black"/>
              <a:schemeClr val="tx2">
                <a:tint val="45000"/>
                <a:satMod val="400000"/>
              </a:schemeClr>
            </a:duotone>
            <a:extLst>
              <a:ext uri="{BEBA8EAE-BF5A-486C-A8C5-ECC9F3942E4B}">
                <a14:imgProps xmlns:a14="http://schemas.microsoft.com/office/drawing/2010/main">
                  <a14:imgLayer r:embed="rId6">
                    <a14:imgEffect>
                      <a14:sharpenSoften amount="100000"/>
                    </a14:imgEffect>
                  </a14:imgLayer>
                </a14:imgProps>
              </a:ext>
              <a:ext uri="{28A0092B-C50C-407E-A947-70E740481C1C}">
                <a14:useLocalDpi xmlns:a14="http://schemas.microsoft.com/office/drawing/2010/main" val="0"/>
              </a:ext>
            </a:extLst>
          </a:blip>
          <a:srcRect l="16107"/>
          <a:stretch/>
        </p:blipFill>
        <p:spPr>
          <a:xfrm>
            <a:off x="1627696" y="4093267"/>
            <a:ext cx="805077" cy="710743"/>
          </a:xfrm>
          <a:prstGeom prst="rect">
            <a:avLst/>
          </a:prstGeom>
        </p:spPr>
      </p:pic>
    </p:spTree>
    <p:extLst>
      <p:ext uri="{BB962C8B-B14F-4D97-AF65-F5344CB8AC3E}">
        <p14:creationId xmlns:p14="http://schemas.microsoft.com/office/powerpoint/2010/main" val="43271813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B5152189-E67B-4D26-B052-76DE3D6CF7C5}" type="slidenum">
              <a:rPr lang="fr-FR" smtClean="0"/>
              <a:pPr/>
              <a:t>36</a:t>
            </a:fld>
            <a:endParaRPr lang="fr-FR"/>
          </a:p>
        </p:txBody>
      </p:sp>
      <p:sp>
        <p:nvSpPr>
          <p:cNvPr id="3" name="Titre 2"/>
          <p:cNvSpPr>
            <a:spLocks noGrp="1"/>
          </p:cNvSpPr>
          <p:nvPr>
            <p:ph type="title"/>
          </p:nvPr>
        </p:nvSpPr>
        <p:spPr/>
        <p:txBody>
          <a:bodyPr>
            <a:normAutofit/>
          </a:bodyPr>
          <a:lstStyle/>
          <a:p>
            <a:r>
              <a:rPr lang="fr-FR" dirty="0"/>
              <a:t>Identification de la branche à explorer: le référentiel de départ</a:t>
            </a:r>
          </a:p>
        </p:txBody>
      </p:sp>
      <p:sp>
        <p:nvSpPr>
          <p:cNvPr id="5" name="Sous-titre 4"/>
          <p:cNvSpPr>
            <a:spLocks noGrp="1"/>
          </p:cNvSpPr>
          <p:nvPr>
            <p:ph type="subTitle" idx="13"/>
          </p:nvPr>
        </p:nvSpPr>
        <p:spPr>
          <a:xfrm>
            <a:off x="0" y="691834"/>
            <a:ext cx="7418960" cy="390413"/>
          </a:xfrm>
        </p:spPr>
        <p:txBody>
          <a:bodyPr/>
          <a:lstStyle/>
          <a:p>
            <a:r>
              <a:rPr lang="fr-FR" dirty="0" smtClean="0"/>
              <a:t>IV. La conception innovante – </a:t>
            </a:r>
            <a:r>
              <a:rPr lang="fr-FR" i="1" dirty="0" smtClean="0"/>
              <a:t>le référentiel C-K </a:t>
            </a:r>
            <a:endParaRPr lang="fr-FR" i="1" dirty="0"/>
          </a:p>
        </p:txBody>
      </p:sp>
      <p:sp>
        <p:nvSpPr>
          <p:cNvPr id="19" name="Rectangle à coins arrondis 18"/>
          <p:cNvSpPr/>
          <p:nvPr/>
        </p:nvSpPr>
        <p:spPr>
          <a:xfrm>
            <a:off x="831273" y="1198738"/>
            <a:ext cx="10460182" cy="387201"/>
          </a:xfrm>
          <a:prstGeom prst="roundRect">
            <a:avLst/>
          </a:prstGeom>
          <a:solidFill>
            <a:schemeClr val="accent2">
              <a:alpha val="59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fr-FR">
              <a:latin typeface="Eras Medium ITC" panose="020B0602030504020804" pitchFamily="34" charset="0"/>
            </a:endParaRPr>
          </a:p>
        </p:txBody>
      </p:sp>
      <p:sp>
        <p:nvSpPr>
          <p:cNvPr id="20" name="Rectangle à coins arrondis 19"/>
          <p:cNvSpPr/>
          <p:nvPr/>
        </p:nvSpPr>
        <p:spPr>
          <a:xfrm>
            <a:off x="1947115" y="1261203"/>
            <a:ext cx="7883209" cy="280888"/>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1600" dirty="0">
                <a:solidFill>
                  <a:schemeClr val="bg1"/>
                </a:solidFill>
                <a:latin typeface="Eras Medium ITC" panose="020B0602030504020804" pitchFamily="34" charset="0"/>
              </a:rPr>
              <a:t>Un bassin versant avec une faible concentration d’herbicides agricoles dans sa rivière</a:t>
            </a:r>
          </a:p>
        </p:txBody>
      </p:sp>
      <p:sp>
        <p:nvSpPr>
          <p:cNvPr id="21" name="ZoneTexte 20"/>
          <p:cNvSpPr txBox="1"/>
          <p:nvPr/>
        </p:nvSpPr>
        <p:spPr>
          <a:xfrm>
            <a:off x="10637686" y="1222533"/>
            <a:ext cx="723575" cy="369332"/>
          </a:xfrm>
          <a:prstGeom prst="rect">
            <a:avLst/>
          </a:prstGeom>
          <a:noFill/>
        </p:spPr>
        <p:txBody>
          <a:bodyPr wrap="square" rtlCol="0">
            <a:spAutoFit/>
          </a:bodyPr>
          <a:lstStyle/>
          <a:p>
            <a:r>
              <a:rPr lang="fr-FR" i="1" dirty="0" smtClean="0">
                <a:latin typeface="Eras Medium ITC" panose="020B0602030504020804" pitchFamily="34" charset="0"/>
              </a:rPr>
              <a:t>C0</a:t>
            </a:r>
            <a:endParaRPr lang="fr-FR" i="1" dirty="0">
              <a:latin typeface="Eras Medium ITC" panose="020B0602030504020804" pitchFamily="34" charset="0"/>
            </a:endParaRPr>
          </a:p>
        </p:txBody>
      </p:sp>
      <p:sp>
        <p:nvSpPr>
          <p:cNvPr id="22" name="Rectangle à coins arrondis 21"/>
          <p:cNvSpPr/>
          <p:nvPr/>
        </p:nvSpPr>
        <p:spPr>
          <a:xfrm>
            <a:off x="831272" y="2816161"/>
            <a:ext cx="10460182" cy="1293510"/>
          </a:xfrm>
          <a:prstGeom prst="roundRect">
            <a:avLst/>
          </a:prstGeom>
          <a:solidFill>
            <a:srgbClr val="7030A0">
              <a:alpha val="57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i="1" dirty="0">
              <a:latin typeface="Eras Medium ITC" panose="020B0602030504020804" pitchFamily="34" charset="0"/>
            </a:endParaRPr>
          </a:p>
        </p:txBody>
      </p:sp>
      <p:sp>
        <p:nvSpPr>
          <p:cNvPr id="23" name="Rectangle à coins arrondis 22"/>
          <p:cNvSpPr/>
          <p:nvPr/>
        </p:nvSpPr>
        <p:spPr>
          <a:xfrm>
            <a:off x="831274" y="2163779"/>
            <a:ext cx="10460180" cy="586934"/>
          </a:xfrm>
          <a:prstGeom prst="roundRect">
            <a:avLst/>
          </a:prstGeom>
          <a:solidFill>
            <a:schemeClr val="accent4">
              <a:alpha val="50000"/>
            </a:schemeClr>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fr-FR">
              <a:latin typeface="Eras Medium ITC" panose="020B0602030504020804" pitchFamily="34" charset="0"/>
            </a:endParaRPr>
          </a:p>
        </p:txBody>
      </p:sp>
      <p:sp>
        <p:nvSpPr>
          <p:cNvPr id="24" name="Rectangle à coins arrondis 23"/>
          <p:cNvSpPr/>
          <p:nvPr/>
        </p:nvSpPr>
        <p:spPr>
          <a:xfrm>
            <a:off x="831273" y="1637691"/>
            <a:ext cx="10460181" cy="484016"/>
          </a:xfrm>
          <a:prstGeom prst="roundRect">
            <a:avLst/>
          </a:prstGeom>
          <a:solidFill>
            <a:schemeClr val="accent6">
              <a:alpha val="56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fr-FR">
              <a:latin typeface="Eras Medium ITC" panose="020B0602030504020804" pitchFamily="34" charset="0"/>
            </a:endParaRPr>
          </a:p>
        </p:txBody>
      </p:sp>
      <p:sp>
        <p:nvSpPr>
          <p:cNvPr id="25" name="ZoneTexte 24"/>
          <p:cNvSpPr txBox="1"/>
          <p:nvPr/>
        </p:nvSpPr>
        <p:spPr>
          <a:xfrm>
            <a:off x="950661" y="1637690"/>
            <a:ext cx="1666214" cy="369332"/>
          </a:xfrm>
          <a:prstGeom prst="rect">
            <a:avLst/>
          </a:prstGeom>
          <a:noFill/>
        </p:spPr>
        <p:txBody>
          <a:bodyPr wrap="square" rtlCol="0">
            <a:spAutoFit/>
          </a:bodyPr>
          <a:lstStyle/>
          <a:p>
            <a:r>
              <a:rPr lang="fr-FR" i="1" dirty="0" smtClean="0">
                <a:latin typeface="Eras Medium ITC" panose="020B0602030504020804" pitchFamily="34" charset="0"/>
              </a:rPr>
              <a:t>Partition 1</a:t>
            </a:r>
            <a:endParaRPr lang="fr-FR" i="1" dirty="0">
              <a:latin typeface="Eras Medium ITC" panose="020B0602030504020804" pitchFamily="34" charset="0"/>
            </a:endParaRPr>
          </a:p>
        </p:txBody>
      </p:sp>
      <p:sp>
        <p:nvSpPr>
          <p:cNvPr id="26" name="ZoneTexte 25"/>
          <p:cNvSpPr txBox="1"/>
          <p:nvPr/>
        </p:nvSpPr>
        <p:spPr>
          <a:xfrm>
            <a:off x="1634297" y="2193192"/>
            <a:ext cx="1298632" cy="369332"/>
          </a:xfrm>
          <a:prstGeom prst="rect">
            <a:avLst/>
          </a:prstGeom>
          <a:noFill/>
        </p:spPr>
        <p:txBody>
          <a:bodyPr wrap="square" rtlCol="0">
            <a:spAutoFit/>
          </a:bodyPr>
          <a:lstStyle/>
          <a:p>
            <a:r>
              <a:rPr lang="fr-FR" i="1" dirty="0" smtClean="0">
                <a:latin typeface="Eras Medium ITC" panose="020B0602030504020804" pitchFamily="34" charset="0"/>
              </a:rPr>
              <a:t>Partition </a:t>
            </a:r>
            <a:r>
              <a:rPr lang="fr-FR" i="1" dirty="0">
                <a:latin typeface="Eras Medium ITC" panose="020B0602030504020804" pitchFamily="34" charset="0"/>
              </a:rPr>
              <a:t>2</a:t>
            </a:r>
          </a:p>
        </p:txBody>
      </p:sp>
      <p:sp>
        <p:nvSpPr>
          <p:cNvPr id="27" name="ZoneTexte 26"/>
          <p:cNvSpPr txBox="1"/>
          <p:nvPr/>
        </p:nvSpPr>
        <p:spPr>
          <a:xfrm>
            <a:off x="2330774" y="2853404"/>
            <a:ext cx="1810615" cy="369332"/>
          </a:xfrm>
          <a:prstGeom prst="rect">
            <a:avLst/>
          </a:prstGeom>
          <a:noFill/>
        </p:spPr>
        <p:txBody>
          <a:bodyPr wrap="square" rtlCol="0">
            <a:spAutoFit/>
          </a:bodyPr>
          <a:lstStyle/>
          <a:p>
            <a:r>
              <a:rPr lang="fr-FR" i="1" dirty="0" smtClean="0">
                <a:latin typeface="Eras Medium ITC" panose="020B0602030504020804" pitchFamily="34" charset="0"/>
              </a:rPr>
              <a:t>Partitions 3 et 4</a:t>
            </a:r>
            <a:endParaRPr lang="fr-FR" i="1" dirty="0">
              <a:latin typeface="Eras Medium ITC" panose="020B0602030504020804" pitchFamily="34" charset="0"/>
            </a:endParaRPr>
          </a:p>
        </p:txBody>
      </p:sp>
      <p:cxnSp>
        <p:nvCxnSpPr>
          <p:cNvPr id="28" name="Connecteur droit 27"/>
          <p:cNvCxnSpPr/>
          <p:nvPr/>
        </p:nvCxnSpPr>
        <p:spPr>
          <a:xfrm>
            <a:off x="221673" y="4172261"/>
            <a:ext cx="11836526" cy="9432"/>
          </a:xfrm>
          <a:prstGeom prst="line">
            <a:avLst/>
          </a:prstGeom>
          <a:ln w="28575"/>
        </p:spPr>
        <p:style>
          <a:lnRef idx="1">
            <a:schemeClr val="dk1"/>
          </a:lnRef>
          <a:fillRef idx="0">
            <a:schemeClr val="dk1"/>
          </a:fillRef>
          <a:effectRef idx="0">
            <a:schemeClr val="dk1"/>
          </a:effectRef>
          <a:fontRef idx="minor">
            <a:schemeClr val="tx1"/>
          </a:fontRef>
        </p:style>
      </p:cxnSp>
      <p:sp>
        <p:nvSpPr>
          <p:cNvPr id="29" name="Rectangle à coins arrondis 28"/>
          <p:cNvSpPr/>
          <p:nvPr/>
        </p:nvSpPr>
        <p:spPr>
          <a:xfrm>
            <a:off x="131752" y="4228073"/>
            <a:ext cx="1991976" cy="551961"/>
          </a:xfrm>
          <a:prstGeom prst="roundRect">
            <a:avLst/>
          </a:prstGeom>
          <a:solidFill>
            <a:schemeClr val="bg1">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1600" dirty="0" smtClean="0">
                <a:solidFill>
                  <a:schemeClr val="tx1"/>
                </a:solidFill>
                <a:latin typeface="Eras Medium ITC" panose="020B0602030504020804" pitchFamily="34" charset="0"/>
              </a:rPr>
              <a:t>Mécanismes de transfert spatialisés</a:t>
            </a:r>
            <a:endParaRPr lang="fr-FR" sz="1600" dirty="0">
              <a:solidFill>
                <a:schemeClr val="tx1"/>
              </a:solidFill>
              <a:latin typeface="Eras Medium ITC" panose="020B0602030504020804" pitchFamily="34" charset="0"/>
            </a:endParaRPr>
          </a:p>
        </p:txBody>
      </p:sp>
      <p:sp>
        <p:nvSpPr>
          <p:cNvPr id="30" name="Rectangle à coins arrondis 29"/>
          <p:cNvSpPr/>
          <p:nvPr/>
        </p:nvSpPr>
        <p:spPr>
          <a:xfrm>
            <a:off x="639371" y="4839314"/>
            <a:ext cx="1813867" cy="516798"/>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sz="1600" dirty="0" smtClean="0">
                <a:solidFill>
                  <a:schemeClr val="bg1"/>
                </a:solidFill>
                <a:latin typeface="Eras Medium ITC" panose="020B0602030504020804" pitchFamily="34" charset="0"/>
              </a:rPr>
              <a:t>Réglementation herbicide stricte</a:t>
            </a:r>
            <a:endParaRPr lang="fr-FR" sz="1600" dirty="0">
              <a:solidFill>
                <a:schemeClr val="bg1"/>
              </a:solidFill>
              <a:latin typeface="Eras Medium ITC" panose="020B0602030504020804" pitchFamily="34" charset="0"/>
            </a:endParaRPr>
          </a:p>
        </p:txBody>
      </p:sp>
      <p:sp>
        <p:nvSpPr>
          <p:cNvPr id="31" name="Rectangle à coins arrondis 30"/>
          <p:cNvSpPr/>
          <p:nvPr/>
        </p:nvSpPr>
        <p:spPr>
          <a:xfrm>
            <a:off x="1239248" y="5443613"/>
            <a:ext cx="2590800" cy="52319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sz="1600" dirty="0" smtClean="0">
                <a:solidFill>
                  <a:schemeClr val="bg1"/>
                </a:solidFill>
                <a:latin typeface="Eras Medium ITC" panose="020B0602030504020804" pitchFamily="34" charset="0"/>
              </a:rPr>
              <a:t>Les acteurs innovent par filière et à la parcelle</a:t>
            </a:r>
            <a:endParaRPr lang="fr-FR" sz="1600" dirty="0">
              <a:solidFill>
                <a:schemeClr val="bg1"/>
              </a:solidFill>
              <a:latin typeface="Eras Medium ITC" panose="020B0602030504020804" pitchFamily="34" charset="0"/>
            </a:endParaRPr>
          </a:p>
        </p:txBody>
      </p:sp>
      <p:sp>
        <p:nvSpPr>
          <p:cNvPr id="32" name="Rectangle à coins arrondis 31"/>
          <p:cNvSpPr/>
          <p:nvPr/>
        </p:nvSpPr>
        <p:spPr>
          <a:xfrm>
            <a:off x="2806907" y="4395484"/>
            <a:ext cx="1803433" cy="741749"/>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sz="1600" dirty="0" smtClean="0">
                <a:latin typeface="Eras Medium ITC" panose="020B0602030504020804" pitchFamily="34" charset="0"/>
              </a:rPr>
              <a:t>Innovations actuelles dans les filières</a:t>
            </a:r>
            <a:endParaRPr lang="fr-FR" sz="1600" dirty="0">
              <a:latin typeface="Eras Medium ITC" panose="020B0602030504020804" pitchFamily="34" charset="0"/>
            </a:endParaRPr>
          </a:p>
        </p:txBody>
      </p:sp>
      <p:sp>
        <p:nvSpPr>
          <p:cNvPr id="33" name="Rectangle à coins arrondis 32"/>
          <p:cNvSpPr/>
          <p:nvPr/>
        </p:nvSpPr>
        <p:spPr>
          <a:xfrm>
            <a:off x="4737011" y="4512394"/>
            <a:ext cx="2334909" cy="599535"/>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sz="1600" dirty="0" smtClean="0">
                <a:solidFill>
                  <a:schemeClr val="bg1"/>
                </a:solidFill>
                <a:latin typeface="Eras Medium ITC" panose="020B0602030504020804" pitchFamily="34" charset="0"/>
              </a:rPr>
              <a:t>Organisations existantes (CUMA, GIE)</a:t>
            </a:r>
            <a:endParaRPr lang="fr-FR" sz="1600" dirty="0">
              <a:solidFill>
                <a:schemeClr val="bg1"/>
              </a:solidFill>
              <a:latin typeface="Eras Medium ITC" panose="020B0602030504020804" pitchFamily="34" charset="0"/>
            </a:endParaRPr>
          </a:p>
        </p:txBody>
      </p:sp>
      <p:sp>
        <p:nvSpPr>
          <p:cNvPr id="34" name="Rectangle à coins arrondis 33"/>
          <p:cNvSpPr/>
          <p:nvPr/>
        </p:nvSpPr>
        <p:spPr>
          <a:xfrm>
            <a:off x="5572402" y="5254813"/>
            <a:ext cx="2345846" cy="524079"/>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sz="1600" dirty="0" smtClean="0">
                <a:solidFill>
                  <a:schemeClr val="bg1"/>
                </a:solidFill>
                <a:latin typeface="Eras Medium ITC" panose="020B0602030504020804" pitchFamily="34" charset="0"/>
              </a:rPr>
              <a:t>Agriculteurs innovants</a:t>
            </a:r>
            <a:endParaRPr lang="fr-FR" sz="1600" dirty="0">
              <a:solidFill>
                <a:schemeClr val="bg1"/>
              </a:solidFill>
              <a:latin typeface="Eras Medium ITC" panose="020B0602030504020804" pitchFamily="34" charset="0"/>
            </a:endParaRPr>
          </a:p>
        </p:txBody>
      </p:sp>
      <p:sp>
        <p:nvSpPr>
          <p:cNvPr id="35" name="Rectangle à coins arrondis 34"/>
          <p:cNvSpPr/>
          <p:nvPr/>
        </p:nvSpPr>
        <p:spPr>
          <a:xfrm>
            <a:off x="7973461" y="4228813"/>
            <a:ext cx="3310446" cy="2052001"/>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fr-FR" sz="1600" dirty="0" smtClean="0">
                <a:solidFill>
                  <a:schemeClr val="bg1"/>
                </a:solidFill>
                <a:latin typeface="Eras Medium ITC" panose="020B0602030504020804" pitchFamily="34" charset="0"/>
              </a:rPr>
              <a:t>Quelles innovations à l’échelle du territoire permettraient, de façon transfilière, de réduire l’usage d’herbicide, pour obtenir un bassin versant avec une faible concentration d’herbicides agricoles dans la rivière?</a:t>
            </a:r>
            <a:endParaRPr lang="fr-FR" sz="1600" dirty="0">
              <a:solidFill>
                <a:schemeClr val="bg1"/>
              </a:solidFill>
              <a:latin typeface="Eras Medium ITC" panose="020B0602030504020804" pitchFamily="34" charset="0"/>
            </a:endParaRPr>
          </a:p>
        </p:txBody>
      </p:sp>
      <p:sp>
        <p:nvSpPr>
          <p:cNvPr id="36" name="Rectangle à coins arrondis 35"/>
          <p:cNvSpPr/>
          <p:nvPr/>
        </p:nvSpPr>
        <p:spPr>
          <a:xfrm>
            <a:off x="6656905" y="1691054"/>
            <a:ext cx="3042573" cy="332188"/>
          </a:xfrm>
          <a:prstGeom prst="roundRect">
            <a:avLst/>
          </a:prstGeom>
          <a:solidFill>
            <a:schemeClr val="bg1">
              <a:lumMod val="50000"/>
            </a:schemeClr>
          </a:solidFill>
          <a:ln w="38100">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1600" dirty="0" smtClean="0">
                <a:solidFill>
                  <a:schemeClr val="tx1"/>
                </a:solidFill>
                <a:latin typeface="Eras Medium ITC" panose="020B0602030504020804" pitchFamily="34" charset="0"/>
              </a:rPr>
              <a:t>En limitant l’usage herbicide</a:t>
            </a:r>
            <a:endParaRPr lang="fr-FR" sz="1600" dirty="0">
              <a:solidFill>
                <a:schemeClr val="tx1"/>
              </a:solidFill>
              <a:latin typeface="Eras Medium ITC" panose="020B0602030504020804" pitchFamily="34" charset="0"/>
            </a:endParaRPr>
          </a:p>
        </p:txBody>
      </p:sp>
      <p:sp>
        <p:nvSpPr>
          <p:cNvPr id="37" name="Rectangle à coins arrondis 36"/>
          <p:cNvSpPr/>
          <p:nvPr/>
        </p:nvSpPr>
        <p:spPr>
          <a:xfrm>
            <a:off x="2616876" y="1677824"/>
            <a:ext cx="3187720" cy="333275"/>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sz="1600" dirty="0">
                <a:latin typeface="Eras Medium ITC" panose="020B0602030504020804" pitchFamily="34" charset="0"/>
              </a:rPr>
              <a:t>S</a:t>
            </a:r>
            <a:r>
              <a:rPr lang="fr-FR" sz="1600" dirty="0" smtClean="0">
                <a:latin typeface="Eras Medium ITC" panose="020B0602030504020804" pitchFamily="34" charset="0"/>
              </a:rPr>
              <a:t>ans limiter l’usage herbicide</a:t>
            </a:r>
            <a:endParaRPr lang="fr-FR" sz="1600" dirty="0">
              <a:latin typeface="Eras Medium ITC" panose="020B0602030504020804" pitchFamily="34" charset="0"/>
            </a:endParaRPr>
          </a:p>
        </p:txBody>
      </p:sp>
      <p:cxnSp>
        <p:nvCxnSpPr>
          <p:cNvPr id="38" name="Connecteur droit avec flèche 37"/>
          <p:cNvCxnSpPr>
            <a:stCxn id="20" idx="2"/>
            <a:endCxn id="36" idx="0"/>
          </p:cNvCxnSpPr>
          <p:nvPr/>
        </p:nvCxnSpPr>
        <p:spPr>
          <a:xfrm>
            <a:off x="5888720" y="1542091"/>
            <a:ext cx="2289472" cy="14896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Connecteur droit avec flèche 38"/>
          <p:cNvCxnSpPr>
            <a:stCxn id="20" idx="2"/>
            <a:endCxn id="37" idx="0"/>
          </p:cNvCxnSpPr>
          <p:nvPr/>
        </p:nvCxnSpPr>
        <p:spPr>
          <a:xfrm flipH="1">
            <a:off x="4210736" y="1542091"/>
            <a:ext cx="1677984" cy="13573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0" name="Rectangle à coins arrondis 39"/>
          <p:cNvSpPr/>
          <p:nvPr/>
        </p:nvSpPr>
        <p:spPr>
          <a:xfrm>
            <a:off x="8082343" y="2274149"/>
            <a:ext cx="1906396" cy="437303"/>
          </a:xfrm>
          <a:prstGeom prst="roundRect">
            <a:avLst/>
          </a:prstGeom>
          <a:solidFill>
            <a:schemeClr val="bg1">
              <a:lumMod val="50000"/>
            </a:schemeClr>
          </a:solidFill>
          <a:ln w="38100">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1600" dirty="0">
                <a:solidFill>
                  <a:schemeClr val="tx1"/>
                </a:solidFill>
                <a:latin typeface="Eras Medium ITC" panose="020B0602030504020804" pitchFamily="34" charset="0"/>
              </a:rPr>
              <a:t>Réduire </a:t>
            </a:r>
            <a:r>
              <a:rPr lang="fr-FR" sz="1600" dirty="0" smtClean="0">
                <a:solidFill>
                  <a:schemeClr val="tx1"/>
                </a:solidFill>
                <a:latin typeface="Eras Medium ITC" panose="020B0602030504020804" pitchFamily="34" charset="0"/>
              </a:rPr>
              <a:t>l’usage d’herbicide</a:t>
            </a:r>
            <a:endParaRPr lang="fr-FR" sz="1600" dirty="0">
              <a:solidFill>
                <a:schemeClr val="tx1"/>
              </a:solidFill>
              <a:latin typeface="Eras Medium ITC" panose="020B0602030504020804" pitchFamily="34" charset="0"/>
            </a:endParaRPr>
          </a:p>
        </p:txBody>
      </p:sp>
      <p:sp>
        <p:nvSpPr>
          <p:cNvPr id="41" name="Rectangle à coins arrondis 40"/>
          <p:cNvSpPr/>
          <p:nvPr/>
        </p:nvSpPr>
        <p:spPr>
          <a:xfrm>
            <a:off x="5047524" y="2302065"/>
            <a:ext cx="2118309" cy="44192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sz="1600" dirty="0">
                <a:latin typeface="Eras Medium ITC" panose="020B0602030504020804" pitchFamily="34" charset="0"/>
              </a:rPr>
              <a:t>Interdire </a:t>
            </a:r>
            <a:r>
              <a:rPr lang="fr-FR" sz="1600" dirty="0" smtClean="0">
                <a:latin typeface="Eras Medium ITC" panose="020B0602030504020804" pitchFamily="34" charset="0"/>
              </a:rPr>
              <a:t>l’usage </a:t>
            </a:r>
            <a:r>
              <a:rPr lang="fr-FR" sz="1600" dirty="0">
                <a:latin typeface="Eras Medium ITC" panose="020B0602030504020804" pitchFamily="34" charset="0"/>
              </a:rPr>
              <a:t>herbicides</a:t>
            </a:r>
          </a:p>
        </p:txBody>
      </p:sp>
      <p:cxnSp>
        <p:nvCxnSpPr>
          <p:cNvPr id="42" name="Connecteur droit avec flèche 41"/>
          <p:cNvCxnSpPr>
            <a:stCxn id="36" idx="2"/>
            <a:endCxn id="40" idx="0"/>
          </p:cNvCxnSpPr>
          <p:nvPr/>
        </p:nvCxnSpPr>
        <p:spPr>
          <a:xfrm>
            <a:off x="8178192" y="2023242"/>
            <a:ext cx="857349" cy="25090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Connecteur droit avec flèche 42"/>
          <p:cNvCxnSpPr>
            <a:stCxn id="36" idx="2"/>
            <a:endCxn id="41" idx="0"/>
          </p:cNvCxnSpPr>
          <p:nvPr/>
        </p:nvCxnSpPr>
        <p:spPr>
          <a:xfrm flipH="1">
            <a:off x="6106679" y="2023242"/>
            <a:ext cx="2071513" cy="27882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Connecteur droit avec flèche 43"/>
          <p:cNvCxnSpPr>
            <a:stCxn id="40" idx="2"/>
            <a:endCxn id="46" idx="0"/>
          </p:cNvCxnSpPr>
          <p:nvPr/>
        </p:nvCxnSpPr>
        <p:spPr>
          <a:xfrm>
            <a:off x="9035541" y="2711452"/>
            <a:ext cx="388078" cy="27076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Connecteur droit avec flèche 44"/>
          <p:cNvCxnSpPr>
            <a:stCxn id="40" idx="2"/>
            <a:endCxn id="47" idx="0"/>
          </p:cNvCxnSpPr>
          <p:nvPr/>
        </p:nvCxnSpPr>
        <p:spPr>
          <a:xfrm flipH="1">
            <a:off x="5968651" y="2711452"/>
            <a:ext cx="3066890" cy="33570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6" name="Rectangle à coins arrondis 45"/>
          <p:cNvSpPr/>
          <p:nvPr/>
        </p:nvSpPr>
        <p:spPr>
          <a:xfrm>
            <a:off x="8333971" y="2982218"/>
            <a:ext cx="2179296" cy="343664"/>
          </a:xfrm>
          <a:prstGeom prst="roundRect">
            <a:avLst/>
          </a:prstGeom>
          <a:ln w="38100">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1600" dirty="0" smtClean="0">
                <a:solidFill>
                  <a:schemeClr val="bg1"/>
                </a:solidFill>
                <a:latin typeface="Eras Medium ITC" panose="020B0602030504020804" pitchFamily="34" charset="0"/>
              </a:rPr>
              <a:t>De façon transfilière</a:t>
            </a:r>
            <a:endParaRPr lang="fr-FR" sz="1600" dirty="0">
              <a:solidFill>
                <a:schemeClr val="bg1"/>
              </a:solidFill>
              <a:latin typeface="Eras Medium ITC" panose="020B0602030504020804" pitchFamily="34" charset="0"/>
            </a:endParaRPr>
          </a:p>
        </p:txBody>
      </p:sp>
      <p:sp>
        <p:nvSpPr>
          <p:cNvPr id="47" name="Rectangle à coins arrondis 46"/>
          <p:cNvSpPr/>
          <p:nvPr/>
        </p:nvSpPr>
        <p:spPr>
          <a:xfrm>
            <a:off x="5429535" y="3047154"/>
            <a:ext cx="1078232" cy="28674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sz="1600" dirty="0" smtClean="0">
                <a:solidFill>
                  <a:schemeClr val="bg1"/>
                </a:solidFill>
                <a:latin typeface="Eras Medium ITC" panose="020B0602030504020804" pitchFamily="34" charset="0"/>
              </a:rPr>
              <a:t>Par filière</a:t>
            </a:r>
            <a:endParaRPr lang="fr-FR" sz="1600" dirty="0">
              <a:solidFill>
                <a:schemeClr val="bg1"/>
              </a:solidFill>
              <a:latin typeface="Eras Medium ITC" panose="020B0602030504020804" pitchFamily="34" charset="0"/>
            </a:endParaRPr>
          </a:p>
        </p:txBody>
      </p:sp>
      <p:sp>
        <p:nvSpPr>
          <p:cNvPr id="48" name="Rectangle à coins arrondis 47"/>
          <p:cNvSpPr/>
          <p:nvPr/>
        </p:nvSpPr>
        <p:spPr>
          <a:xfrm>
            <a:off x="3326665" y="3521874"/>
            <a:ext cx="1423892" cy="496029"/>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sz="1600" dirty="0" smtClean="0">
                <a:solidFill>
                  <a:schemeClr val="bg1"/>
                </a:solidFill>
                <a:latin typeface="Eras Medium ITC" panose="020B0602030504020804" pitchFamily="34" charset="0"/>
              </a:rPr>
              <a:t>À l’échelle de la parcelle</a:t>
            </a:r>
            <a:endParaRPr lang="fr-FR" sz="1600" dirty="0">
              <a:solidFill>
                <a:schemeClr val="bg1"/>
              </a:solidFill>
              <a:latin typeface="Eras Medium ITC" panose="020B0602030504020804" pitchFamily="34" charset="0"/>
            </a:endParaRPr>
          </a:p>
        </p:txBody>
      </p:sp>
      <p:sp>
        <p:nvSpPr>
          <p:cNvPr id="49" name="Rectangle à coins arrondis 48"/>
          <p:cNvSpPr/>
          <p:nvPr/>
        </p:nvSpPr>
        <p:spPr>
          <a:xfrm>
            <a:off x="5320346" y="3525951"/>
            <a:ext cx="1424979" cy="487874"/>
          </a:xfrm>
          <a:prstGeom prst="roundRect">
            <a:avLst/>
          </a:prstGeom>
          <a:solidFill>
            <a:schemeClr val="bg1">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1600" dirty="0">
                <a:solidFill>
                  <a:schemeClr val="tx1"/>
                </a:solidFill>
                <a:latin typeface="Eras Medium ITC" panose="020B0602030504020804" pitchFamily="34" charset="0"/>
              </a:rPr>
              <a:t>À l’échelle du territoire</a:t>
            </a:r>
          </a:p>
        </p:txBody>
      </p:sp>
      <p:sp>
        <p:nvSpPr>
          <p:cNvPr id="50" name="Rectangle à coins arrondis 49"/>
          <p:cNvSpPr/>
          <p:nvPr/>
        </p:nvSpPr>
        <p:spPr>
          <a:xfrm>
            <a:off x="9699479" y="3527795"/>
            <a:ext cx="1298632" cy="496029"/>
          </a:xfrm>
          <a:prstGeom prst="roundRect">
            <a:avLst/>
          </a:prstGeom>
          <a:ln w="38100">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1600" dirty="0" smtClean="0">
                <a:solidFill>
                  <a:schemeClr val="bg1"/>
                </a:solidFill>
                <a:latin typeface="Eras Medium ITC" panose="020B0602030504020804" pitchFamily="34" charset="0"/>
              </a:rPr>
              <a:t>À l’échelle du territoire</a:t>
            </a:r>
            <a:endParaRPr lang="fr-FR" sz="1600" dirty="0">
              <a:solidFill>
                <a:schemeClr val="bg1"/>
              </a:solidFill>
              <a:latin typeface="Eras Medium ITC" panose="020B0602030504020804" pitchFamily="34" charset="0"/>
            </a:endParaRPr>
          </a:p>
        </p:txBody>
      </p:sp>
      <p:sp>
        <p:nvSpPr>
          <p:cNvPr id="51" name="Rectangle à coins arrondis 50"/>
          <p:cNvSpPr/>
          <p:nvPr/>
        </p:nvSpPr>
        <p:spPr>
          <a:xfrm>
            <a:off x="7623971" y="3497822"/>
            <a:ext cx="1562763" cy="496029"/>
          </a:xfrm>
          <a:prstGeom prst="roundRect">
            <a:avLst/>
          </a:prstGeom>
          <a:solidFill>
            <a:schemeClr val="bg1">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1600" dirty="0">
                <a:solidFill>
                  <a:schemeClr val="tx1"/>
                </a:solidFill>
                <a:latin typeface="Eras Medium ITC" panose="020B0602030504020804" pitchFamily="34" charset="0"/>
              </a:rPr>
              <a:t>À l’échelle </a:t>
            </a:r>
            <a:r>
              <a:rPr lang="fr-FR" sz="1600" dirty="0" smtClean="0">
                <a:solidFill>
                  <a:schemeClr val="tx1"/>
                </a:solidFill>
                <a:latin typeface="Eras Medium ITC" panose="020B0602030504020804" pitchFamily="34" charset="0"/>
              </a:rPr>
              <a:t>de la parcelle</a:t>
            </a:r>
            <a:endParaRPr lang="fr-FR" sz="1600" dirty="0">
              <a:solidFill>
                <a:schemeClr val="tx1"/>
              </a:solidFill>
              <a:latin typeface="Eras Medium ITC" panose="020B0602030504020804" pitchFamily="34" charset="0"/>
            </a:endParaRPr>
          </a:p>
        </p:txBody>
      </p:sp>
      <p:cxnSp>
        <p:nvCxnSpPr>
          <p:cNvPr id="52" name="Connecteur droit avec flèche 51"/>
          <p:cNvCxnSpPr>
            <a:stCxn id="46" idx="2"/>
            <a:endCxn id="50" idx="0"/>
          </p:cNvCxnSpPr>
          <p:nvPr/>
        </p:nvCxnSpPr>
        <p:spPr>
          <a:xfrm>
            <a:off x="9423619" y="3325882"/>
            <a:ext cx="925176" cy="20191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Connecteur droit avec flèche 52"/>
          <p:cNvCxnSpPr>
            <a:stCxn id="46" idx="2"/>
            <a:endCxn id="51" idx="0"/>
          </p:cNvCxnSpPr>
          <p:nvPr/>
        </p:nvCxnSpPr>
        <p:spPr>
          <a:xfrm flipH="1">
            <a:off x="8405353" y="3325882"/>
            <a:ext cx="1018266" cy="17194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Connecteur droit avec flèche 53"/>
          <p:cNvCxnSpPr>
            <a:stCxn id="47" idx="2"/>
            <a:endCxn id="49" idx="0"/>
          </p:cNvCxnSpPr>
          <p:nvPr/>
        </p:nvCxnSpPr>
        <p:spPr>
          <a:xfrm>
            <a:off x="5968651" y="3333895"/>
            <a:ext cx="64185" cy="19205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Connecteur droit avec flèche 54"/>
          <p:cNvCxnSpPr>
            <a:stCxn id="47" idx="2"/>
            <a:endCxn id="48" idx="0"/>
          </p:cNvCxnSpPr>
          <p:nvPr/>
        </p:nvCxnSpPr>
        <p:spPr>
          <a:xfrm flipH="1">
            <a:off x="4038611" y="3333895"/>
            <a:ext cx="1930040" cy="18797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Connecteur en arc 55"/>
          <p:cNvCxnSpPr>
            <a:stCxn id="29" idx="0"/>
          </p:cNvCxnSpPr>
          <p:nvPr/>
        </p:nvCxnSpPr>
        <p:spPr>
          <a:xfrm rot="5400000" flipH="1" flipV="1">
            <a:off x="217619" y="2917144"/>
            <a:ext cx="2221051" cy="400809"/>
          </a:xfrm>
          <a:prstGeom prst="curvedConnector3">
            <a:avLst>
              <a:gd name="adj1" fmla="val 50000"/>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57" name="Connecteur en arc 56"/>
          <p:cNvCxnSpPr>
            <a:endCxn id="26" idx="2"/>
          </p:cNvCxnSpPr>
          <p:nvPr/>
        </p:nvCxnSpPr>
        <p:spPr>
          <a:xfrm rot="16200000" flipV="1">
            <a:off x="1167214" y="3678924"/>
            <a:ext cx="2276789" cy="43989"/>
          </a:xfrm>
          <a:prstGeom prst="curvedConnector3">
            <a:avLst>
              <a:gd name="adj1" fmla="val 50000"/>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58" name="Connecteur en arc 57"/>
          <p:cNvCxnSpPr>
            <a:stCxn id="31" idx="0"/>
          </p:cNvCxnSpPr>
          <p:nvPr/>
        </p:nvCxnSpPr>
        <p:spPr>
          <a:xfrm rot="5400000" flipH="1" flipV="1">
            <a:off x="1566269" y="4159012"/>
            <a:ext cx="2252981" cy="316222"/>
          </a:xfrm>
          <a:prstGeom prst="curvedConnector3">
            <a:avLst>
              <a:gd name="adj1" fmla="val 50000"/>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59" name="Connecteur en arc 58"/>
          <p:cNvCxnSpPr>
            <a:stCxn id="32" idx="0"/>
            <a:endCxn id="48" idx="2"/>
          </p:cNvCxnSpPr>
          <p:nvPr/>
        </p:nvCxnSpPr>
        <p:spPr>
          <a:xfrm rot="5400000" flipH="1" flipV="1">
            <a:off x="3684827" y="4041701"/>
            <a:ext cx="377581" cy="329987"/>
          </a:xfrm>
          <a:prstGeom prst="curvedConnector3">
            <a:avLst>
              <a:gd name="adj1" fmla="val 50000"/>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60" name="Connecteur en arc 59"/>
          <p:cNvCxnSpPr/>
          <p:nvPr/>
        </p:nvCxnSpPr>
        <p:spPr>
          <a:xfrm rot="5400000" flipH="1" flipV="1">
            <a:off x="6930313" y="4381252"/>
            <a:ext cx="1274157" cy="473525"/>
          </a:xfrm>
          <a:prstGeom prst="curvedConnector3">
            <a:avLst>
              <a:gd name="adj1" fmla="val 50000"/>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61" name="Connecteur en arc 60"/>
          <p:cNvCxnSpPr>
            <a:stCxn id="33" idx="0"/>
            <a:endCxn id="49" idx="2"/>
          </p:cNvCxnSpPr>
          <p:nvPr/>
        </p:nvCxnSpPr>
        <p:spPr>
          <a:xfrm rot="5400000" flipH="1" flipV="1">
            <a:off x="5719367" y="4198925"/>
            <a:ext cx="498569" cy="128370"/>
          </a:xfrm>
          <a:prstGeom prst="curvedConnector3">
            <a:avLst>
              <a:gd name="adj1" fmla="val 50000"/>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62" name="Connecteur en arc 61"/>
          <p:cNvCxnSpPr>
            <a:stCxn id="35" idx="0"/>
            <a:endCxn id="50" idx="2"/>
          </p:cNvCxnSpPr>
          <p:nvPr/>
        </p:nvCxnSpPr>
        <p:spPr>
          <a:xfrm rot="5400000" flipH="1" flipV="1">
            <a:off x="9886245" y="3766264"/>
            <a:ext cx="204989" cy="720111"/>
          </a:xfrm>
          <a:prstGeom prst="curvedConnector3">
            <a:avLst>
              <a:gd name="adj1" fmla="val 50000"/>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63" name="Ellipse 62"/>
          <p:cNvSpPr/>
          <p:nvPr/>
        </p:nvSpPr>
        <p:spPr>
          <a:xfrm>
            <a:off x="11431066" y="2317135"/>
            <a:ext cx="627131" cy="4437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latin typeface="Eras Medium ITC" panose="020B0602030504020804" pitchFamily="34" charset="0"/>
              </a:rPr>
              <a:t>C</a:t>
            </a:r>
          </a:p>
        </p:txBody>
      </p:sp>
      <p:sp>
        <p:nvSpPr>
          <p:cNvPr id="64" name="Ellipse 63"/>
          <p:cNvSpPr/>
          <p:nvPr/>
        </p:nvSpPr>
        <p:spPr>
          <a:xfrm>
            <a:off x="11349009" y="5097713"/>
            <a:ext cx="708473" cy="3574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latin typeface="Eras Medium ITC" panose="020B0602030504020804" pitchFamily="34" charset="0"/>
              </a:rPr>
              <a:t>K</a:t>
            </a:r>
          </a:p>
        </p:txBody>
      </p:sp>
      <p:grpSp>
        <p:nvGrpSpPr>
          <p:cNvPr id="77" name="Groupe 76"/>
          <p:cNvGrpSpPr/>
          <p:nvPr/>
        </p:nvGrpSpPr>
        <p:grpSpPr>
          <a:xfrm>
            <a:off x="2882631" y="6398250"/>
            <a:ext cx="6426738" cy="459750"/>
            <a:chOff x="2882631" y="6398250"/>
            <a:chExt cx="6426738" cy="459750"/>
          </a:xfrm>
        </p:grpSpPr>
        <p:grpSp>
          <p:nvGrpSpPr>
            <p:cNvPr id="78" name="Groupe 77"/>
            <p:cNvGrpSpPr/>
            <p:nvPr/>
          </p:nvGrpSpPr>
          <p:grpSpPr>
            <a:xfrm>
              <a:off x="2882631" y="6398250"/>
              <a:ext cx="6426738" cy="459750"/>
              <a:chOff x="1766981" y="6414511"/>
              <a:chExt cx="6426738" cy="459750"/>
            </a:xfrm>
          </p:grpSpPr>
          <p:sp>
            <p:nvSpPr>
              <p:cNvPr id="80" name="Rectangle 79"/>
              <p:cNvSpPr/>
              <p:nvPr/>
            </p:nvSpPr>
            <p:spPr>
              <a:xfrm>
                <a:off x="7475454" y="6414511"/>
                <a:ext cx="718265" cy="45974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1" name="Rectangle 80"/>
              <p:cNvSpPr/>
              <p:nvPr/>
            </p:nvSpPr>
            <p:spPr>
              <a:xfrm>
                <a:off x="5498692" y="6414511"/>
                <a:ext cx="909918" cy="45974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2" name="Rectangle 81"/>
              <p:cNvSpPr/>
              <p:nvPr/>
            </p:nvSpPr>
            <p:spPr>
              <a:xfrm>
                <a:off x="3550656" y="6414511"/>
                <a:ext cx="840649" cy="459750"/>
              </a:xfrm>
              <a:prstGeom prst="rect">
                <a:avLst/>
              </a:prstGeom>
              <a:solidFill>
                <a:srgbClr val="6100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3" name="Rectangle 82"/>
              <p:cNvSpPr/>
              <p:nvPr/>
            </p:nvSpPr>
            <p:spPr>
              <a:xfrm>
                <a:off x="1766981" y="6414511"/>
                <a:ext cx="777129" cy="45975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4" name="Espace réservé du contenu 9"/>
              <p:cNvPicPr>
                <a:picLocks noChangeAspect="1"/>
              </p:cNvPicPr>
              <p:nvPr/>
            </p:nvPicPr>
            <p:blipFill>
              <a:blip r:embed="rId2"/>
              <a:stretch>
                <a:fillRect/>
              </a:stretch>
            </p:blipFill>
            <p:spPr>
              <a:xfrm>
                <a:off x="3640309" y="6414511"/>
                <a:ext cx="670022" cy="459749"/>
              </a:xfrm>
              <a:prstGeom prst="rect">
                <a:avLst/>
              </a:prstGeom>
            </p:spPr>
          </p:pic>
          <p:pic>
            <p:nvPicPr>
              <p:cNvPr id="85" name="Image 84"/>
              <p:cNvPicPr>
                <a:picLocks noChangeAspect="1"/>
              </p:cNvPicPr>
              <p:nvPr/>
            </p:nvPicPr>
            <p:blipFill>
              <a:blip r:embed="rId3"/>
              <a:stretch>
                <a:fillRect/>
              </a:stretch>
            </p:blipFill>
            <p:spPr>
              <a:xfrm>
                <a:off x="5663191" y="6421811"/>
                <a:ext cx="640119" cy="445150"/>
              </a:xfrm>
              <a:prstGeom prst="rect">
                <a:avLst/>
              </a:prstGeom>
            </p:spPr>
          </p:pic>
          <p:pic>
            <p:nvPicPr>
              <p:cNvPr id="86" name="Image 85"/>
              <p:cNvPicPr>
                <a:picLocks noChangeAspect="1"/>
              </p:cNvPicPr>
              <p:nvPr/>
            </p:nvPicPr>
            <p:blipFill>
              <a:blip r:embed="rId4"/>
              <a:stretch>
                <a:fillRect/>
              </a:stretch>
            </p:blipFill>
            <p:spPr>
              <a:xfrm>
                <a:off x="7661600" y="6472239"/>
                <a:ext cx="379867" cy="348710"/>
              </a:xfrm>
              <a:prstGeom prst="rect">
                <a:avLst/>
              </a:prstGeom>
            </p:spPr>
          </p:pic>
          <p:cxnSp>
            <p:nvCxnSpPr>
              <p:cNvPr id="87" name="Connecteur droit avec flèche 86"/>
              <p:cNvCxnSpPr>
                <a:stCxn id="83" idx="3"/>
                <a:endCxn id="82" idx="1"/>
              </p:cNvCxnSpPr>
              <p:nvPr/>
            </p:nvCxnSpPr>
            <p:spPr>
              <a:xfrm>
                <a:off x="2544110" y="6644386"/>
                <a:ext cx="100654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8" name="Connecteur droit avec flèche 87"/>
              <p:cNvCxnSpPr>
                <a:stCxn id="82" idx="3"/>
                <a:endCxn id="81" idx="1"/>
              </p:cNvCxnSpPr>
              <p:nvPr/>
            </p:nvCxnSpPr>
            <p:spPr>
              <a:xfrm>
                <a:off x="4391305" y="6644386"/>
                <a:ext cx="1107387"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9" name="Connecteur droit avec flèche 88"/>
              <p:cNvCxnSpPr>
                <a:stCxn id="81" idx="3"/>
                <a:endCxn id="80" idx="1"/>
              </p:cNvCxnSpPr>
              <p:nvPr/>
            </p:nvCxnSpPr>
            <p:spPr>
              <a:xfrm>
                <a:off x="6408610" y="6644386"/>
                <a:ext cx="106684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90" name="Ellipse 89"/>
              <p:cNvSpPr/>
              <p:nvPr/>
            </p:nvSpPr>
            <p:spPr>
              <a:xfrm>
                <a:off x="4310331" y="6472239"/>
                <a:ext cx="378615" cy="322710"/>
              </a:xfrm>
              <a:prstGeom prst="ellipse">
                <a:avLst/>
              </a:prstGeom>
              <a:solidFill>
                <a:srgbClr val="61003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latin typeface="Eras Medium ITC" panose="020B0602030504020804" pitchFamily="34" charset="0"/>
                  </a:rPr>
                  <a:t>2</a:t>
                </a:r>
                <a:endParaRPr lang="fr-FR" sz="1200" dirty="0">
                  <a:latin typeface="Eras Medium ITC" panose="020B0602030504020804" pitchFamily="34" charset="0"/>
                </a:endParaRPr>
              </a:p>
            </p:txBody>
          </p:sp>
        </p:grpSp>
        <p:pic>
          <p:nvPicPr>
            <p:cNvPr id="79" name="Image 78"/>
            <p:cNvPicPr>
              <a:picLocks noChangeAspect="1"/>
            </p:cNvPicPr>
            <p:nvPr/>
          </p:nvPicPr>
          <p:blipFill rotWithShape="1">
            <a:blip r:embed="rId5" cstate="print">
              <a:clrChange>
                <a:clrFrom>
                  <a:srgbClr val="FFFFFF"/>
                </a:clrFrom>
                <a:clrTo>
                  <a:srgbClr val="FFFFFF">
                    <a:alpha val="0"/>
                  </a:srgbClr>
                </a:clrTo>
              </a:clrChange>
              <a:duotone>
                <a:prstClr val="black"/>
                <a:schemeClr val="tx2">
                  <a:tint val="45000"/>
                  <a:satMod val="400000"/>
                </a:schemeClr>
              </a:duotone>
              <a:extLst>
                <a:ext uri="{BEBA8EAE-BF5A-486C-A8C5-ECC9F3942E4B}">
                  <a14:imgProps xmlns:a14="http://schemas.microsoft.com/office/drawing/2010/main">
                    <a14:imgLayer r:embed="rId6">
                      <a14:imgEffect>
                        <a14:sharpenSoften amount="100000"/>
                      </a14:imgEffect>
                    </a14:imgLayer>
                  </a14:imgProps>
                </a:ext>
                <a:ext uri="{28A0092B-C50C-407E-A947-70E740481C1C}">
                  <a14:useLocalDpi xmlns:a14="http://schemas.microsoft.com/office/drawing/2010/main" val="0"/>
                </a:ext>
              </a:extLst>
            </a:blip>
            <a:srcRect l="15672"/>
            <a:stretch/>
          </p:blipFill>
          <p:spPr>
            <a:xfrm>
              <a:off x="3024949" y="6411852"/>
              <a:ext cx="492493" cy="432543"/>
            </a:xfrm>
            <a:prstGeom prst="rect">
              <a:avLst/>
            </a:prstGeom>
            <a:solidFill>
              <a:schemeClr val="bg1">
                <a:lumMod val="75000"/>
              </a:schemeClr>
            </a:solidFill>
          </p:spPr>
        </p:pic>
      </p:grpSp>
      <p:sp>
        <p:nvSpPr>
          <p:cNvPr id="65" name="Rectangle à coins arrondis 64"/>
          <p:cNvSpPr/>
          <p:nvPr/>
        </p:nvSpPr>
        <p:spPr>
          <a:xfrm>
            <a:off x="6720818" y="703909"/>
            <a:ext cx="1101372" cy="37561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sz="1400" dirty="0" smtClean="0">
                <a:latin typeface="Eras Medium ITC" panose="020B0602030504020804" pitchFamily="34" charset="0"/>
              </a:rPr>
              <a:t>Connu</a:t>
            </a:r>
          </a:p>
          <a:p>
            <a:pPr algn="ctr"/>
            <a:r>
              <a:rPr lang="fr-FR" sz="1400" dirty="0" smtClean="0">
                <a:latin typeface="Eras Medium ITC" panose="020B0602030504020804" pitchFamily="34" charset="0"/>
              </a:rPr>
              <a:t>validées</a:t>
            </a:r>
            <a:endParaRPr lang="fr-FR" sz="1400" dirty="0">
              <a:latin typeface="Eras Medium ITC" panose="020B0602030504020804" pitchFamily="34" charset="0"/>
            </a:endParaRPr>
          </a:p>
        </p:txBody>
      </p:sp>
      <p:sp>
        <p:nvSpPr>
          <p:cNvPr id="66" name="Rectangle à coins arrondis 65"/>
          <p:cNvSpPr/>
          <p:nvPr/>
        </p:nvSpPr>
        <p:spPr>
          <a:xfrm>
            <a:off x="7901063" y="693543"/>
            <a:ext cx="1308361" cy="379702"/>
          </a:xfrm>
          <a:prstGeom prst="roundRect">
            <a:avLst/>
          </a:prstGeom>
          <a:solidFill>
            <a:schemeClr val="bg1">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1400" dirty="0" smtClean="0">
                <a:solidFill>
                  <a:schemeClr val="tx1"/>
                </a:solidFill>
                <a:latin typeface="Eras Medium ITC" panose="020B0602030504020804" pitchFamily="34" charset="0"/>
              </a:rPr>
              <a:t>Atteignable</a:t>
            </a:r>
          </a:p>
          <a:p>
            <a:pPr algn="ctr"/>
            <a:r>
              <a:rPr lang="fr-FR" sz="1400" dirty="0" smtClean="0">
                <a:solidFill>
                  <a:schemeClr val="tx1"/>
                </a:solidFill>
                <a:latin typeface="Eras Medium ITC" panose="020B0602030504020804" pitchFamily="34" charset="0"/>
              </a:rPr>
              <a:t>En cours </a:t>
            </a:r>
            <a:endParaRPr lang="fr-FR" sz="1400" dirty="0">
              <a:solidFill>
                <a:schemeClr val="tx1"/>
              </a:solidFill>
              <a:latin typeface="Eras Medium ITC" panose="020B0602030504020804" pitchFamily="34" charset="0"/>
            </a:endParaRPr>
          </a:p>
        </p:txBody>
      </p:sp>
      <p:sp>
        <p:nvSpPr>
          <p:cNvPr id="67" name="Rectangle à coins arrondis 66"/>
          <p:cNvSpPr/>
          <p:nvPr/>
        </p:nvSpPr>
        <p:spPr>
          <a:xfrm>
            <a:off x="9288298" y="713807"/>
            <a:ext cx="1478440" cy="377173"/>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1400" dirty="0" smtClean="0">
                <a:solidFill>
                  <a:schemeClr val="bg1"/>
                </a:solidFill>
                <a:latin typeface="Eras Medium ITC" panose="020B0602030504020804" pitchFamily="34" charset="0"/>
              </a:rPr>
              <a:t>Rupture</a:t>
            </a:r>
          </a:p>
          <a:p>
            <a:pPr algn="ctr"/>
            <a:r>
              <a:rPr lang="fr-FR" sz="1400" dirty="0" smtClean="0">
                <a:solidFill>
                  <a:schemeClr val="bg1"/>
                </a:solidFill>
                <a:latin typeface="Eras Medium ITC" panose="020B0602030504020804" pitchFamily="34" charset="0"/>
              </a:rPr>
              <a:t>manquantes </a:t>
            </a:r>
          </a:p>
        </p:txBody>
      </p:sp>
    </p:spTree>
    <p:extLst>
      <p:ext uri="{BB962C8B-B14F-4D97-AF65-F5344CB8AC3E}">
        <p14:creationId xmlns:p14="http://schemas.microsoft.com/office/powerpoint/2010/main" val="515065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5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0"/>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1"/>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58"/>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45"/>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44"/>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7"/>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48"/>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59"/>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32"/>
                                        </p:tgtEl>
                                        <p:attrNameLst>
                                          <p:attrName>style.visibility</p:attrName>
                                        </p:attrNameLst>
                                      </p:cBhvr>
                                      <p:to>
                                        <p:strVal val="visible"/>
                                      </p:to>
                                    </p:set>
                                  </p:childTnLst>
                                </p:cTn>
                              </p:par>
                            </p:childTnLst>
                          </p:cTn>
                        </p:par>
                        <p:par>
                          <p:cTn id="75" fill="hold">
                            <p:stCondLst>
                              <p:cond delay="0"/>
                            </p:stCondLst>
                            <p:childTnLst>
                              <p:par>
                                <p:cTn id="76" presetID="1"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childTnLst>
                                </p:cTn>
                              </p:par>
                              <p:par>
                                <p:cTn id="78" presetID="1" presetClass="entr" presetSubtype="0" fill="hold" grpId="0" nodeType="withEffect">
                                  <p:stCondLst>
                                    <p:cond delay="0"/>
                                  </p:stCondLst>
                                  <p:childTnLst>
                                    <p:set>
                                      <p:cBhvr>
                                        <p:cTn id="79" dur="1" fill="hold">
                                          <p:stCondLst>
                                            <p:cond delay="0"/>
                                          </p:stCondLst>
                                        </p:cTn>
                                        <p:tgtEl>
                                          <p:spTgt spid="49"/>
                                        </p:tgtEl>
                                        <p:attrNameLst>
                                          <p:attrName>style.visibility</p:attrName>
                                        </p:attrNameLst>
                                      </p:cBhvr>
                                      <p:to>
                                        <p:strVal val="visible"/>
                                      </p:to>
                                    </p:set>
                                  </p:childTnLst>
                                </p:cTn>
                              </p:par>
                              <p:par>
                                <p:cTn id="80" presetID="1" presetClass="entr" presetSubtype="0" fill="hold" nodeType="withEffect">
                                  <p:stCondLst>
                                    <p:cond delay="0"/>
                                  </p:stCondLst>
                                  <p:childTnLst>
                                    <p:set>
                                      <p:cBhvr>
                                        <p:cTn id="81" dur="1" fill="hold">
                                          <p:stCondLst>
                                            <p:cond delay="0"/>
                                          </p:stCondLst>
                                        </p:cTn>
                                        <p:tgtEl>
                                          <p:spTgt spid="61"/>
                                        </p:tgtEl>
                                        <p:attrNameLst>
                                          <p:attrName>style.visibility</p:attrName>
                                        </p:attrNameLst>
                                      </p:cBhvr>
                                      <p:to>
                                        <p:strVal val="visible"/>
                                      </p:to>
                                    </p:set>
                                  </p:childTnLst>
                                </p:cTn>
                              </p:par>
                              <p:par>
                                <p:cTn id="82" presetID="1" presetClass="entr" presetSubtype="0" fill="hold" grpId="0" nodeType="withEffect">
                                  <p:stCondLst>
                                    <p:cond delay="0"/>
                                  </p:stCondLst>
                                  <p:childTnLst>
                                    <p:set>
                                      <p:cBhvr>
                                        <p:cTn id="83" dur="1" fill="hold">
                                          <p:stCondLst>
                                            <p:cond delay="0"/>
                                          </p:stCondLst>
                                        </p:cTn>
                                        <p:tgtEl>
                                          <p:spTgt spid="33"/>
                                        </p:tgtEl>
                                        <p:attrNameLst>
                                          <p:attrName>style.visibility</p:attrName>
                                        </p:attrNameLst>
                                      </p:cBhvr>
                                      <p:to>
                                        <p:strVal val="visible"/>
                                      </p:to>
                                    </p:set>
                                  </p:childTnLst>
                                </p:cTn>
                              </p:par>
                              <p:par>
                                <p:cTn id="84" presetID="1" presetClass="entr" presetSubtype="0" fill="hold" nodeType="withEffect">
                                  <p:stCondLst>
                                    <p:cond delay="0"/>
                                  </p:stCondLst>
                                  <p:childTnLst>
                                    <p:set>
                                      <p:cBhvr>
                                        <p:cTn id="85" dur="1" fill="hold">
                                          <p:stCondLst>
                                            <p:cond delay="0"/>
                                          </p:stCondLst>
                                        </p:cTn>
                                        <p:tgtEl>
                                          <p:spTgt spid="54"/>
                                        </p:tgtEl>
                                        <p:attrNameLst>
                                          <p:attrName>style.visibility</p:attrName>
                                        </p:attrNameLst>
                                      </p:cBhvr>
                                      <p:to>
                                        <p:strVal val="visible"/>
                                      </p:to>
                                    </p:set>
                                  </p:childTnLst>
                                </p:cTn>
                              </p:par>
                              <p:par>
                                <p:cTn id="86" presetID="1" presetClass="entr" presetSubtype="0" fill="hold" nodeType="withEffect">
                                  <p:stCondLst>
                                    <p:cond delay="0"/>
                                  </p:stCondLst>
                                  <p:childTnLst>
                                    <p:set>
                                      <p:cBhvr>
                                        <p:cTn id="87" dur="1" fill="hold">
                                          <p:stCondLst>
                                            <p:cond delay="0"/>
                                          </p:stCondLst>
                                        </p:cTn>
                                        <p:tgtEl>
                                          <p:spTgt spid="53"/>
                                        </p:tgtEl>
                                        <p:attrNameLst>
                                          <p:attrName>style.visibility</p:attrName>
                                        </p:attrNameLst>
                                      </p:cBhvr>
                                      <p:to>
                                        <p:strVal val="visible"/>
                                      </p:to>
                                    </p:set>
                                  </p:childTnLst>
                                </p:cTn>
                              </p:par>
                              <p:par>
                                <p:cTn id="88" presetID="1" presetClass="entr" presetSubtype="0" fill="hold" grpId="0" nodeType="withEffect">
                                  <p:stCondLst>
                                    <p:cond delay="0"/>
                                  </p:stCondLst>
                                  <p:childTnLst>
                                    <p:set>
                                      <p:cBhvr>
                                        <p:cTn id="89" dur="1" fill="hold">
                                          <p:stCondLst>
                                            <p:cond delay="0"/>
                                          </p:stCondLst>
                                        </p:cTn>
                                        <p:tgtEl>
                                          <p:spTgt spid="51"/>
                                        </p:tgtEl>
                                        <p:attrNameLst>
                                          <p:attrName>style.visibility</p:attrName>
                                        </p:attrNameLst>
                                      </p:cBhvr>
                                      <p:to>
                                        <p:strVal val="visible"/>
                                      </p:to>
                                    </p:set>
                                  </p:childTnLst>
                                </p:cTn>
                              </p:par>
                              <p:par>
                                <p:cTn id="90" presetID="1" presetClass="entr" presetSubtype="0" fill="hold" nodeType="withEffect">
                                  <p:stCondLst>
                                    <p:cond delay="0"/>
                                  </p:stCondLst>
                                  <p:childTnLst>
                                    <p:set>
                                      <p:cBhvr>
                                        <p:cTn id="91" dur="1" fill="hold">
                                          <p:stCondLst>
                                            <p:cond delay="0"/>
                                          </p:stCondLst>
                                        </p:cTn>
                                        <p:tgtEl>
                                          <p:spTgt spid="60"/>
                                        </p:tgtEl>
                                        <p:attrNameLst>
                                          <p:attrName>style.visibility</p:attrName>
                                        </p:attrNameLst>
                                      </p:cBhvr>
                                      <p:to>
                                        <p:strVal val="visible"/>
                                      </p:to>
                                    </p:set>
                                  </p:childTnLst>
                                </p:cTn>
                              </p:par>
                              <p:par>
                                <p:cTn id="92" presetID="1" presetClass="entr" presetSubtype="0" fill="hold" grpId="0" nodeType="withEffect">
                                  <p:stCondLst>
                                    <p:cond delay="0"/>
                                  </p:stCondLst>
                                  <p:childTnLst>
                                    <p:set>
                                      <p:cBhvr>
                                        <p:cTn id="93" dur="1" fill="hold">
                                          <p:stCondLst>
                                            <p:cond delay="0"/>
                                          </p:stCondLst>
                                        </p:cTn>
                                        <p:tgtEl>
                                          <p:spTgt spid="34"/>
                                        </p:tgtEl>
                                        <p:attrNameLst>
                                          <p:attrName>style.visibility</p:attrName>
                                        </p:attrNameLst>
                                      </p:cBhvr>
                                      <p:to>
                                        <p:strVal val="visible"/>
                                      </p:to>
                                    </p:set>
                                  </p:childTnLst>
                                </p:cTn>
                              </p:par>
                              <p:par>
                                <p:cTn id="94" presetID="1" presetClass="entr" presetSubtype="0" fill="hold" grpId="0" nodeType="withEffect">
                                  <p:stCondLst>
                                    <p:cond delay="0"/>
                                  </p:stCondLst>
                                  <p:childTnLst>
                                    <p:set>
                                      <p:cBhvr>
                                        <p:cTn id="95" dur="1" fill="hold">
                                          <p:stCondLst>
                                            <p:cond delay="0"/>
                                          </p:stCondLst>
                                        </p:cTn>
                                        <p:tgtEl>
                                          <p:spTgt spid="50"/>
                                        </p:tgtEl>
                                        <p:attrNameLst>
                                          <p:attrName>style.visibility</p:attrName>
                                        </p:attrNameLst>
                                      </p:cBhvr>
                                      <p:to>
                                        <p:strVal val="visible"/>
                                      </p:to>
                                    </p:set>
                                  </p:childTnLst>
                                </p:cTn>
                              </p:par>
                              <p:par>
                                <p:cTn id="96" presetID="1" presetClass="entr" presetSubtype="0" fill="hold" nodeType="withEffect">
                                  <p:stCondLst>
                                    <p:cond delay="0"/>
                                  </p:stCondLst>
                                  <p:childTnLst>
                                    <p:set>
                                      <p:cBhvr>
                                        <p:cTn id="97" dur="1" fill="hold">
                                          <p:stCondLst>
                                            <p:cond delay="0"/>
                                          </p:stCondLst>
                                        </p:cTn>
                                        <p:tgtEl>
                                          <p:spTgt spid="52"/>
                                        </p:tgtEl>
                                        <p:attrNameLst>
                                          <p:attrName>style.visibility</p:attrName>
                                        </p:attrNameLst>
                                      </p:cBhvr>
                                      <p:to>
                                        <p:strVal val="visible"/>
                                      </p:to>
                                    </p:set>
                                  </p:childTnLst>
                                </p:cTn>
                              </p:par>
                              <p:par>
                                <p:cTn id="98" presetID="1" presetClass="entr" presetSubtype="0" fill="hold" nodeType="withEffect">
                                  <p:stCondLst>
                                    <p:cond delay="0"/>
                                  </p:stCondLst>
                                  <p:childTnLst>
                                    <p:set>
                                      <p:cBhvr>
                                        <p:cTn id="99" dur="1" fill="hold">
                                          <p:stCondLst>
                                            <p:cond delay="0"/>
                                          </p:stCondLst>
                                        </p:cTn>
                                        <p:tgtEl>
                                          <p:spTgt spid="62"/>
                                        </p:tgtEl>
                                        <p:attrNameLst>
                                          <p:attrName>style.visibility</p:attrName>
                                        </p:attrNameLst>
                                      </p:cBhvr>
                                      <p:to>
                                        <p:strVal val="visible"/>
                                      </p:to>
                                    </p:set>
                                  </p:childTnLst>
                                </p:cTn>
                              </p:par>
                              <p:par>
                                <p:cTn id="100" presetID="1" presetClass="entr" presetSubtype="0" fill="hold" grpId="0" nodeType="withEffect">
                                  <p:stCondLst>
                                    <p:cond delay="0"/>
                                  </p:stCondLst>
                                  <p:childTnLst>
                                    <p:set>
                                      <p:cBhvr>
                                        <p:cTn id="101"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p:bldP spid="22" grpId="0" animBg="1"/>
      <p:bldP spid="23" grpId="0" animBg="1"/>
      <p:bldP spid="24" grpId="0" animBg="1"/>
      <p:bldP spid="25" grpId="0"/>
      <p:bldP spid="26" grpId="0"/>
      <p:bldP spid="27" grpId="0"/>
      <p:bldP spid="29" grpId="0" animBg="1"/>
      <p:bldP spid="30" grpId="0" animBg="1"/>
      <p:bldP spid="31" grpId="0" animBg="1"/>
      <p:bldP spid="32" grpId="0" animBg="1"/>
      <p:bldP spid="33" grpId="0" animBg="1"/>
      <p:bldP spid="34" grpId="0" animBg="1"/>
      <p:bldP spid="35" grpId="0" animBg="1"/>
      <p:bldP spid="36" grpId="0" animBg="1"/>
      <p:bldP spid="37" grpId="0" animBg="1"/>
      <p:bldP spid="40" grpId="0" animBg="1"/>
      <p:bldP spid="41" grpId="0" animBg="1"/>
      <p:bldP spid="46" grpId="0" animBg="1"/>
      <p:bldP spid="47" grpId="0" animBg="1"/>
      <p:bldP spid="48" grpId="0" animBg="1"/>
      <p:bldP spid="49" grpId="0" animBg="1"/>
      <p:bldP spid="50" grpId="0" animBg="1"/>
      <p:bldP spid="5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B5152189-E67B-4D26-B052-76DE3D6CF7C5}" type="slidenum">
              <a:rPr lang="fr-FR" sz="2000" smtClean="0"/>
              <a:t>37</a:t>
            </a:fld>
            <a:endParaRPr lang="fr-FR" sz="2000"/>
          </a:p>
        </p:txBody>
      </p:sp>
      <p:sp>
        <p:nvSpPr>
          <p:cNvPr id="3" name="Rectangle 2"/>
          <p:cNvSpPr/>
          <p:nvPr/>
        </p:nvSpPr>
        <p:spPr>
          <a:xfrm>
            <a:off x="0" y="2961564"/>
            <a:ext cx="12192000" cy="631065"/>
          </a:xfrm>
          <a:prstGeom prst="rect">
            <a:avLst/>
          </a:prstGeom>
          <a:gradFill flip="none" rotWithShape="1">
            <a:gsLst>
              <a:gs pos="0">
                <a:srgbClr val="610039">
                  <a:alpha val="85000"/>
                </a:srgbClr>
              </a:gs>
              <a:gs pos="50000">
                <a:srgbClr val="610039"/>
              </a:gs>
              <a:gs pos="100000">
                <a:srgbClr val="610039">
                  <a:alpha val="85000"/>
                </a:srgbClr>
              </a:gs>
            </a:gsLst>
            <a:lin ang="16200000" scaled="1"/>
            <a:tileRect/>
          </a:gradFill>
          <a:ln>
            <a:solidFill>
              <a:srgbClr val="7623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smtClean="0">
                <a:solidFill>
                  <a:schemeClr val="bg1"/>
                </a:solidFill>
                <a:latin typeface="Eras Medium ITC" panose="020B0602030504020804" pitchFamily="34" charset="0"/>
              </a:rPr>
              <a:t>IV. La conception innovante – </a:t>
            </a:r>
            <a:r>
              <a:rPr lang="fr-FR" sz="3200" i="1" dirty="0" smtClean="0">
                <a:solidFill>
                  <a:schemeClr val="bg1"/>
                </a:solidFill>
                <a:latin typeface="Eras Medium ITC" panose="020B0602030504020804" pitchFamily="34" charset="0"/>
              </a:rPr>
              <a:t>les ateliers KC</a:t>
            </a:r>
            <a:endParaRPr lang="fr-FR" sz="3200" i="1" dirty="0">
              <a:solidFill>
                <a:schemeClr val="bg1"/>
              </a:solidFill>
              <a:latin typeface="Eras Medium ITC" panose="020B0602030504020804" pitchFamily="34" charset="0"/>
            </a:endParaRPr>
          </a:p>
        </p:txBody>
      </p:sp>
      <p:grpSp>
        <p:nvGrpSpPr>
          <p:cNvPr id="4" name="Groupe 3"/>
          <p:cNvGrpSpPr/>
          <p:nvPr/>
        </p:nvGrpSpPr>
        <p:grpSpPr>
          <a:xfrm>
            <a:off x="1474179" y="4050835"/>
            <a:ext cx="9169938" cy="753177"/>
            <a:chOff x="1766981" y="6414511"/>
            <a:chExt cx="6426738" cy="459750"/>
          </a:xfrm>
        </p:grpSpPr>
        <p:sp>
          <p:nvSpPr>
            <p:cNvPr id="5" name="Rectangle 4"/>
            <p:cNvSpPr/>
            <p:nvPr/>
          </p:nvSpPr>
          <p:spPr>
            <a:xfrm>
              <a:off x="7475454" y="6414511"/>
              <a:ext cx="718265" cy="45974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5498692" y="6414511"/>
              <a:ext cx="909918" cy="459749"/>
            </a:xfrm>
            <a:prstGeom prst="rect">
              <a:avLst/>
            </a:prstGeom>
            <a:solidFill>
              <a:srgbClr val="6100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3550656" y="6414511"/>
              <a:ext cx="840649" cy="45975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1766981" y="6414511"/>
              <a:ext cx="777129" cy="45975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Espace réservé du contenu 9"/>
            <p:cNvPicPr>
              <a:picLocks noChangeAspect="1"/>
            </p:cNvPicPr>
            <p:nvPr/>
          </p:nvPicPr>
          <p:blipFill>
            <a:blip r:embed="rId2"/>
            <a:stretch>
              <a:fillRect/>
            </a:stretch>
          </p:blipFill>
          <p:spPr>
            <a:xfrm>
              <a:off x="3640309" y="6414511"/>
              <a:ext cx="670022" cy="459749"/>
            </a:xfrm>
            <a:prstGeom prst="rect">
              <a:avLst/>
            </a:prstGeom>
          </p:spPr>
        </p:pic>
        <p:pic>
          <p:nvPicPr>
            <p:cNvPr id="11" name="Image 10"/>
            <p:cNvPicPr>
              <a:picLocks noChangeAspect="1"/>
            </p:cNvPicPr>
            <p:nvPr/>
          </p:nvPicPr>
          <p:blipFill>
            <a:blip r:embed="rId3"/>
            <a:stretch>
              <a:fillRect/>
            </a:stretch>
          </p:blipFill>
          <p:spPr>
            <a:xfrm>
              <a:off x="5663191" y="6421811"/>
              <a:ext cx="640119" cy="445150"/>
            </a:xfrm>
            <a:prstGeom prst="rect">
              <a:avLst/>
            </a:prstGeom>
          </p:spPr>
        </p:pic>
        <p:pic>
          <p:nvPicPr>
            <p:cNvPr id="12" name="Image 11"/>
            <p:cNvPicPr>
              <a:picLocks noChangeAspect="1"/>
            </p:cNvPicPr>
            <p:nvPr/>
          </p:nvPicPr>
          <p:blipFill>
            <a:blip r:embed="rId4"/>
            <a:stretch>
              <a:fillRect/>
            </a:stretch>
          </p:blipFill>
          <p:spPr>
            <a:xfrm>
              <a:off x="7661600" y="6472239"/>
              <a:ext cx="379867" cy="348710"/>
            </a:xfrm>
            <a:prstGeom prst="rect">
              <a:avLst/>
            </a:prstGeom>
          </p:spPr>
        </p:pic>
        <p:cxnSp>
          <p:nvCxnSpPr>
            <p:cNvPr id="13" name="Connecteur droit avec flèche 12"/>
            <p:cNvCxnSpPr>
              <a:stCxn id="8" idx="3"/>
              <a:endCxn id="7" idx="1"/>
            </p:cNvCxnSpPr>
            <p:nvPr/>
          </p:nvCxnSpPr>
          <p:spPr>
            <a:xfrm>
              <a:off x="2544110" y="6644386"/>
              <a:ext cx="100654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Connecteur droit avec flèche 13"/>
            <p:cNvCxnSpPr>
              <a:stCxn id="7" idx="3"/>
              <a:endCxn id="6" idx="1"/>
            </p:cNvCxnSpPr>
            <p:nvPr/>
          </p:nvCxnSpPr>
          <p:spPr>
            <a:xfrm>
              <a:off x="4391305" y="6644386"/>
              <a:ext cx="1107387"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 name="Connecteur droit avec flèche 14"/>
            <p:cNvCxnSpPr>
              <a:stCxn id="6" idx="3"/>
              <a:endCxn id="5" idx="1"/>
            </p:cNvCxnSpPr>
            <p:nvPr/>
          </p:nvCxnSpPr>
          <p:spPr>
            <a:xfrm>
              <a:off x="6408610" y="6644386"/>
              <a:ext cx="106684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6" name="Ellipse 15"/>
            <p:cNvSpPr/>
            <p:nvPr/>
          </p:nvSpPr>
          <p:spPr>
            <a:xfrm>
              <a:off x="6374109" y="6483030"/>
              <a:ext cx="378615" cy="322710"/>
            </a:xfrm>
            <a:prstGeom prst="ellipse">
              <a:avLst/>
            </a:prstGeom>
            <a:solidFill>
              <a:srgbClr val="61003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latin typeface="Eras Medium ITC" panose="020B0602030504020804" pitchFamily="34" charset="0"/>
                </a:rPr>
                <a:t>3</a:t>
              </a:r>
            </a:p>
          </p:txBody>
        </p:sp>
      </p:grpSp>
      <p:pic>
        <p:nvPicPr>
          <p:cNvPr id="18" name="Image 17"/>
          <p:cNvPicPr>
            <a:picLocks noChangeAspect="1"/>
          </p:cNvPicPr>
          <p:nvPr/>
        </p:nvPicPr>
        <p:blipFill rotWithShape="1">
          <a:blip r:embed="rId5" cstate="print">
            <a:clrChange>
              <a:clrFrom>
                <a:srgbClr val="FFFFFF"/>
              </a:clrFrom>
              <a:clrTo>
                <a:srgbClr val="FFFFFF">
                  <a:alpha val="0"/>
                </a:srgbClr>
              </a:clrTo>
            </a:clrChange>
            <a:duotone>
              <a:prstClr val="black"/>
              <a:schemeClr val="tx2">
                <a:tint val="45000"/>
                <a:satMod val="400000"/>
              </a:schemeClr>
            </a:duotone>
            <a:extLst>
              <a:ext uri="{BEBA8EAE-BF5A-486C-A8C5-ECC9F3942E4B}">
                <a14:imgProps xmlns:a14="http://schemas.microsoft.com/office/drawing/2010/main">
                  <a14:imgLayer r:embed="rId6">
                    <a14:imgEffect>
                      <a14:sharpenSoften amount="100000"/>
                    </a14:imgEffect>
                  </a14:imgLayer>
                </a14:imgProps>
              </a:ext>
              <a:ext uri="{28A0092B-C50C-407E-A947-70E740481C1C}">
                <a14:useLocalDpi xmlns:a14="http://schemas.microsoft.com/office/drawing/2010/main" val="0"/>
              </a:ext>
            </a:extLst>
          </a:blip>
          <a:srcRect l="16107"/>
          <a:stretch/>
        </p:blipFill>
        <p:spPr>
          <a:xfrm>
            <a:off x="1627696" y="4093267"/>
            <a:ext cx="805077" cy="710743"/>
          </a:xfrm>
          <a:prstGeom prst="rect">
            <a:avLst/>
          </a:prstGeom>
        </p:spPr>
      </p:pic>
    </p:spTree>
    <p:extLst>
      <p:ext uri="{BB962C8B-B14F-4D97-AF65-F5344CB8AC3E}">
        <p14:creationId xmlns:p14="http://schemas.microsoft.com/office/powerpoint/2010/main" val="602500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B5152189-E67B-4D26-B052-76DE3D6CF7C5}" type="slidenum">
              <a:rPr lang="fr-FR" smtClean="0"/>
              <a:pPr/>
              <a:t>38</a:t>
            </a:fld>
            <a:endParaRPr lang="fr-FR"/>
          </a:p>
        </p:txBody>
      </p:sp>
      <p:sp>
        <p:nvSpPr>
          <p:cNvPr id="3" name="Titre 2"/>
          <p:cNvSpPr>
            <a:spLocks noGrp="1"/>
          </p:cNvSpPr>
          <p:nvPr>
            <p:ph type="title"/>
          </p:nvPr>
        </p:nvSpPr>
        <p:spPr/>
        <p:txBody>
          <a:bodyPr>
            <a:normAutofit/>
          </a:bodyPr>
          <a:lstStyle/>
          <a:p>
            <a:r>
              <a:rPr lang="fr-FR" dirty="0"/>
              <a:t>évolution du référentiel C-K à l’issue des ateliers KC</a:t>
            </a:r>
          </a:p>
        </p:txBody>
      </p:sp>
      <p:sp>
        <p:nvSpPr>
          <p:cNvPr id="5" name="Sous-titre 4"/>
          <p:cNvSpPr>
            <a:spLocks noGrp="1"/>
          </p:cNvSpPr>
          <p:nvPr>
            <p:ph type="subTitle" idx="13"/>
          </p:nvPr>
        </p:nvSpPr>
        <p:spPr/>
        <p:txBody>
          <a:bodyPr/>
          <a:lstStyle/>
          <a:p>
            <a:r>
              <a:rPr lang="fr-FR" dirty="0" smtClean="0"/>
              <a:t>IV. La conception innovante – </a:t>
            </a:r>
            <a:r>
              <a:rPr lang="fr-FR" i="1" dirty="0" smtClean="0"/>
              <a:t>les ateliers KC</a:t>
            </a:r>
            <a:endParaRPr lang="fr-FR" i="1" dirty="0"/>
          </a:p>
        </p:txBody>
      </p:sp>
      <p:sp>
        <p:nvSpPr>
          <p:cNvPr id="80" name="Rectangle à coins arrondis 79"/>
          <p:cNvSpPr/>
          <p:nvPr/>
        </p:nvSpPr>
        <p:spPr>
          <a:xfrm>
            <a:off x="620499" y="1111979"/>
            <a:ext cx="10837210" cy="510785"/>
          </a:xfrm>
          <a:prstGeom prst="roundRect">
            <a:avLst/>
          </a:prstGeom>
          <a:solidFill>
            <a:schemeClr val="accent2">
              <a:alpha val="59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fr-FR" sz="1600">
              <a:latin typeface="Eras Medium ITC" panose="020B0602030504020804" pitchFamily="34" charset="0"/>
            </a:endParaRPr>
          </a:p>
        </p:txBody>
      </p:sp>
      <p:sp>
        <p:nvSpPr>
          <p:cNvPr id="81" name="Rectangle à coins arrondis 80"/>
          <p:cNvSpPr/>
          <p:nvPr/>
        </p:nvSpPr>
        <p:spPr>
          <a:xfrm>
            <a:off x="1389972" y="1163183"/>
            <a:ext cx="8898918" cy="320565"/>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1600" dirty="0">
                <a:solidFill>
                  <a:schemeClr val="bg1"/>
                </a:solidFill>
                <a:latin typeface="Eras Medium ITC" panose="020B0602030504020804" pitchFamily="34" charset="0"/>
              </a:rPr>
              <a:t>Un bassin versant avec une faible concentration d’herbicides agricoles dans sa rivière</a:t>
            </a:r>
          </a:p>
        </p:txBody>
      </p:sp>
      <p:sp>
        <p:nvSpPr>
          <p:cNvPr id="82" name="ZoneTexte 81"/>
          <p:cNvSpPr txBox="1"/>
          <p:nvPr/>
        </p:nvSpPr>
        <p:spPr>
          <a:xfrm>
            <a:off x="10734134" y="1165801"/>
            <a:ext cx="723575" cy="338554"/>
          </a:xfrm>
          <a:prstGeom prst="rect">
            <a:avLst/>
          </a:prstGeom>
          <a:noFill/>
        </p:spPr>
        <p:txBody>
          <a:bodyPr wrap="square" rtlCol="0">
            <a:spAutoFit/>
          </a:bodyPr>
          <a:lstStyle/>
          <a:p>
            <a:r>
              <a:rPr lang="fr-FR" sz="1600" i="1" dirty="0" smtClean="0">
                <a:latin typeface="Eras Medium ITC" panose="020B0602030504020804" pitchFamily="34" charset="0"/>
              </a:rPr>
              <a:t>C0</a:t>
            </a:r>
            <a:endParaRPr lang="fr-FR" sz="1600" i="1" dirty="0">
              <a:latin typeface="Eras Medium ITC" panose="020B0602030504020804" pitchFamily="34" charset="0"/>
            </a:endParaRPr>
          </a:p>
        </p:txBody>
      </p:sp>
      <p:sp>
        <p:nvSpPr>
          <p:cNvPr id="83" name="Rectangle à coins arrondis 82"/>
          <p:cNvSpPr/>
          <p:nvPr/>
        </p:nvSpPr>
        <p:spPr>
          <a:xfrm>
            <a:off x="29049" y="2201497"/>
            <a:ext cx="11428660" cy="419591"/>
          </a:xfrm>
          <a:prstGeom prst="roundRect">
            <a:avLst/>
          </a:prstGeom>
          <a:solidFill>
            <a:srgbClr val="7030A0">
              <a:alpha val="57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i="1" dirty="0">
              <a:latin typeface="Eras Medium ITC" panose="020B0602030504020804" pitchFamily="34" charset="0"/>
            </a:endParaRPr>
          </a:p>
        </p:txBody>
      </p:sp>
      <p:sp>
        <p:nvSpPr>
          <p:cNvPr id="84" name="Rectangle à coins arrondis 83"/>
          <p:cNvSpPr/>
          <p:nvPr/>
        </p:nvSpPr>
        <p:spPr>
          <a:xfrm>
            <a:off x="29049" y="1906209"/>
            <a:ext cx="11428660" cy="282113"/>
          </a:xfrm>
          <a:prstGeom prst="roundRect">
            <a:avLst/>
          </a:prstGeom>
          <a:solidFill>
            <a:schemeClr val="accent4">
              <a:alpha val="50000"/>
            </a:schemeClr>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fr-FR" sz="1600">
              <a:latin typeface="Eras Medium ITC" panose="020B0602030504020804" pitchFamily="34" charset="0"/>
            </a:endParaRPr>
          </a:p>
        </p:txBody>
      </p:sp>
      <p:sp>
        <p:nvSpPr>
          <p:cNvPr id="85" name="Rectangle à coins arrondis 84"/>
          <p:cNvSpPr/>
          <p:nvPr/>
        </p:nvSpPr>
        <p:spPr>
          <a:xfrm>
            <a:off x="29049" y="1648917"/>
            <a:ext cx="11428660" cy="275047"/>
          </a:xfrm>
          <a:prstGeom prst="roundRect">
            <a:avLst/>
          </a:prstGeom>
          <a:solidFill>
            <a:schemeClr val="accent6">
              <a:alpha val="56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fr-FR" sz="1600">
              <a:latin typeface="Eras Medium ITC" panose="020B0602030504020804" pitchFamily="34" charset="0"/>
            </a:endParaRPr>
          </a:p>
        </p:txBody>
      </p:sp>
      <p:sp>
        <p:nvSpPr>
          <p:cNvPr id="86" name="ZoneTexte 85"/>
          <p:cNvSpPr txBox="1"/>
          <p:nvPr/>
        </p:nvSpPr>
        <p:spPr>
          <a:xfrm>
            <a:off x="620499" y="1618164"/>
            <a:ext cx="1666214" cy="338554"/>
          </a:xfrm>
          <a:prstGeom prst="rect">
            <a:avLst/>
          </a:prstGeom>
          <a:noFill/>
        </p:spPr>
        <p:txBody>
          <a:bodyPr wrap="square" rtlCol="0">
            <a:spAutoFit/>
          </a:bodyPr>
          <a:lstStyle/>
          <a:p>
            <a:r>
              <a:rPr lang="fr-FR" sz="1600" i="1" dirty="0" smtClean="0">
                <a:latin typeface="Eras Medium ITC" panose="020B0602030504020804" pitchFamily="34" charset="0"/>
              </a:rPr>
              <a:t>Partition 1</a:t>
            </a:r>
            <a:endParaRPr lang="fr-FR" sz="1600" i="1" dirty="0">
              <a:latin typeface="Eras Medium ITC" panose="020B0602030504020804" pitchFamily="34" charset="0"/>
            </a:endParaRPr>
          </a:p>
        </p:txBody>
      </p:sp>
      <p:sp>
        <p:nvSpPr>
          <p:cNvPr id="87" name="ZoneTexte 86"/>
          <p:cNvSpPr txBox="1"/>
          <p:nvPr/>
        </p:nvSpPr>
        <p:spPr>
          <a:xfrm>
            <a:off x="595091" y="1862918"/>
            <a:ext cx="1298632" cy="338554"/>
          </a:xfrm>
          <a:prstGeom prst="rect">
            <a:avLst/>
          </a:prstGeom>
          <a:noFill/>
        </p:spPr>
        <p:txBody>
          <a:bodyPr wrap="square" rtlCol="0">
            <a:spAutoFit/>
          </a:bodyPr>
          <a:lstStyle/>
          <a:p>
            <a:r>
              <a:rPr lang="fr-FR" sz="1600" i="1" dirty="0" smtClean="0">
                <a:latin typeface="Eras Medium ITC" panose="020B0602030504020804" pitchFamily="34" charset="0"/>
              </a:rPr>
              <a:t>Partition </a:t>
            </a:r>
            <a:r>
              <a:rPr lang="fr-FR" sz="1600" i="1" dirty="0">
                <a:latin typeface="Eras Medium ITC" panose="020B0602030504020804" pitchFamily="34" charset="0"/>
              </a:rPr>
              <a:t>2</a:t>
            </a:r>
          </a:p>
        </p:txBody>
      </p:sp>
      <p:sp>
        <p:nvSpPr>
          <p:cNvPr id="88" name="ZoneTexte 87"/>
          <p:cNvSpPr txBox="1"/>
          <p:nvPr/>
        </p:nvSpPr>
        <p:spPr>
          <a:xfrm>
            <a:off x="492179" y="2232250"/>
            <a:ext cx="1663559" cy="338554"/>
          </a:xfrm>
          <a:prstGeom prst="rect">
            <a:avLst/>
          </a:prstGeom>
          <a:noFill/>
        </p:spPr>
        <p:txBody>
          <a:bodyPr wrap="square" rtlCol="0">
            <a:spAutoFit/>
          </a:bodyPr>
          <a:lstStyle/>
          <a:p>
            <a:r>
              <a:rPr lang="fr-FR" sz="1600" i="1" dirty="0" smtClean="0">
                <a:latin typeface="Eras Medium ITC" panose="020B0602030504020804" pitchFamily="34" charset="0"/>
              </a:rPr>
              <a:t>Partitions 3 et 4</a:t>
            </a:r>
            <a:endParaRPr lang="fr-FR" sz="1600" i="1" dirty="0">
              <a:latin typeface="Eras Medium ITC" panose="020B0602030504020804" pitchFamily="34" charset="0"/>
            </a:endParaRPr>
          </a:p>
        </p:txBody>
      </p:sp>
      <p:cxnSp>
        <p:nvCxnSpPr>
          <p:cNvPr id="89" name="Connecteur droit avec flèche 88"/>
          <p:cNvCxnSpPr>
            <a:stCxn id="81" idx="2"/>
            <a:endCxn id="90" idx="0"/>
          </p:cNvCxnSpPr>
          <p:nvPr/>
        </p:nvCxnSpPr>
        <p:spPr>
          <a:xfrm>
            <a:off x="5839431" y="1483748"/>
            <a:ext cx="1201905" cy="759791"/>
          </a:xfrm>
          <a:prstGeom prst="straightConnector1">
            <a:avLst/>
          </a:prstGeom>
          <a:ln w="38100">
            <a:prstDash val="dash"/>
            <a:tailEnd type="triangle"/>
          </a:ln>
        </p:spPr>
        <p:style>
          <a:lnRef idx="1">
            <a:schemeClr val="dk1"/>
          </a:lnRef>
          <a:fillRef idx="0">
            <a:schemeClr val="dk1"/>
          </a:fillRef>
          <a:effectRef idx="0">
            <a:schemeClr val="dk1"/>
          </a:effectRef>
          <a:fontRef idx="minor">
            <a:schemeClr val="tx1"/>
          </a:fontRef>
        </p:style>
      </p:cxnSp>
      <p:sp>
        <p:nvSpPr>
          <p:cNvPr id="90" name="Rectangle à coins arrondis 89"/>
          <p:cNvSpPr/>
          <p:nvPr/>
        </p:nvSpPr>
        <p:spPr>
          <a:xfrm>
            <a:off x="5761822" y="2243539"/>
            <a:ext cx="2559027" cy="329987"/>
          </a:xfrm>
          <a:prstGeom prst="roundRect">
            <a:avLst/>
          </a:prstGeom>
          <a:ln w="38100">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1600" dirty="0" smtClean="0">
                <a:solidFill>
                  <a:schemeClr val="bg1"/>
                </a:solidFill>
                <a:latin typeface="Eras Medium ITC" panose="020B0602030504020804" pitchFamily="34" charset="0"/>
              </a:rPr>
              <a:t>À l’échelle du territoire</a:t>
            </a:r>
            <a:endParaRPr lang="fr-FR" sz="1600" dirty="0">
              <a:solidFill>
                <a:schemeClr val="bg1"/>
              </a:solidFill>
              <a:latin typeface="Eras Medium ITC" panose="020B0602030504020804" pitchFamily="34" charset="0"/>
            </a:endParaRPr>
          </a:p>
        </p:txBody>
      </p:sp>
      <p:sp>
        <p:nvSpPr>
          <p:cNvPr id="91" name="Rectangle à coins arrondis 90"/>
          <p:cNvSpPr/>
          <p:nvPr/>
        </p:nvSpPr>
        <p:spPr>
          <a:xfrm>
            <a:off x="29049" y="2662540"/>
            <a:ext cx="11428659" cy="1119731"/>
          </a:xfrm>
          <a:prstGeom prst="roundRect">
            <a:avLst/>
          </a:prstGeom>
          <a:solidFill>
            <a:schemeClr val="accent5">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i="1" dirty="0">
              <a:latin typeface="Eras Medium ITC" panose="020B0602030504020804" pitchFamily="34" charset="0"/>
            </a:endParaRPr>
          </a:p>
        </p:txBody>
      </p:sp>
      <p:sp>
        <p:nvSpPr>
          <p:cNvPr id="92" name="ZoneTexte 91"/>
          <p:cNvSpPr txBox="1"/>
          <p:nvPr/>
        </p:nvSpPr>
        <p:spPr>
          <a:xfrm>
            <a:off x="89668" y="2677250"/>
            <a:ext cx="1681816" cy="338554"/>
          </a:xfrm>
          <a:prstGeom prst="rect">
            <a:avLst/>
          </a:prstGeom>
          <a:noFill/>
        </p:spPr>
        <p:txBody>
          <a:bodyPr wrap="square" rtlCol="0">
            <a:spAutoFit/>
          </a:bodyPr>
          <a:lstStyle/>
          <a:p>
            <a:r>
              <a:rPr lang="fr-FR" sz="1600" i="1" dirty="0" smtClean="0">
                <a:latin typeface="Eras Medium ITC" panose="020B0602030504020804" pitchFamily="34" charset="0"/>
              </a:rPr>
              <a:t>Partitions 5 et 6</a:t>
            </a:r>
            <a:endParaRPr lang="fr-FR" sz="1600" i="1" dirty="0">
              <a:latin typeface="Eras Medium ITC" panose="020B0602030504020804" pitchFamily="34" charset="0"/>
            </a:endParaRPr>
          </a:p>
        </p:txBody>
      </p:sp>
      <p:sp>
        <p:nvSpPr>
          <p:cNvPr id="93" name="Rectangle à coins arrondis 92"/>
          <p:cNvSpPr/>
          <p:nvPr/>
        </p:nvSpPr>
        <p:spPr>
          <a:xfrm>
            <a:off x="3174136" y="2749963"/>
            <a:ext cx="2023446" cy="248486"/>
          </a:xfrm>
          <a:prstGeom prst="roundRect">
            <a:avLst/>
          </a:prstGeom>
          <a:solidFill>
            <a:schemeClr val="bg1">
              <a:lumMod val="50000"/>
            </a:schemeClr>
          </a:solidFill>
          <a:ln w="38100">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1600" dirty="0">
                <a:solidFill>
                  <a:schemeClr val="tx1"/>
                </a:solidFill>
                <a:latin typeface="Eras Medium ITC" panose="020B0602030504020804" pitchFamily="34" charset="0"/>
              </a:rPr>
              <a:t>En mutualisant</a:t>
            </a:r>
          </a:p>
        </p:txBody>
      </p:sp>
      <p:sp>
        <p:nvSpPr>
          <p:cNvPr id="94" name="Rectangle à coins arrondis 93"/>
          <p:cNvSpPr/>
          <p:nvPr/>
        </p:nvSpPr>
        <p:spPr>
          <a:xfrm>
            <a:off x="8535670" y="2706035"/>
            <a:ext cx="1619711" cy="292414"/>
          </a:xfrm>
          <a:prstGeom prst="roundRect">
            <a:avLst/>
          </a:prstGeom>
          <a:ln w="38100">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1600" dirty="0">
                <a:latin typeface="Eras Medium ITC" panose="020B0602030504020804" pitchFamily="34" charset="0"/>
              </a:rPr>
              <a:t>En valorisant</a:t>
            </a:r>
          </a:p>
        </p:txBody>
      </p:sp>
      <p:cxnSp>
        <p:nvCxnSpPr>
          <p:cNvPr id="95" name="Connecteur droit avec flèche 94"/>
          <p:cNvCxnSpPr>
            <a:stCxn id="90" idx="2"/>
            <a:endCxn id="93" idx="0"/>
          </p:cNvCxnSpPr>
          <p:nvPr/>
        </p:nvCxnSpPr>
        <p:spPr>
          <a:xfrm flipH="1">
            <a:off x="4185859" y="2573526"/>
            <a:ext cx="2855477" cy="17643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6" name="Connecteur droit avec flèche 95"/>
          <p:cNvCxnSpPr>
            <a:stCxn id="90" idx="2"/>
            <a:endCxn id="94" idx="0"/>
          </p:cNvCxnSpPr>
          <p:nvPr/>
        </p:nvCxnSpPr>
        <p:spPr>
          <a:xfrm>
            <a:off x="7041336" y="2573526"/>
            <a:ext cx="2304190" cy="13250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7" name="Rectangle à coins arrondis 96"/>
          <p:cNvSpPr/>
          <p:nvPr/>
        </p:nvSpPr>
        <p:spPr>
          <a:xfrm>
            <a:off x="7149722" y="3284995"/>
            <a:ext cx="1800514" cy="273878"/>
          </a:xfrm>
          <a:prstGeom prst="roundRect">
            <a:avLst/>
          </a:prstGeom>
          <a:ln w="38100">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sz="1600" dirty="0">
                <a:latin typeface="Eras Medium ITC" panose="020B0602030504020804" pitchFamily="34" charset="0"/>
              </a:rPr>
              <a:t>Les pratiques </a:t>
            </a:r>
          </a:p>
        </p:txBody>
      </p:sp>
      <p:sp>
        <p:nvSpPr>
          <p:cNvPr id="98" name="Rectangle à coins arrondis 97"/>
          <p:cNvSpPr/>
          <p:nvPr/>
        </p:nvSpPr>
        <p:spPr>
          <a:xfrm>
            <a:off x="9510022" y="3218292"/>
            <a:ext cx="1765800" cy="311734"/>
          </a:xfrm>
          <a:prstGeom prst="roundRect">
            <a:avLst/>
          </a:prstGeom>
          <a:ln w="38100">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1600" dirty="0">
                <a:latin typeface="Eras Medium ITC" panose="020B0602030504020804" pitchFamily="34" charset="0"/>
              </a:rPr>
              <a:t>Le territoire</a:t>
            </a:r>
          </a:p>
        </p:txBody>
      </p:sp>
      <p:cxnSp>
        <p:nvCxnSpPr>
          <p:cNvPr id="99" name="Connecteur droit avec flèche 98"/>
          <p:cNvCxnSpPr>
            <a:stCxn id="94" idx="2"/>
            <a:endCxn id="97" idx="0"/>
          </p:cNvCxnSpPr>
          <p:nvPr/>
        </p:nvCxnSpPr>
        <p:spPr>
          <a:xfrm flipH="1">
            <a:off x="8049979" y="2998449"/>
            <a:ext cx="1295547" cy="28654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Connecteur droit avec flèche 99"/>
          <p:cNvCxnSpPr>
            <a:stCxn id="94" idx="2"/>
            <a:endCxn id="98" idx="0"/>
          </p:cNvCxnSpPr>
          <p:nvPr/>
        </p:nvCxnSpPr>
        <p:spPr>
          <a:xfrm>
            <a:off x="9345526" y="2998449"/>
            <a:ext cx="1047396" cy="21984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1" name="Rectangle à coins arrondis 100"/>
          <p:cNvSpPr/>
          <p:nvPr/>
        </p:nvSpPr>
        <p:spPr>
          <a:xfrm>
            <a:off x="89669" y="3129151"/>
            <a:ext cx="1107162" cy="442606"/>
          </a:xfrm>
          <a:prstGeom prst="roundRect">
            <a:avLst/>
          </a:prstGeom>
          <a:ln w="38100">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1600" dirty="0" smtClean="0">
                <a:latin typeface="Eras Medium ITC" panose="020B0602030504020804" pitchFamily="34" charset="0"/>
              </a:rPr>
              <a:t>Force de travail  </a:t>
            </a:r>
            <a:endParaRPr lang="fr-FR" sz="1600" dirty="0">
              <a:latin typeface="Eras Medium ITC" panose="020B0602030504020804" pitchFamily="34" charset="0"/>
            </a:endParaRPr>
          </a:p>
        </p:txBody>
      </p:sp>
      <p:cxnSp>
        <p:nvCxnSpPr>
          <p:cNvPr id="102" name="Connecteur droit avec flèche 101"/>
          <p:cNvCxnSpPr>
            <a:stCxn id="93" idx="2"/>
            <a:endCxn id="106" idx="0"/>
          </p:cNvCxnSpPr>
          <p:nvPr/>
        </p:nvCxnSpPr>
        <p:spPr>
          <a:xfrm>
            <a:off x="4185859" y="2998449"/>
            <a:ext cx="1427738" cy="22823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Connecteur droit avec flèche 102"/>
          <p:cNvCxnSpPr>
            <a:stCxn id="93" idx="2"/>
            <a:endCxn id="107" idx="0"/>
          </p:cNvCxnSpPr>
          <p:nvPr/>
        </p:nvCxnSpPr>
        <p:spPr>
          <a:xfrm flipH="1">
            <a:off x="3722235" y="2998449"/>
            <a:ext cx="463624" cy="24848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4" name="Connecteur droit avec flèche 103"/>
          <p:cNvCxnSpPr>
            <a:stCxn id="93" idx="2"/>
            <a:endCxn id="108" idx="0"/>
          </p:cNvCxnSpPr>
          <p:nvPr/>
        </p:nvCxnSpPr>
        <p:spPr>
          <a:xfrm flipH="1">
            <a:off x="2006354" y="2998449"/>
            <a:ext cx="2179505" cy="24848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5" name="Connecteur droit avec flèche 104"/>
          <p:cNvCxnSpPr>
            <a:stCxn id="93" idx="2"/>
            <a:endCxn id="101" idx="0"/>
          </p:cNvCxnSpPr>
          <p:nvPr/>
        </p:nvCxnSpPr>
        <p:spPr>
          <a:xfrm flipH="1">
            <a:off x="643250" y="2998449"/>
            <a:ext cx="3542609" cy="13070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6" name="Rectangle à coins arrondis 105"/>
          <p:cNvSpPr/>
          <p:nvPr/>
        </p:nvSpPr>
        <p:spPr>
          <a:xfrm>
            <a:off x="4830693" y="3226684"/>
            <a:ext cx="1565807" cy="381334"/>
          </a:xfrm>
          <a:prstGeom prst="roundRect">
            <a:avLst/>
          </a:prstGeom>
          <a:ln w="38100">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1600" dirty="0" smtClean="0">
                <a:latin typeface="Eras Medium ITC" panose="020B0602030504020804" pitchFamily="34" charset="0"/>
              </a:rPr>
              <a:t>Connaissances </a:t>
            </a:r>
            <a:endParaRPr lang="fr-FR" sz="1600" dirty="0">
              <a:latin typeface="Eras Medium ITC" panose="020B0602030504020804" pitchFamily="34" charset="0"/>
            </a:endParaRPr>
          </a:p>
        </p:txBody>
      </p:sp>
      <p:sp>
        <p:nvSpPr>
          <p:cNvPr id="107" name="Rectangle à coins arrondis 106"/>
          <p:cNvSpPr/>
          <p:nvPr/>
        </p:nvSpPr>
        <p:spPr>
          <a:xfrm>
            <a:off x="3104770" y="3246935"/>
            <a:ext cx="1234929" cy="295089"/>
          </a:xfrm>
          <a:prstGeom prst="roundRect">
            <a:avLst/>
          </a:prstGeom>
          <a:ln w="38100">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1600" dirty="0" smtClean="0">
                <a:latin typeface="Eras Medium ITC" panose="020B0602030504020804" pitchFamily="34" charset="0"/>
              </a:rPr>
              <a:t>Ressources </a:t>
            </a:r>
            <a:endParaRPr lang="fr-FR" sz="1600" dirty="0">
              <a:latin typeface="Eras Medium ITC" panose="020B0602030504020804" pitchFamily="34" charset="0"/>
            </a:endParaRPr>
          </a:p>
        </p:txBody>
      </p:sp>
      <p:sp>
        <p:nvSpPr>
          <p:cNvPr id="108" name="Rectangle à coins arrondis 107"/>
          <p:cNvSpPr/>
          <p:nvPr/>
        </p:nvSpPr>
        <p:spPr>
          <a:xfrm>
            <a:off x="1398931" y="3246935"/>
            <a:ext cx="1214845" cy="266446"/>
          </a:xfrm>
          <a:prstGeom prst="roundRect">
            <a:avLst/>
          </a:prstGeom>
          <a:ln w="38100">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1600" dirty="0" smtClean="0">
                <a:latin typeface="Eras Medium ITC" panose="020B0602030504020804" pitchFamily="34" charset="0"/>
              </a:rPr>
              <a:t>Services  </a:t>
            </a:r>
            <a:endParaRPr lang="fr-FR" sz="1600" dirty="0">
              <a:latin typeface="Eras Medium ITC" panose="020B0602030504020804" pitchFamily="34" charset="0"/>
            </a:endParaRPr>
          </a:p>
        </p:txBody>
      </p:sp>
      <p:sp>
        <p:nvSpPr>
          <p:cNvPr id="109" name="Rectangle à coins arrondis 108"/>
          <p:cNvSpPr/>
          <p:nvPr/>
        </p:nvSpPr>
        <p:spPr>
          <a:xfrm>
            <a:off x="225194" y="4284309"/>
            <a:ext cx="1294939" cy="348029"/>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sz="1600" dirty="0" err="1" smtClean="0">
                <a:latin typeface="Eras Medium ITC" panose="020B0602030504020804" pitchFamily="34" charset="0"/>
              </a:rPr>
              <a:t>koudmen</a:t>
            </a:r>
            <a:endParaRPr lang="fr-FR" sz="1600" dirty="0">
              <a:latin typeface="Eras Medium ITC" panose="020B0602030504020804" pitchFamily="34" charset="0"/>
            </a:endParaRPr>
          </a:p>
        </p:txBody>
      </p:sp>
      <p:sp>
        <p:nvSpPr>
          <p:cNvPr id="110" name="Rectangle à coins arrondis 109"/>
          <p:cNvSpPr/>
          <p:nvPr/>
        </p:nvSpPr>
        <p:spPr>
          <a:xfrm>
            <a:off x="176305" y="4850978"/>
            <a:ext cx="2314742" cy="552654"/>
          </a:xfrm>
          <a:prstGeom prst="roundRect">
            <a:avLst/>
          </a:prstGeom>
          <a:solidFill>
            <a:schemeClr val="bg1">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1600" dirty="0" smtClean="0">
                <a:solidFill>
                  <a:schemeClr val="tx1"/>
                </a:solidFill>
                <a:latin typeface="Eras Medium ITC" panose="020B0602030504020804" pitchFamily="34" charset="0"/>
              </a:rPr>
              <a:t>Projet de groupement d’employeurs</a:t>
            </a:r>
            <a:endParaRPr lang="fr-FR" sz="1600" dirty="0">
              <a:solidFill>
                <a:schemeClr val="tx1"/>
              </a:solidFill>
              <a:latin typeface="Eras Medium ITC" panose="020B0602030504020804" pitchFamily="34" charset="0"/>
            </a:endParaRPr>
          </a:p>
        </p:txBody>
      </p:sp>
      <p:sp>
        <p:nvSpPr>
          <p:cNvPr id="111" name="Rectangle à coins arrondis 110"/>
          <p:cNvSpPr/>
          <p:nvPr/>
        </p:nvSpPr>
        <p:spPr>
          <a:xfrm>
            <a:off x="845307" y="5492883"/>
            <a:ext cx="2086312" cy="648444"/>
          </a:xfrm>
          <a:prstGeom prst="roundRect">
            <a:avLst/>
          </a:prstGeom>
          <a:solidFill>
            <a:schemeClr val="bg1">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1600" dirty="0" smtClean="0">
                <a:solidFill>
                  <a:schemeClr val="tx1"/>
                </a:solidFill>
                <a:latin typeface="Eras Medium ITC" panose="020B0602030504020804" pitchFamily="34" charset="0"/>
              </a:rPr>
              <a:t>Association/rotation avec des animaux</a:t>
            </a:r>
            <a:endParaRPr lang="fr-FR" sz="1600" dirty="0">
              <a:solidFill>
                <a:schemeClr val="tx1"/>
              </a:solidFill>
              <a:latin typeface="Eras Medium ITC" panose="020B0602030504020804" pitchFamily="34" charset="0"/>
            </a:endParaRPr>
          </a:p>
        </p:txBody>
      </p:sp>
      <p:cxnSp>
        <p:nvCxnSpPr>
          <p:cNvPr id="112" name="Connecteur en arc 111"/>
          <p:cNvCxnSpPr>
            <a:endCxn id="108" idx="2"/>
          </p:cNvCxnSpPr>
          <p:nvPr/>
        </p:nvCxnSpPr>
        <p:spPr>
          <a:xfrm rot="5400000" flipH="1" flipV="1">
            <a:off x="1220258" y="4090080"/>
            <a:ext cx="1362794" cy="209397"/>
          </a:xfrm>
          <a:prstGeom prst="curvedConnector3">
            <a:avLst>
              <a:gd name="adj1" fmla="val 50000"/>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113" name="Connecteur en arc 112"/>
          <p:cNvCxnSpPr>
            <a:endCxn id="107" idx="2"/>
          </p:cNvCxnSpPr>
          <p:nvPr/>
        </p:nvCxnSpPr>
        <p:spPr>
          <a:xfrm rot="5400000" flipH="1" flipV="1">
            <a:off x="2264216" y="4034863"/>
            <a:ext cx="1950858" cy="965180"/>
          </a:xfrm>
          <a:prstGeom prst="curvedConnector3">
            <a:avLst>
              <a:gd name="adj1" fmla="val 50000"/>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115" name="Connecteur en arc 114"/>
          <p:cNvCxnSpPr>
            <a:stCxn id="109" idx="0"/>
            <a:endCxn id="101" idx="2"/>
          </p:cNvCxnSpPr>
          <p:nvPr/>
        </p:nvCxnSpPr>
        <p:spPr>
          <a:xfrm rot="16200000" flipV="1">
            <a:off x="401681" y="3813326"/>
            <a:ext cx="712552" cy="229414"/>
          </a:xfrm>
          <a:prstGeom prst="curvedConnector3">
            <a:avLst>
              <a:gd name="adj1" fmla="val 50000"/>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116" name="Rectangle 115"/>
          <p:cNvSpPr/>
          <p:nvPr/>
        </p:nvSpPr>
        <p:spPr>
          <a:xfrm>
            <a:off x="3087057" y="5074635"/>
            <a:ext cx="4586073" cy="1182474"/>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latin typeface="Eras Medium ITC" panose="020B0602030504020804" pitchFamily="34" charset="0"/>
            </a:endParaRPr>
          </a:p>
        </p:txBody>
      </p:sp>
      <p:sp>
        <p:nvSpPr>
          <p:cNvPr id="118" name="Rectangle à coins arrondis 117"/>
          <p:cNvSpPr/>
          <p:nvPr/>
        </p:nvSpPr>
        <p:spPr>
          <a:xfrm>
            <a:off x="3278403" y="5134739"/>
            <a:ext cx="2454047" cy="376143"/>
          </a:xfrm>
          <a:prstGeom prst="roundRect">
            <a:avLst/>
          </a:prstGeom>
          <a:solidFill>
            <a:schemeClr val="bg1">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1600" dirty="0" smtClean="0">
                <a:solidFill>
                  <a:schemeClr val="tx1"/>
                </a:solidFill>
                <a:latin typeface="Eras Medium ITC" panose="020B0602030504020804" pitchFamily="34" charset="0"/>
              </a:rPr>
              <a:t>Associations de culture</a:t>
            </a:r>
            <a:endParaRPr lang="fr-FR" sz="1600" dirty="0">
              <a:solidFill>
                <a:schemeClr val="tx1"/>
              </a:solidFill>
              <a:latin typeface="Eras Medium ITC" panose="020B0602030504020804" pitchFamily="34" charset="0"/>
            </a:endParaRPr>
          </a:p>
        </p:txBody>
      </p:sp>
      <p:cxnSp>
        <p:nvCxnSpPr>
          <p:cNvPr id="119" name="Connecteur en arc 118"/>
          <p:cNvCxnSpPr>
            <a:endCxn id="107" idx="2"/>
          </p:cNvCxnSpPr>
          <p:nvPr/>
        </p:nvCxnSpPr>
        <p:spPr>
          <a:xfrm rot="5400000" flipH="1" flipV="1">
            <a:off x="2790722" y="4203227"/>
            <a:ext cx="1592715" cy="270311"/>
          </a:xfrm>
          <a:prstGeom prst="curvedConnector3">
            <a:avLst>
              <a:gd name="adj1" fmla="val 50000"/>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120" name="Rectangle à coins arrondis 119"/>
          <p:cNvSpPr/>
          <p:nvPr/>
        </p:nvSpPr>
        <p:spPr>
          <a:xfrm>
            <a:off x="5610220" y="4083660"/>
            <a:ext cx="1656585" cy="773669"/>
          </a:xfrm>
          <a:prstGeom prst="roundRect">
            <a:avLst/>
          </a:prstGeom>
          <a:solidFill>
            <a:schemeClr val="bg1">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1600" dirty="0" smtClean="0">
                <a:solidFill>
                  <a:schemeClr val="tx1"/>
                </a:solidFill>
                <a:latin typeface="Eras Medium ITC" panose="020B0602030504020804" pitchFamily="34" charset="0"/>
              </a:rPr>
              <a:t>Enherbements différents sur le territoire</a:t>
            </a:r>
            <a:endParaRPr lang="fr-FR" sz="1600" dirty="0">
              <a:solidFill>
                <a:schemeClr val="tx1"/>
              </a:solidFill>
              <a:latin typeface="Eras Medium ITC" panose="020B0602030504020804" pitchFamily="34" charset="0"/>
            </a:endParaRPr>
          </a:p>
        </p:txBody>
      </p:sp>
      <p:sp>
        <p:nvSpPr>
          <p:cNvPr id="121" name="Rectangle à coins arrondis 120"/>
          <p:cNvSpPr/>
          <p:nvPr/>
        </p:nvSpPr>
        <p:spPr>
          <a:xfrm>
            <a:off x="3869766" y="4086389"/>
            <a:ext cx="1702923" cy="746959"/>
          </a:xfrm>
          <a:prstGeom prst="roundRect">
            <a:avLst/>
          </a:prstGeom>
          <a:solidFill>
            <a:schemeClr val="bg1">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1600" dirty="0" smtClean="0">
                <a:solidFill>
                  <a:schemeClr val="tx1"/>
                </a:solidFill>
                <a:latin typeface="Eras Medium ITC" panose="020B0602030504020804" pitchFamily="34" charset="0"/>
              </a:rPr>
              <a:t>Échanges facilités entre agriculteurs</a:t>
            </a:r>
            <a:endParaRPr lang="fr-FR" sz="1600" dirty="0">
              <a:solidFill>
                <a:schemeClr val="tx1"/>
              </a:solidFill>
              <a:latin typeface="Eras Medium ITC" panose="020B0602030504020804" pitchFamily="34" charset="0"/>
            </a:endParaRPr>
          </a:p>
        </p:txBody>
      </p:sp>
      <p:sp>
        <p:nvSpPr>
          <p:cNvPr id="122" name="Rectangle 121"/>
          <p:cNvSpPr/>
          <p:nvPr/>
        </p:nvSpPr>
        <p:spPr>
          <a:xfrm>
            <a:off x="3817289" y="4021621"/>
            <a:ext cx="3632564" cy="963114"/>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latin typeface="Eras Medium ITC" panose="020B0602030504020804" pitchFamily="34" charset="0"/>
            </a:endParaRPr>
          </a:p>
        </p:txBody>
      </p:sp>
      <p:cxnSp>
        <p:nvCxnSpPr>
          <p:cNvPr id="123" name="Connecteur en arc 122"/>
          <p:cNvCxnSpPr>
            <a:stCxn id="122" idx="0"/>
            <a:endCxn id="106" idx="2"/>
          </p:cNvCxnSpPr>
          <p:nvPr/>
        </p:nvCxnSpPr>
        <p:spPr>
          <a:xfrm rot="16200000" flipV="1">
            <a:off x="5416783" y="3804833"/>
            <a:ext cx="413603" cy="19974"/>
          </a:xfrm>
          <a:prstGeom prst="curvedConnector3">
            <a:avLst>
              <a:gd name="adj1" fmla="val 50000"/>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124" name="Rectangle à coins arrondis 123"/>
          <p:cNvSpPr/>
          <p:nvPr/>
        </p:nvSpPr>
        <p:spPr>
          <a:xfrm>
            <a:off x="10285332" y="4290503"/>
            <a:ext cx="962811" cy="414318"/>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sz="1600" dirty="0" smtClean="0">
                <a:latin typeface="Eras Medium ITC" panose="020B0602030504020804" pitchFamily="34" charset="0"/>
              </a:rPr>
              <a:t>AMAP</a:t>
            </a:r>
            <a:endParaRPr lang="fr-FR" sz="1600" dirty="0">
              <a:latin typeface="Eras Medium ITC" panose="020B0602030504020804" pitchFamily="34" charset="0"/>
            </a:endParaRPr>
          </a:p>
        </p:txBody>
      </p:sp>
      <p:sp>
        <p:nvSpPr>
          <p:cNvPr id="125" name="Rectangle à coins arrondis 124"/>
          <p:cNvSpPr/>
          <p:nvPr/>
        </p:nvSpPr>
        <p:spPr>
          <a:xfrm>
            <a:off x="8217405" y="4687640"/>
            <a:ext cx="1879423" cy="742297"/>
          </a:xfrm>
          <a:prstGeom prst="roundRect">
            <a:avLst/>
          </a:prstGeom>
          <a:solidFill>
            <a:schemeClr val="bg1">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1600" dirty="0" smtClean="0">
                <a:solidFill>
                  <a:schemeClr val="tx1"/>
                </a:solidFill>
                <a:latin typeface="Eras Medium ITC" panose="020B0602030504020804" pitchFamily="34" charset="0"/>
              </a:rPr>
              <a:t>Écotourisme chez l’entreprise de transformation</a:t>
            </a:r>
            <a:endParaRPr lang="fr-FR" sz="1600" dirty="0">
              <a:solidFill>
                <a:schemeClr val="tx1"/>
              </a:solidFill>
              <a:latin typeface="Eras Medium ITC" panose="020B0602030504020804" pitchFamily="34" charset="0"/>
            </a:endParaRPr>
          </a:p>
        </p:txBody>
      </p:sp>
      <p:sp>
        <p:nvSpPr>
          <p:cNvPr id="126" name="Rectangle à coins arrondis 125"/>
          <p:cNvSpPr/>
          <p:nvPr/>
        </p:nvSpPr>
        <p:spPr>
          <a:xfrm>
            <a:off x="10392922" y="4808180"/>
            <a:ext cx="882900" cy="524636"/>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sz="1600" dirty="0" smtClean="0">
                <a:latin typeface="Eras Medium ITC" panose="020B0602030504020804" pitchFamily="34" charset="0"/>
              </a:rPr>
              <a:t>Label HVE</a:t>
            </a:r>
            <a:endParaRPr lang="fr-FR" sz="1600" dirty="0">
              <a:latin typeface="Eras Medium ITC" panose="020B0602030504020804" pitchFamily="34" charset="0"/>
            </a:endParaRPr>
          </a:p>
        </p:txBody>
      </p:sp>
      <p:sp>
        <p:nvSpPr>
          <p:cNvPr id="127" name="Rectangle à coins arrondis 126"/>
          <p:cNvSpPr/>
          <p:nvPr/>
        </p:nvSpPr>
        <p:spPr>
          <a:xfrm>
            <a:off x="8432028" y="4253433"/>
            <a:ext cx="1521028" cy="351028"/>
          </a:xfrm>
          <a:prstGeom prst="roundRect">
            <a:avLst/>
          </a:prstGeom>
          <a:solidFill>
            <a:schemeClr val="bg1">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1600" dirty="0" smtClean="0">
                <a:solidFill>
                  <a:schemeClr val="tx1"/>
                </a:solidFill>
                <a:latin typeface="Eras Medium ITC" panose="020B0602030504020804" pitchFamily="34" charset="0"/>
              </a:rPr>
              <a:t>MAE paysage</a:t>
            </a:r>
            <a:endParaRPr lang="fr-FR" sz="1600" dirty="0">
              <a:solidFill>
                <a:schemeClr val="tx1"/>
              </a:solidFill>
              <a:latin typeface="Eras Medium ITC" panose="020B0602030504020804" pitchFamily="34" charset="0"/>
            </a:endParaRPr>
          </a:p>
        </p:txBody>
      </p:sp>
      <p:sp>
        <p:nvSpPr>
          <p:cNvPr id="128" name="Rectangle à coins arrondis 127"/>
          <p:cNvSpPr/>
          <p:nvPr/>
        </p:nvSpPr>
        <p:spPr>
          <a:xfrm>
            <a:off x="7969225" y="5512432"/>
            <a:ext cx="3278918" cy="613243"/>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sz="1600" dirty="0" smtClean="0">
                <a:latin typeface="Eras Medium ITC" panose="020B0602030504020804" pitchFamily="34" charset="0"/>
              </a:rPr>
              <a:t>Agriculture Biologique possible pour les terres chlordéconées</a:t>
            </a:r>
            <a:endParaRPr lang="fr-FR" sz="1600" dirty="0">
              <a:latin typeface="Eras Medium ITC" panose="020B0602030504020804" pitchFamily="34" charset="0"/>
            </a:endParaRPr>
          </a:p>
        </p:txBody>
      </p:sp>
      <p:sp>
        <p:nvSpPr>
          <p:cNvPr id="129" name="Rectangle 128"/>
          <p:cNvSpPr/>
          <p:nvPr/>
        </p:nvSpPr>
        <p:spPr>
          <a:xfrm>
            <a:off x="7811488" y="4184280"/>
            <a:ext cx="3547193" cy="2052616"/>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latin typeface="Eras Medium ITC" panose="020B0602030504020804" pitchFamily="34" charset="0"/>
            </a:endParaRPr>
          </a:p>
        </p:txBody>
      </p:sp>
      <p:cxnSp>
        <p:nvCxnSpPr>
          <p:cNvPr id="130" name="Connecteur en arc 129"/>
          <p:cNvCxnSpPr>
            <a:stCxn id="129" idx="0"/>
            <a:endCxn id="98" idx="2"/>
          </p:cNvCxnSpPr>
          <p:nvPr/>
        </p:nvCxnSpPr>
        <p:spPr>
          <a:xfrm rot="5400000" flipH="1" flipV="1">
            <a:off x="9661876" y="3453235"/>
            <a:ext cx="654254" cy="807837"/>
          </a:xfrm>
          <a:prstGeom prst="curvedConnector3">
            <a:avLst>
              <a:gd name="adj1" fmla="val 50000"/>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131" name="Connecteur en arc 130"/>
          <p:cNvCxnSpPr>
            <a:stCxn id="129" idx="0"/>
            <a:endCxn id="97" idx="2"/>
          </p:cNvCxnSpPr>
          <p:nvPr/>
        </p:nvCxnSpPr>
        <p:spPr>
          <a:xfrm rot="16200000" flipV="1">
            <a:off x="8504829" y="3104024"/>
            <a:ext cx="625407" cy="1535106"/>
          </a:xfrm>
          <a:prstGeom prst="curvedConnector3">
            <a:avLst>
              <a:gd name="adj1" fmla="val 50000"/>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134" name="Rectangle à coins arrondis 133"/>
          <p:cNvSpPr/>
          <p:nvPr/>
        </p:nvSpPr>
        <p:spPr>
          <a:xfrm>
            <a:off x="3935189" y="5587523"/>
            <a:ext cx="2385125" cy="495949"/>
          </a:xfrm>
          <a:prstGeom prst="roundRect">
            <a:avLst/>
          </a:prstGeom>
          <a:solidFill>
            <a:schemeClr val="bg1">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1600" dirty="0" smtClean="0">
                <a:solidFill>
                  <a:schemeClr val="tx1"/>
                </a:solidFill>
                <a:latin typeface="Eras Medium ITC" panose="020B0602030504020804" pitchFamily="34" charset="0"/>
              </a:rPr>
              <a:t>demande d’herbe médicinale et légumes</a:t>
            </a:r>
            <a:endParaRPr lang="fr-FR" sz="1600" dirty="0">
              <a:solidFill>
                <a:schemeClr val="tx1"/>
              </a:solidFill>
              <a:latin typeface="Eras Medium ITC" panose="020B0602030504020804" pitchFamily="34" charset="0"/>
            </a:endParaRPr>
          </a:p>
        </p:txBody>
      </p:sp>
      <p:sp>
        <p:nvSpPr>
          <p:cNvPr id="136" name="Rectangle à coins arrondis 135"/>
          <p:cNvSpPr/>
          <p:nvPr/>
        </p:nvSpPr>
        <p:spPr>
          <a:xfrm>
            <a:off x="6391600" y="5586035"/>
            <a:ext cx="1132659" cy="498927"/>
          </a:xfrm>
          <a:prstGeom prst="roundRect">
            <a:avLst/>
          </a:prstGeom>
          <a:solidFill>
            <a:schemeClr val="bg1">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1600" dirty="0" smtClean="0">
                <a:solidFill>
                  <a:schemeClr val="tx1"/>
                </a:solidFill>
                <a:latin typeface="Eras Medium ITC" panose="020B0602030504020804" pitchFamily="34" charset="0"/>
              </a:rPr>
              <a:t>Fourrage </a:t>
            </a:r>
            <a:endParaRPr lang="fr-FR" sz="1600" dirty="0">
              <a:solidFill>
                <a:schemeClr val="tx1"/>
              </a:solidFill>
              <a:latin typeface="Eras Medium ITC" panose="020B0602030504020804" pitchFamily="34" charset="0"/>
            </a:endParaRPr>
          </a:p>
        </p:txBody>
      </p:sp>
      <p:sp>
        <p:nvSpPr>
          <p:cNvPr id="137" name="Rectangle à coins arrondis 136"/>
          <p:cNvSpPr/>
          <p:nvPr/>
        </p:nvSpPr>
        <p:spPr>
          <a:xfrm>
            <a:off x="5815309" y="5115426"/>
            <a:ext cx="1624531" cy="395456"/>
          </a:xfrm>
          <a:prstGeom prst="roundRect">
            <a:avLst/>
          </a:prstGeom>
          <a:solidFill>
            <a:schemeClr val="bg1">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1600" dirty="0" smtClean="0">
                <a:solidFill>
                  <a:schemeClr val="tx1"/>
                </a:solidFill>
                <a:latin typeface="Eras Medium ITC" panose="020B0602030504020804" pitchFamily="34" charset="0"/>
              </a:rPr>
              <a:t>Compostage </a:t>
            </a:r>
            <a:endParaRPr lang="fr-FR" sz="1600" dirty="0">
              <a:solidFill>
                <a:schemeClr val="tx1"/>
              </a:solidFill>
              <a:latin typeface="Eras Medium ITC" panose="020B0602030504020804" pitchFamily="34" charset="0"/>
            </a:endParaRPr>
          </a:p>
        </p:txBody>
      </p:sp>
      <p:cxnSp>
        <p:nvCxnSpPr>
          <p:cNvPr id="138" name="Connecteur droit 137"/>
          <p:cNvCxnSpPr/>
          <p:nvPr/>
        </p:nvCxnSpPr>
        <p:spPr>
          <a:xfrm>
            <a:off x="210380" y="3895193"/>
            <a:ext cx="11598529" cy="55408"/>
          </a:xfrm>
          <a:prstGeom prst="line">
            <a:avLst/>
          </a:prstGeom>
          <a:ln w="28575"/>
        </p:spPr>
        <p:style>
          <a:lnRef idx="1">
            <a:schemeClr val="dk1"/>
          </a:lnRef>
          <a:fillRef idx="0">
            <a:schemeClr val="dk1"/>
          </a:fillRef>
          <a:effectRef idx="0">
            <a:schemeClr val="dk1"/>
          </a:effectRef>
          <a:fontRef idx="minor">
            <a:schemeClr val="tx1"/>
          </a:fontRef>
        </p:style>
      </p:cxnSp>
      <p:sp>
        <p:nvSpPr>
          <p:cNvPr id="139" name="Ellipse 138"/>
          <p:cNvSpPr/>
          <p:nvPr/>
        </p:nvSpPr>
        <p:spPr>
          <a:xfrm>
            <a:off x="11275822" y="1556483"/>
            <a:ext cx="627131" cy="4437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latin typeface="Eras Medium ITC" panose="020B0602030504020804" pitchFamily="34" charset="0"/>
              </a:rPr>
              <a:t>C</a:t>
            </a:r>
          </a:p>
        </p:txBody>
      </p:sp>
      <p:sp>
        <p:nvSpPr>
          <p:cNvPr id="140" name="Ellipse 139"/>
          <p:cNvSpPr/>
          <p:nvPr/>
        </p:nvSpPr>
        <p:spPr>
          <a:xfrm>
            <a:off x="11454673" y="4709670"/>
            <a:ext cx="708473" cy="3574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latin typeface="Eras Medium ITC" panose="020B0602030504020804" pitchFamily="34" charset="0"/>
              </a:rPr>
              <a:t>K</a:t>
            </a:r>
          </a:p>
        </p:txBody>
      </p:sp>
      <p:cxnSp>
        <p:nvCxnSpPr>
          <p:cNvPr id="210" name="Connecteur en arc 209"/>
          <p:cNvCxnSpPr>
            <a:endCxn id="108" idx="3"/>
          </p:cNvCxnSpPr>
          <p:nvPr/>
        </p:nvCxnSpPr>
        <p:spPr>
          <a:xfrm rot="16200000" flipV="1">
            <a:off x="1627917" y="4366017"/>
            <a:ext cx="2112724" cy="141005"/>
          </a:xfrm>
          <a:prstGeom prst="curvedConnector2">
            <a:avLst/>
          </a:prstGeom>
          <a:ln w="38100">
            <a:tailEnd type="triangle"/>
          </a:ln>
        </p:spPr>
        <p:style>
          <a:lnRef idx="1">
            <a:schemeClr val="accent2"/>
          </a:lnRef>
          <a:fillRef idx="0">
            <a:schemeClr val="accent2"/>
          </a:fillRef>
          <a:effectRef idx="0">
            <a:schemeClr val="accent2"/>
          </a:effectRef>
          <a:fontRef idx="minor">
            <a:schemeClr val="tx1"/>
          </a:fontRef>
        </p:style>
      </p:cxnSp>
      <p:grpSp>
        <p:nvGrpSpPr>
          <p:cNvPr id="75" name="Groupe 74"/>
          <p:cNvGrpSpPr/>
          <p:nvPr/>
        </p:nvGrpSpPr>
        <p:grpSpPr>
          <a:xfrm>
            <a:off x="2882631" y="6398250"/>
            <a:ext cx="6426738" cy="459750"/>
            <a:chOff x="2882631" y="6398250"/>
            <a:chExt cx="6426738" cy="459750"/>
          </a:xfrm>
        </p:grpSpPr>
        <p:grpSp>
          <p:nvGrpSpPr>
            <p:cNvPr id="76" name="Groupe 75"/>
            <p:cNvGrpSpPr/>
            <p:nvPr/>
          </p:nvGrpSpPr>
          <p:grpSpPr>
            <a:xfrm>
              <a:off x="2882631" y="6398250"/>
              <a:ext cx="6426738" cy="459750"/>
              <a:chOff x="1766981" y="6414511"/>
              <a:chExt cx="6426738" cy="459750"/>
            </a:xfrm>
          </p:grpSpPr>
          <p:sp>
            <p:nvSpPr>
              <p:cNvPr id="78" name="Rectangle 77"/>
              <p:cNvSpPr/>
              <p:nvPr/>
            </p:nvSpPr>
            <p:spPr>
              <a:xfrm>
                <a:off x="7475454" y="6414511"/>
                <a:ext cx="718265" cy="45974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9" name="Rectangle 78"/>
              <p:cNvSpPr/>
              <p:nvPr/>
            </p:nvSpPr>
            <p:spPr>
              <a:xfrm>
                <a:off x="5563448" y="6414511"/>
                <a:ext cx="845161" cy="459749"/>
              </a:xfrm>
              <a:prstGeom prst="rect">
                <a:avLst/>
              </a:prstGeom>
              <a:solidFill>
                <a:srgbClr val="6100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4" name="Rectangle 113"/>
              <p:cNvSpPr/>
              <p:nvPr/>
            </p:nvSpPr>
            <p:spPr>
              <a:xfrm>
                <a:off x="3550656" y="6414511"/>
                <a:ext cx="840649" cy="45975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7" name="Rectangle 116"/>
              <p:cNvSpPr/>
              <p:nvPr/>
            </p:nvSpPr>
            <p:spPr>
              <a:xfrm>
                <a:off x="1766981" y="6414511"/>
                <a:ext cx="777129" cy="45975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2" name="Espace réservé du contenu 9"/>
              <p:cNvPicPr>
                <a:picLocks noChangeAspect="1"/>
              </p:cNvPicPr>
              <p:nvPr/>
            </p:nvPicPr>
            <p:blipFill>
              <a:blip r:embed="rId2"/>
              <a:stretch>
                <a:fillRect/>
              </a:stretch>
            </p:blipFill>
            <p:spPr>
              <a:xfrm>
                <a:off x="3640309" y="6414511"/>
                <a:ext cx="670022" cy="459749"/>
              </a:xfrm>
              <a:prstGeom prst="rect">
                <a:avLst/>
              </a:prstGeom>
            </p:spPr>
          </p:pic>
          <p:pic>
            <p:nvPicPr>
              <p:cNvPr id="133" name="Image 132"/>
              <p:cNvPicPr>
                <a:picLocks noChangeAspect="1"/>
              </p:cNvPicPr>
              <p:nvPr/>
            </p:nvPicPr>
            <p:blipFill>
              <a:blip r:embed="rId3"/>
              <a:stretch>
                <a:fillRect/>
              </a:stretch>
            </p:blipFill>
            <p:spPr>
              <a:xfrm>
                <a:off x="5663191" y="6421811"/>
                <a:ext cx="640119" cy="445150"/>
              </a:xfrm>
              <a:prstGeom prst="rect">
                <a:avLst/>
              </a:prstGeom>
            </p:spPr>
          </p:pic>
          <p:pic>
            <p:nvPicPr>
              <p:cNvPr id="135" name="Image 134"/>
              <p:cNvPicPr>
                <a:picLocks noChangeAspect="1"/>
              </p:cNvPicPr>
              <p:nvPr/>
            </p:nvPicPr>
            <p:blipFill>
              <a:blip r:embed="rId4"/>
              <a:stretch>
                <a:fillRect/>
              </a:stretch>
            </p:blipFill>
            <p:spPr>
              <a:xfrm>
                <a:off x="7661600" y="6472239"/>
                <a:ext cx="379867" cy="348710"/>
              </a:xfrm>
              <a:prstGeom prst="rect">
                <a:avLst/>
              </a:prstGeom>
            </p:spPr>
          </p:pic>
          <p:cxnSp>
            <p:nvCxnSpPr>
              <p:cNvPr id="141" name="Connecteur droit avec flèche 140"/>
              <p:cNvCxnSpPr>
                <a:stCxn id="117" idx="3"/>
                <a:endCxn id="114" idx="1"/>
              </p:cNvCxnSpPr>
              <p:nvPr/>
            </p:nvCxnSpPr>
            <p:spPr>
              <a:xfrm>
                <a:off x="2544110" y="6644386"/>
                <a:ext cx="100654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2" name="Connecteur droit avec flèche 141"/>
              <p:cNvCxnSpPr>
                <a:stCxn id="114" idx="3"/>
                <a:endCxn id="79" idx="1"/>
              </p:cNvCxnSpPr>
              <p:nvPr/>
            </p:nvCxnSpPr>
            <p:spPr>
              <a:xfrm>
                <a:off x="4391305" y="6644386"/>
                <a:ext cx="117214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3" name="Connecteur droit avec flèche 142"/>
              <p:cNvCxnSpPr>
                <a:stCxn id="79" idx="3"/>
                <a:endCxn id="78" idx="1"/>
              </p:cNvCxnSpPr>
              <p:nvPr/>
            </p:nvCxnSpPr>
            <p:spPr>
              <a:xfrm>
                <a:off x="6408609" y="6644386"/>
                <a:ext cx="106684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44" name="Ellipse 143"/>
              <p:cNvSpPr/>
              <p:nvPr/>
            </p:nvSpPr>
            <p:spPr>
              <a:xfrm>
                <a:off x="6319044" y="6483030"/>
                <a:ext cx="378615" cy="322710"/>
              </a:xfrm>
              <a:prstGeom prst="ellipse">
                <a:avLst/>
              </a:prstGeom>
              <a:solidFill>
                <a:srgbClr val="61003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latin typeface="Eras Medium ITC" panose="020B0602030504020804" pitchFamily="34" charset="0"/>
                  </a:rPr>
                  <a:t>3</a:t>
                </a:r>
              </a:p>
            </p:txBody>
          </p:sp>
        </p:grpSp>
        <p:pic>
          <p:nvPicPr>
            <p:cNvPr id="77" name="Image 76"/>
            <p:cNvPicPr>
              <a:picLocks noChangeAspect="1"/>
            </p:cNvPicPr>
            <p:nvPr/>
          </p:nvPicPr>
          <p:blipFill rotWithShape="1">
            <a:blip r:embed="rId5" cstate="print">
              <a:clrChange>
                <a:clrFrom>
                  <a:srgbClr val="FFFFFF"/>
                </a:clrFrom>
                <a:clrTo>
                  <a:srgbClr val="FFFFFF">
                    <a:alpha val="0"/>
                  </a:srgbClr>
                </a:clrTo>
              </a:clrChange>
              <a:duotone>
                <a:prstClr val="black"/>
                <a:schemeClr val="tx2">
                  <a:tint val="45000"/>
                  <a:satMod val="400000"/>
                </a:schemeClr>
              </a:duotone>
              <a:extLst>
                <a:ext uri="{BEBA8EAE-BF5A-486C-A8C5-ECC9F3942E4B}">
                  <a14:imgProps xmlns:a14="http://schemas.microsoft.com/office/drawing/2010/main">
                    <a14:imgLayer r:embed="rId6">
                      <a14:imgEffect>
                        <a14:sharpenSoften amount="100000"/>
                      </a14:imgEffect>
                    </a14:imgLayer>
                  </a14:imgProps>
                </a:ext>
                <a:ext uri="{28A0092B-C50C-407E-A947-70E740481C1C}">
                  <a14:useLocalDpi xmlns:a14="http://schemas.microsoft.com/office/drawing/2010/main" val="0"/>
                </a:ext>
              </a:extLst>
            </a:blip>
            <a:srcRect l="15672"/>
            <a:stretch/>
          </p:blipFill>
          <p:spPr>
            <a:xfrm>
              <a:off x="3024949" y="6411852"/>
              <a:ext cx="492493" cy="432543"/>
            </a:xfrm>
            <a:prstGeom prst="rect">
              <a:avLst/>
            </a:prstGeom>
            <a:solidFill>
              <a:schemeClr val="bg1">
                <a:lumMod val="75000"/>
              </a:schemeClr>
            </a:solidFill>
          </p:spPr>
        </p:pic>
      </p:grpSp>
      <p:sp>
        <p:nvSpPr>
          <p:cNvPr id="148" name="Rectangle à coins arrondis 147"/>
          <p:cNvSpPr/>
          <p:nvPr/>
        </p:nvSpPr>
        <p:spPr>
          <a:xfrm>
            <a:off x="6720818" y="703909"/>
            <a:ext cx="1101372" cy="37561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sz="1400" dirty="0" smtClean="0">
                <a:latin typeface="Eras Medium ITC" panose="020B0602030504020804" pitchFamily="34" charset="0"/>
              </a:rPr>
              <a:t>Connu</a:t>
            </a:r>
          </a:p>
          <a:p>
            <a:pPr algn="ctr"/>
            <a:r>
              <a:rPr lang="fr-FR" sz="1400" dirty="0" smtClean="0">
                <a:latin typeface="Eras Medium ITC" panose="020B0602030504020804" pitchFamily="34" charset="0"/>
              </a:rPr>
              <a:t>validées</a:t>
            </a:r>
            <a:endParaRPr lang="fr-FR" sz="1400" dirty="0">
              <a:latin typeface="Eras Medium ITC" panose="020B0602030504020804" pitchFamily="34" charset="0"/>
            </a:endParaRPr>
          </a:p>
        </p:txBody>
      </p:sp>
      <p:sp>
        <p:nvSpPr>
          <p:cNvPr id="149" name="Rectangle à coins arrondis 148"/>
          <p:cNvSpPr/>
          <p:nvPr/>
        </p:nvSpPr>
        <p:spPr>
          <a:xfrm>
            <a:off x="7901063" y="693543"/>
            <a:ext cx="1308361" cy="379702"/>
          </a:xfrm>
          <a:prstGeom prst="roundRect">
            <a:avLst/>
          </a:prstGeom>
          <a:solidFill>
            <a:schemeClr val="bg1">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1400" dirty="0" smtClean="0">
                <a:solidFill>
                  <a:schemeClr val="tx1"/>
                </a:solidFill>
                <a:latin typeface="Eras Medium ITC" panose="020B0602030504020804" pitchFamily="34" charset="0"/>
              </a:rPr>
              <a:t>Atteignable</a:t>
            </a:r>
          </a:p>
          <a:p>
            <a:pPr algn="ctr"/>
            <a:r>
              <a:rPr lang="fr-FR" sz="1400" dirty="0" smtClean="0">
                <a:solidFill>
                  <a:schemeClr val="tx1"/>
                </a:solidFill>
                <a:latin typeface="Eras Medium ITC" panose="020B0602030504020804" pitchFamily="34" charset="0"/>
              </a:rPr>
              <a:t>En cours </a:t>
            </a:r>
            <a:endParaRPr lang="fr-FR" sz="1400" dirty="0">
              <a:solidFill>
                <a:schemeClr val="tx1"/>
              </a:solidFill>
              <a:latin typeface="Eras Medium ITC" panose="020B0602030504020804" pitchFamily="34" charset="0"/>
            </a:endParaRPr>
          </a:p>
        </p:txBody>
      </p:sp>
      <p:sp>
        <p:nvSpPr>
          <p:cNvPr id="150" name="Rectangle à coins arrondis 149"/>
          <p:cNvSpPr/>
          <p:nvPr/>
        </p:nvSpPr>
        <p:spPr>
          <a:xfrm>
            <a:off x="9288298" y="713807"/>
            <a:ext cx="1478440" cy="377173"/>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1400" dirty="0" smtClean="0">
                <a:solidFill>
                  <a:schemeClr val="bg1"/>
                </a:solidFill>
                <a:latin typeface="Eras Medium ITC" panose="020B0602030504020804" pitchFamily="34" charset="0"/>
              </a:rPr>
              <a:t>Rupture</a:t>
            </a:r>
          </a:p>
          <a:p>
            <a:pPr algn="ctr"/>
            <a:r>
              <a:rPr lang="fr-FR" sz="1400" dirty="0" smtClean="0">
                <a:solidFill>
                  <a:schemeClr val="bg1"/>
                </a:solidFill>
                <a:latin typeface="Eras Medium ITC" panose="020B0602030504020804" pitchFamily="34" charset="0"/>
              </a:rPr>
              <a:t>manquantes </a:t>
            </a:r>
          </a:p>
        </p:txBody>
      </p:sp>
    </p:spTree>
    <p:extLst>
      <p:ext uri="{BB962C8B-B14F-4D97-AF65-F5344CB8AC3E}">
        <p14:creationId xmlns:p14="http://schemas.microsoft.com/office/powerpoint/2010/main" val="2844864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0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0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1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1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1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0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07"/>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13"/>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1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1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3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3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34"/>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1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02"/>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23"/>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06"/>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22"/>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20"/>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21"/>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99"/>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97"/>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131"/>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130"/>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100"/>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27"/>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129"/>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124"/>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125"/>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126"/>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128"/>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animBg="1"/>
      <p:bldP spid="92" grpId="0"/>
      <p:bldP spid="93" grpId="0" animBg="1"/>
      <p:bldP spid="94" grpId="0" animBg="1"/>
      <p:bldP spid="97" grpId="0" animBg="1"/>
      <p:bldP spid="98" grpId="0" animBg="1"/>
      <p:bldP spid="101" grpId="0" animBg="1"/>
      <p:bldP spid="106" grpId="0" animBg="1"/>
      <p:bldP spid="107" grpId="0" animBg="1"/>
      <p:bldP spid="108" grpId="0" animBg="1"/>
      <p:bldP spid="109" grpId="0" animBg="1"/>
      <p:bldP spid="110" grpId="0" animBg="1"/>
      <p:bldP spid="111" grpId="0" animBg="1"/>
      <p:bldP spid="116" grpId="0" animBg="1"/>
      <p:bldP spid="118" grpId="0" animBg="1"/>
      <p:bldP spid="120" grpId="0" animBg="1"/>
      <p:bldP spid="121" grpId="0" animBg="1"/>
      <p:bldP spid="122" grpId="0" animBg="1"/>
      <p:bldP spid="124" grpId="0" animBg="1"/>
      <p:bldP spid="125" grpId="0" animBg="1"/>
      <p:bldP spid="126" grpId="0" animBg="1"/>
      <p:bldP spid="127" grpId="0" animBg="1"/>
      <p:bldP spid="128" grpId="0" animBg="1"/>
      <p:bldP spid="129" grpId="0" animBg="1"/>
      <p:bldP spid="134" grpId="0" animBg="1"/>
      <p:bldP spid="136" grpId="0" animBg="1"/>
      <p:bldP spid="13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B5152189-E67B-4D26-B052-76DE3D6CF7C5}" type="slidenum">
              <a:rPr lang="fr-FR" smtClean="0"/>
              <a:pPr/>
              <a:t>39</a:t>
            </a:fld>
            <a:endParaRPr lang="fr-FR" dirty="0"/>
          </a:p>
        </p:txBody>
      </p:sp>
      <p:sp>
        <p:nvSpPr>
          <p:cNvPr id="3" name="Titre 2"/>
          <p:cNvSpPr>
            <a:spLocks noGrp="1"/>
          </p:cNvSpPr>
          <p:nvPr>
            <p:ph type="title"/>
          </p:nvPr>
        </p:nvSpPr>
        <p:spPr/>
        <p:txBody>
          <a:bodyPr/>
          <a:lstStyle/>
          <a:p>
            <a:r>
              <a:rPr lang="fr-FR" dirty="0"/>
              <a:t>Les innovations imaginées par les acteurs et les nouveaux critères d’évaluation</a:t>
            </a:r>
          </a:p>
        </p:txBody>
      </p:sp>
      <p:sp>
        <p:nvSpPr>
          <p:cNvPr id="5" name="Sous-titre 4"/>
          <p:cNvSpPr>
            <a:spLocks noGrp="1"/>
          </p:cNvSpPr>
          <p:nvPr>
            <p:ph type="subTitle" idx="13"/>
          </p:nvPr>
        </p:nvSpPr>
        <p:spPr>
          <a:xfrm>
            <a:off x="0" y="691834"/>
            <a:ext cx="9792620" cy="390413"/>
          </a:xfrm>
        </p:spPr>
        <p:txBody>
          <a:bodyPr/>
          <a:lstStyle/>
          <a:p>
            <a:r>
              <a:rPr lang="fr-FR" dirty="0"/>
              <a:t>IV. La conception innovante – </a:t>
            </a:r>
            <a:r>
              <a:rPr lang="fr-FR" i="1" dirty="0"/>
              <a:t>les ateliers KC</a:t>
            </a:r>
          </a:p>
        </p:txBody>
      </p:sp>
      <p:cxnSp>
        <p:nvCxnSpPr>
          <p:cNvPr id="19" name="Connecteur droit avec flèche 18"/>
          <p:cNvCxnSpPr>
            <a:stCxn id="72" idx="2"/>
            <a:endCxn id="44" idx="0"/>
          </p:cNvCxnSpPr>
          <p:nvPr/>
        </p:nvCxnSpPr>
        <p:spPr>
          <a:xfrm flipH="1">
            <a:off x="9381752" y="1727477"/>
            <a:ext cx="1293768" cy="133185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à coins arrondis 19"/>
          <p:cNvSpPr/>
          <p:nvPr/>
        </p:nvSpPr>
        <p:spPr>
          <a:xfrm>
            <a:off x="33861" y="1205367"/>
            <a:ext cx="12038019" cy="987187"/>
          </a:xfrm>
          <a:prstGeom prst="roundRect">
            <a:avLst/>
          </a:prstGeom>
          <a:solidFill>
            <a:schemeClr val="accent5">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i="1" dirty="0">
              <a:latin typeface="Eras Medium ITC" panose="020B0602030504020804" pitchFamily="34" charset="0"/>
            </a:endParaRPr>
          </a:p>
        </p:txBody>
      </p:sp>
      <p:cxnSp>
        <p:nvCxnSpPr>
          <p:cNvPr id="21" name="Connecteur droit avec flèche 20"/>
          <p:cNvCxnSpPr>
            <a:stCxn id="72" idx="2"/>
            <a:endCxn id="46" idx="0"/>
          </p:cNvCxnSpPr>
          <p:nvPr/>
        </p:nvCxnSpPr>
        <p:spPr>
          <a:xfrm>
            <a:off x="10675520" y="1727477"/>
            <a:ext cx="708637" cy="129223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necteur droit avec flèche 21"/>
          <p:cNvCxnSpPr>
            <a:stCxn id="72" idx="2"/>
            <a:endCxn id="47" idx="0"/>
          </p:cNvCxnSpPr>
          <p:nvPr/>
        </p:nvCxnSpPr>
        <p:spPr>
          <a:xfrm flipH="1">
            <a:off x="10296048" y="1727477"/>
            <a:ext cx="379472" cy="57970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necteur droit avec flèche 22"/>
          <p:cNvCxnSpPr>
            <a:stCxn id="71" idx="2"/>
            <a:endCxn id="45" idx="0"/>
          </p:cNvCxnSpPr>
          <p:nvPr/>
        </p:nvCxnSpPr>
        <p:spPr>
          <a:xfrm>
            <a:off x="8332577" y="1756324"/>
            <a:ext cx="48212" cy="195860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à coins arrondis 23"/>
          <p:cNvSpPr/>
          <p:nvPr/>
        </p:nvSpPr>
        <p:spPr>
          <a:xfrm>
            <a:off x="4786959" y="3801345"/>
            <a:ext cx="3058859" cy="609178"/>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1600" dirty="0" smtClean="0">
                <a:latin typeface="Eras Medium ITC" panose="020B0602030504020804" pitchFamily="34" charset="0"/>
              </a:rPr>
              <a:t>Module de formation à destination du consommateur</a:t>
            </a:r>
            <a:endParaRPr lang="fr-FR" sz="1600" dirty="0">
              <a:latin typeface="Eras Medium ITC" panose="020B0602030504020804" pitchFamily="34" charset="0"/>
            </a:endParaRPr>
          </a:p>
        </p:txBody>
      </p:sp>
      <p:cxnSp>
        <p:nvCxnSpPr>
          <p:cNvPr id="25" name="Connecteur droit avec flèche 24"/>
          <p:cNvCxnSpPr>
            <a:stCxn id="73" idx="2"/>
            <a:endCxn id="30" idx="0"/>
          </p:cNvCxnSpPr>
          <p:nvPr/>
        </p:nvCxnSpPr>
        <p:spPr>
          <a:xfrm>
            <a:off x="5896195" y="1805469"/>
            <a:ext cx="813662" cy="132252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onnecteur droit avec flèche 25"/>
          <p:cNvCxnSpPr>
            <a:stCxn id="73" idx="2"/>
            <a:endCxn id="24" idx="0"/>
          </p:cNvCxnSpPr>
          <p:nvPr/>
        </p:nvCxnSpPr>
        <p:spPr>
          <a:xfrm>
            <a:off x="5896195" y="1805469"/>
            <a:ext cx="420194" cy="199587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onnecteur droit avec flèche 26"/>
          <p:cNvCxnSpPr>
            <a:stCxn id="49" idx="2"/>
            <a:endCxn id="34" idx="0"/>
          </p:cNvCxnSpPr>
          <p:nvPr/>
        </p:nvCxnSpPr>
        <p:spPr>
          <a:xfrm flipH="1">
            <a:off x="3129798" y="1892237"/>
            <a:ext cx="573804" cy="114168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Rectangle à coins arrondis 27"/>
          <p:cNvSpPr/>
          <p:nvPr/>
        </p:nvSpPr>
        <p:spPr>
          <a:xfrm>
            <a:off x="158151" y="1405725"/>
            <a:ext cx="1064963" cy="588299"/>
          </a:xfrm>
          <a:prstGeom prst="roundRect">
            <a:avLst/>
          </a:prstGeom>
          <a:ln w="38100">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1600" dirty="0" smtClean="0">
                <a:latin typeface="Eras Medium ITC" panose="020B0602030504020804" pitchFamily="34" charset="0"/>
              </a:rPr>
              <a:t>Force de travail  </a:t>
            </a:r>
            <a:endParaRPr lang="fr-FR" sz="1600" dirty="0">
              <a:latin typeface="Eras Medium ITC" panose="020B0602030504020804" pitchFamily="34" charset="0"/>
            </a:endParaRPr>
          </a:p>
        </p:txBody>
      </p:sp>
      <p:sp>
        <p:nvSpPr>
          <p:cNvPr id="29" name="Rectangle à coins arrondis 28"/>
          <p:cNvSpPr/>
          <p:nvPr/>
        </p:nvSpPr>
        <p:spPr>
          <a:xfrm>
            <a:off x="6172986" y="2235087"/>
            <a:ext cx="2418118" cy="741171"/>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1600" dirty="0" smtClean="0">
                <a:latin typeface="Eras Medium ITC" panose="020B0602030504020804" pitchFamily="34" charset="0"/>
              </a:rPr>
              <a:t>Modules de formation en lien avec la diversité des contextes  </a:t>
            </a:r>
            <a:endParaRPr lang="fr-FR" sz="1600" dirty="0">
              <a:latin typeface="Eras Medium ITC" panose="020B0602030504020804" pitchFamily="34" charset="0"/>
            </a:endParaRPr>
          </a:p>
        </p:txBody>
      </p:sp>
      <p:sp>
        <p:nvSpPr>
          <p:cNvPr id="30" name="Rectangle à coins arrondis 29"/>
          <p:cNvSpPr/>
          <p:nvPr/>
        </p:nvSpPr>
        <p:spPr>
          <a:xfrm>
            <a:off x="5352175" y="3127990"/>
            <a:ext cx="2715363" cy="516839"/>
          </a:xfrm>
          <a:prstGeom prst="roundRect">
            <a:avLst/>
          </a:prstGeom>
          <a:solidFill>
            <a:schemeClr val="accent6">
              <a:lumMod val="40000"/>
              <a:lumOff val="60000"/>
            </a:schemeClr>
          </a:solidFill>
          <a:ln>
            <a:solidFill>
              <a:srgbClr val="92D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1600" dirty="0" smtClean="0">
                <a:solidFill>
                  <a:schemeClr val="tx1"/>
                </a:solidFill>
                <a:latin typeface="Eras Medium ITC" panose="020B0602030504020804" pitchFamily="34" charset="0"/>
              </a:rPr>
              <a:t>Catalogue des associations judicieuses avec l’herbe</a:t>
            </a:r>
            <a:endParaRPr lang="fr-FR" sz="1600" dirty="0">
              <a:solidFill>
                <a:schemeClr val="tx1"/>
              </a:solidFill>
              <a:latin typeface="Eras Medium ITC" panose="020B0602030504020804" pitchFamily="34" charset="0"/>
            </a:endParaRPr>
          </a:p>
        </p:txBody>
      </p:sp>
      <p:sp>
        <p:nvSpPr>
          <p:cNvPr id="31" name="Rectangle à coins arrondis 30"/>
          <p:cNvSpPr/>
          <p:nvPr/>
        </p:nvSpPr>
        <p:spPr>
          <a:xfrm>
            <a:off x="4405444" y="2321615"/>
            <a:ext cx="1541899" cy="480628"/>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1600" dirty="0" smtClean="0">
                <a:latin typeface="Eras Medium ITC" panose="020B0602030504020804" pitchFamily="34" charset="0"/>
              </a:rPr>
              <a:t>Communauté de pratiques</a:t>
            </a:r>
            <a:endParaRPr lang="fr-FR" sz="1600" dirty="0">
              <a:latin typeface="Eras Medium ITC" panose="020B0602030504020804" pitchFamily="34" charset="0"/>
            </a:endParaRPr>
          </a:p>
        </p:txBody>
      </p:sp>
      <p:cxnSp>
        <p:nvCxnSpPr>
          <p:cNvPr id="32" name="Connecteur droit avec flèche 31"/>
          <p:cNvCxnSpPr>
            <a:stCxn id="73" idx="2"/>
            <a:endCxn id="31" idx="0"/>
          </p:cNvCxnSpPr>
          <p:nvPr/>
        </p:nvCxnSpPr>
        <p:spPr>
          <a:xfrm flipH="1">
            <a:off x="5176394" y="1805469"/>
            <a:ext cx="719801" cy="51614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Rectangle à coins arrondis 32"/>
          <p:cNvSpPr/>
          <p:nvPr/>
        </p:nvSpPr>
        <p:spPr>
          <a:xfrm>
            <a:off x="3818188" y="3033918"/>
            <a:ext cx="1369370" cy="531098"/>
          </a:xfrm>
          <a:prstGeom prst="roundRect">
            <a:avLst/>
          </a:prstGeom>
          <a:solidFill>
            <a:schemeClr val="accent6">
              <a:lumMod val="40000"/>
              <a:lumOff val="60000"/>
            </a:schemeClr>
          </a:solidFill>
          <a:ln>
            <a:solidFill>
              <a:srgbClr val="92D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1600" dirty="0">
                <a:solidFill>
                  <a:schemeClr val="tx1"/>
                </a:solidFill>
                <a:latin typeface="Eras Medium ITC" panose="020B0602030504020804" pitchFamily="34" charset="0"/>
              </a:rPr>
              <a:t>Composteur partagé</a:t>
            </a:r>
          </a:p>
        </p:txBody>
      </p:sp>
      <p:sp>
        <p:nvSpPr>
          <p:cNvPr id="34" name="Rectangle à coins arrondis 33"/>
          <p:cNvSpPr/>
          <p:nvPr/>
        </p:nvSpPr>
        <p:spPr>
          <a:xfrm>
            <a:off x="2486039" y="3033917"/>
            <a:ext cx="1287518" cy="531099"/>
          </a:xfrm>
          <a:prstGeom prst="roundRect">
            <a:avLst/>
          </a:prstGeom>
          <a:solidFill>
            <a:schemeClr val="accent6">
              <a:lumMod val="40000"/>
              <a:lumOff val="60000"/>
            </a:schemeClr>
          </a:solidFill>
          <a:ln>
            <a:solidFill>
              <a:srgbClr val="92D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1600" dirty="0">
                <a:solidFill>
                  <a:schemeClr val="tx1"/>
                </a:solidFill>
                <a:latin typeface="Eras Medium ITC" panose="020B0602030504020804" pitchFamily="34" charset="0"/>
              </a:rPr>
              <a:t>Marché des herbes</a:t>
            </a:r>
          </a:p>
        </p:txBody>
      </p:sp>
      <p:cxnSp>
        <p:nvCxnSpPr>
          <p:cNvPr id="36" name="Connecteur droit avec flèche 35"/>
          <p:cNvCxnSpPr>
            <a:stCxn id="49" idx="2"/>
            <a:endCxn id="33" idx="0"/>
          </p:cNvCxnSpPr>
          <p:nvPr/>
        </p:nvCxnSpPr>
        <p:spPr>
          <a:xfrm>
            <a:off x="3703602" y="1892237"/>
            <a:ext cx="799271" cy="114168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Rectangle à coins arrondis 37"/>
          <p:cNvSpPr/>
          <p:nvPr/>
        </p:nvSpPr>
        <p:spPr>
          <a:xfrm>
            <a:off x="468277" y="3226618"/>
            <a:ext cx="1887676" cy="500876"/>
          </a:xfrm>
          <a:prstGeom prst="roundRect">
            <a:avLst/>
          </a:prstGeom>
          <a:solidFill>
            <a:schemeClr val="accent6">
              <a:lumMod val="40000"/>
              <a:lumOff val="60000"/>
            </a:schemeClr>
          </a:solidFill>
          <a:ln>
            <a:solidFill>
              <a:srgbClr val="92D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1600" dirty="0">
                <a:solidFill>
                  <a:schemeClr val="tx1"/>
                </a:solidFill>
                <a:latin typeface="Eras Medium ITC" panose="020B0602030504020804" pitchFamily="34" charset="0"/>
              </a:rPr>
              <a:t>Association avec éleveur itinérant</a:t>
            </a:r>
          </a:p>
        </p:txBody>
      </p:sp>
      <p:sp>
        <p:nvSpPr>
          <p:cNvPr id="39" name="Rectangle à coins arrondis 38"/>
          <p:cNvSpPr/>
          <p:nvPr/>
        </p:nvSpPr>
        <p:spPr>
          <a:xfrm>
            <a:off x="756186" y="3862482"/>
            <a:ext cx="3013101" cy="508056"/>
          </a:xfrm>
          <a:prstGeom prst="roundRect">
            <a:avLst/>
          </a:prstGeom>
          <a:solidFill>
            <a:schemeClr val="accent6">
              <a:lumMod val="40000"/>
              <a:lumOff val="60000"/>
            </a:schemeClr>
          </a:solidFill>
          <a:ln>
            <a:solidFill>
              <a:srgbClr val="92D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1600" dirty="0" smtClean="0">
                <a:solidFill>
                  <a:schemeClr val="tx1"/>
                </a:solidFill>
                <a:latin typeface="Eras Medium ITC" panose="020B0602030504020804" pitchFamily="34" charset="0"/>
              </a:rPr>
              <a:t>Association avec prestataire en débroussaillage</a:t>
            </a:r>
            <a:endParaRPr lang="fr-FR" sz="1600" dirty="0">
              <a:solidFill>
                <a:schemeClr val="tx1"/>
              </a:solidFill>
              <a:latin typeface="Eras Medium ITC" panose="020B0602030504020804" pitchFamily="34" charset="0"/>
            </a:endParaRPr>
          </a:p>
        </p:txBody>
      </p:sp>
      <p:cxnSp>
        <p:nvCxnSpPr>
          <p:cNvPr id="40" name="Connecteur droit avec flèche 39"/>
          <p:cNvCxnSpPr>
            <a:stCxn id="50" idx="2"/>
            <a:endCxn id="39" idx="0"/>
          </p:cNvCxnSpPr>
          <p:nvPr/>
        </p:nvCxnSpPr>
        <p:spPr>
          <a:xfrm>
            <a:off x="2052419" y="1938573"/>
            <a:ext cx="210318" cy="192390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Rectangle à coins arrondis 40"/>
          <p:cNvSpPr/>
          <p:nvPr/>
        </p:nvSpPr>
        <p:spPr>
          <a:xfrm>
            <a:off x="122844" y="2431710"/>
            <a:ext cx="1284924" cy="741438"/>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1600" dirty="0" err="1" smtClean="0">
                <a:latin typeface="Eras Medium ITC" panose="020B0602030504020804" pitchFamily="34" charset="0"/>
              </a:rPr>
              <a:t>Koudmen</a:t>
            </a:r>
            <a:r>
              <a:rPr lang="fr-FR" sz="1600" dirty="0" smtClean="0">
                <a:latin typeface="Eras Medium ITC" panose="020B0602030504020804" pitchFamily="34" charset="0"/>
              </a:rPr>
              <a:t> généralisé au bassin</a:t>
            </a:r>
            <a:endParaRPr lang="fr-FR" sz="1600" dirty="0">
              <a:latin typeface="Eras Medium ITC" panose="020B0602030504020804" pitchFamily="34" charset="0"/>
            </a:endParaRPr>
          </a:p>
        </p:txBody>
      </p:sp>
      <p:cxnSp>
        <p:nvCxnSpPr>
          <p:cNvPr id="42" name="Connecteur droit avec flèche 41"/>
          <p:cNvCxnSpPr>
            <a:stCxn id="28" idx="2"/>
            <a:endCxn id="41" idx="0"/>
          </p:cNvCxnSpPr>
          <p:nvPr/>
        </p:nvCxnSpPr>
        <p:spPr>
          <a:xfrm>
            <a:off x="690633" y="1994024"/>
            <a:ext cx="74673" cy="43768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3" name="Rectangle à coins arrondis 42"/>
          <p:cNvSpPr/>
          <p:nvPr/>
        </p:nvSpPr>
        <p:spPr>
          <a:xfrm>
            <a:off x="9534503" y="3743105"/>
            <a:ext cx="2186441" cy="535275"/>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1600" dirty="0" smtClean="0">
                <a:latin typeface="Eras Medium ITC" panose="020B0602030504020804" pitchFamily="34" charset="0"/>
              </a:rPr>
              <a:t>Circuit écotouristique et patrimonial</a:t>
            </a:r>
            <a:endParaRPr lang="fr-FR" sz="1600" dirty="0">
              <a:latin typeface="Eras Medium ITC" panose="020B0602030504020804" pitchFamily="34" charset="0"/>
            </a:endParaRPr>
          </a:p>
        </p:txBody>
      </p:sp>
      <p:sp>
        <p:nvSpPr>
          <p:cNvPr id="44" name="Rectangle à coins arrondis 43"/>
          <p:cNvSpPr/>
          <p:nvPr/>
        </p:nvSpPr>
        <p:spPr>
          <a:xfrm>
            <a:off x="8536426" y="3059333"/>
            <a:ext cx="1690652" cy="480048"/>
          </a:xfrm>
          <a:prstGeom prst="roundRect">
            <a:avLst/>
          </a:prstGeom>
          <a:solidFill>
            <a:schemeClr val="accent6">
              <a:lumMod val="5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1600" dirty="0" smtClean="0">
                <a:latin typeface="Eras Medium ITC" panose="020B0602030504020804" pitchFamily="34" charset="0"/>
              </a:rPr>
              <a:t>Bassin versant vitrine</a:t>
            </a:r>
            <a:endParaRPr lang="fr-FR" sz="1600" dirty="0">
              <a:latin typeface="Eras Medium ITC" panose="020B0602030504020804" pitchFamily="34" charset="0"/>
            </a:endParaRPr>
          </a:p>
        </p:txBody>
      </p:sp>
      <p:sp>
        <p:nvSpPr>
          <p:cNvPr id="45" name="Rectangle à coins arrondis 44"/>
          <p:cNvSpPr/>
          <p:nvPr/>
        </p:nvSpPr>
        <p:spPr>
          <a:xfrm>
            <a:off x="7966736" y="3714932"/>
            <a:ext cx="828106" cy="468720"/>
          </a:xfrm>
          <a:prstGeom prst="roundRect">
            <a:avLst/>
          </a:prstGeom>
          <a:solidFill>
            <a:schemeClr val="accent6">
              <a:lumMod val="5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1600" dirty="0">
                <a:solidFill>
                  <a:schemeClr val="bg1"/>
                </a:solidFill>
                <a:latin typeface="Eras Medium ITC" panose="020B0602030504020804" pitchFamily="34" charset="0"/>
              </a:rPr>
              <a:t>AMAP Galion</a:t>
            </a:r>
          </a:p>
        </p:txBody>
      </p:sp>
      <p:sp>
        <p:nvSpPr>
          <p:cNvPr id="46" name="Rectangle à coins arrondis 45"/>
          <p:cNvSpPr/>
          <p:nvPr/>
        </p:nvSpPr>
        <p:spPr>
          <a:xfrm>
            <a:off x="10760650" y="3019713"/>
            <a:ext cx="1247013" cy="51115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1600" dirty="0" smtClean="0">
                <a:latin typeface="Eras Medium ITC" panose="020B0602030504020804" pitchFamily="34" charset="0"/>
              </a:rPr>
              <a:t>MAE Paysage</a:t>
            </a:r>
            <a:endParaRPr lang="fr-FR" sz="1600" dirty="0">
              <a:latin typeface="Eras Medium ITC" panose="020B0602030504020804" pitchFamily="34" charset="0"/>
            </a:endParaRPr>
          </a:p>
        </p:txBody>
      </p:sp>
      <p:cxnSp>
        <p:nvCxnSpPr>
          <p:cNvPr id="48" name="Connecteur droit avec flèche 47"/>
          <p:cNvCxnSpPr>
            <a:stCxn id="71" idx="2"/>
            <a:endCxn id="44" idx="0"/>
          </p:cNvCxnSpPr>
          <p:nvPr/>
        </p:nvCxnSpPr>
        <p:spPr>
          <a:xfrm>
            <a:off x="8332577" y="1756324"/>
            <a:ext cx="1049175" cy="130300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9" name="Rectangle à coins arrondis 48"/>
          <p:cNvSpPr/>
          <p:nvPr/>
        </p:nvSpPr>
        <p:spPr>
          <a:xfrm>
            <a:off x="3012831" y="1377463"/>
            <a:ext cx="1381541" cy="514774"/>
          </a:xfrm>
          <a:prstGeom prst="roundRect">
            <a:avLst/>
          </a:prstGeom>
          <a:ln w="38100">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1600" dirty="0" smtClean="0">
                <a:latin typeface="Eras Medium ITC" panose="020B0602030504020804" pitchFamily="34" charset="0"/>
              </a:rPr>
              <a:t>Ressources </a:t>
            </a:r>
            <a:endParaRPr lang="fr-FR" sz="1600" dirty="0">
              <a:latin typeface="Eras Medium ITC" panose="020B0602030504020804" pitchFamily="34" charset="0"/>
            </a:endParaRPr>
          </a:p>
        </p:txBody>
      </p:sp>
      <p:sp>
        <p:nvSpPr>
          <p:cNvPr id="50" name="Rectangle à coins arrondis 49"/>
          <p:cNvSpPr/>
          <p:nvPr/>
        </p:nvSpPr>
        <p:spPr>
          <a:xfrm>
            <a:off x="1526528" y="1405725"/>
            <a:ext cx="1051781" cy="532848"/>
          </a:xfrm>
          <a:prstGeom prst="roundRect">
            <a:avLst/>
          </a:prstGeom>
          <a:ln w="38100">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1600" dirty="0" smtClean="0">
                <a:latin typeface="Eras Medium ITC" panose="020B0602030504020804" pitchFamily="34" charset="0"/>
              </a:rPr>
              <a:t>Services  </a:t>
            </a:r>
            <a:endParaRPr lang="fr-FR" sz="1600" dirty="0">
              <a:latin typeface="Eras Medium ITC" panose="020B0602030504020804" pitchFamily="34" charset="0"/>
            </a:endParaRPr>
          </a:p>
        </p:txBody>
      </p:sp>
      <p:cxnSp>
        <p:nvCxnSpPr>
          <p:cNvPr id="51" name="Connecteur droit avec flèche 50"/>
          <p:cNvCxnSpPr>
            <a:stCxn id="49" idx="2"/>
            <a:endCxn id="35" idx="0"/>
          </p:cNvCxnSpPr>
          <p:nvPr/>
        </p:nvCxnSpPr>
        <p:spPr>
          <a:xfrm flipH="1">
            <a:off x="2786429" y="1892237"/>
            <a:ext cx="917173" cy="47949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Connecteur droit avec flèche 55"/>
          <p:cNvCxnSpPr>
            <a:stCxn id="50" idx="2"/>
            <a:endCxn id="38" idx="0"/>
          </p:cNvCxnSpPr>
          <p:nvPr/>
        </p:nvCxnSpPr>
        <p:spPr>
          <a:xfrm flipH="1">
            <a:off x="1412115" y="1938573"/>
            <a:ext cx="640304" cy="128804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1" name="Rectangle à coins arrondis 70"/>
          <p:cNvSpPr/>
          <p:nvPr/>
        </p:nvSpPr>
        <p:spPr>
          <a:xfrm>
            <a:off x="7432320" y="1482446"/>
            <a:ext cx="1800514" cy="273878"/>
          </a:xfrm>
          <a:prstGeom prst="roundRect">
            <a:avLst/>
          </a:prstGeom>
          <a:ln w="38100">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sz="1600" dirty="0">
                <a:latin typeface="Eras Medium ITC" panose="020B0602030504020804" pitchFamily="34" charset="0"/>
              </a:rPr>
              <a:t>Les pratiques </a:t>
            </a:r>
          </a:p>
        </p:txBody>
      </p:sp>
      <p:sp>
        <p:nvSpPr>
          <p:cNvPr id="72" name="Rectangle à coins arrondis 71"/>
          <p:cNvSpPr/>
          <p:nvPr/>
        </p:nvSpPr>
        <p:spPr>
          <a:xfrm>
            <a:off x="9792620" y="1415743"/>
            <a:ext cx="1765800" cy="311734"/>
          </a:xfrm>
          <a:prstGeom prst="roundRect">
            <a:avLst/>
          </a:prstGeom>
          <a:ln w="38100">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1600" dirty="0">
                <a:latin typeface="Eras Medium ITC" panose="020B0602030504020804" pitchFamily="34" charset="0"/>
              </a:rPr>
              <a:t>Le territoire</a:t>
            </a:r>
          </a:p>
        </p:txBody>
      </p:sp>
      <p:sp>
        <p:nvSpPr>
          <p:cNvPr id="73" name="Rectangle à coins arrondis 72"/>
          <p:cNvSpPr/>
          <p:nvPr/>
        </p:nvSpPr>
        <p:spPr>
          <a:xfrm>
            <a:off x="5113291" y="1424135"/>
            <a:ext cx="1565807" cy="381334"/>
          </a:xfrm>
          <a:prstGeom prst="roundRect">
            <a:avLst/>
          </a:prstGeom>
          <a:ln w="38100">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1600" dirty="0" smtClean="0">
                <a:latin typeface="Eras Medium ITC" panose="020B0602030504020804" pitchFamily="34" charset="0"/>
              </a:rPr>
              <a:t>Connaissances </a:t>
            </a:r>
            <a:endParaRPr lang="fr-FR" sz="1600" dirty="0">
              <a:latin typeface="Eras Medium ITC" panose="020B0602030504020804" pitchFamily="34" charset="0"/>
            </a:endParaRPr>
          </a:p>
        </p:txBody>
      </p:sp>
      <p:cxnSp>
        <p:nvCxnSpPr>
          <p:cNvPr id="80" name="Connecteur droit avec flèche 79"/>
          <p:cNvCxnSpPr>
            <a:stCxn id="73" idx="2"/>
            <a:endCxn id="29" idx="0"/>
          </p:cNvCxnSpPr>
          <p:nvPr/>
        </p:nvCxnSpPr>
        <p:spPr>
          <a:xfrm>
            <a:off x="5896195" y="1805469"/>
            <a:ext cx="1485850" cy="42961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Connecteur droit avec flèche 99"/>
          <p:cNvCxnSpPr>
            <a:stCxn id="72" idx="2"/>
            <a:endCxn id="43" idx="0"/>
          </p:cNvCxnSpPr>
          <p:nvPr/>
        </p:nvCxnSpPr>
        <p:spPr>
          <a:xfrm flipH="1">
            <a:off x="10627724" y="1727477"/>
            <a:ext cx="47796" cy="201562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7" name="Rectangle à coins arrondis 46"/>
          <p:cNvSpPr/>
          <p:nvPr/>
        </p:nvSpPr>
        <p:spPr>
          <a:xfrm>
            <a:off x="9210988" y="2307180"/>
            <a:ext cx="2170120" cy="545523"/>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1600" dirty="0" smtClean="0">
                <a:latin typeface="Eras Medium ITC" panose="020B0602030504020804" pitchFamily="34" charset="0"/>
              </a:rPr>
              <a:t>Diversification en verger sous contrat</a:t>
            </a:r>
            <a:endParaRPr lang="fr-FR" sz="1600" dirty="0">
              <a:latin typeface="Eras Medium ITC" panose="020B0602030504020804" pitchFamily="34" charset="0"/>
            </a:endParaRPr>
          </a:p>
        </p:txBody>
      </p:sp>
      <p:sp>
        <p:nvSpPr>
          <p:cNvPr id="35" name="Rectangle à coins arrondis 34"/>
          <p:cNvSpPr/>
          <p:nvPr/>
        </p:nvSpPr>
        <p:spPr>
          <a:xfrm>
            <a:off x="1950317" y="2371736"/>
            <a:ext cx="1672223" cy="531099"/>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1600" dirty="0" smtClean="0">
                <a:latin typeface="Eras Medium ITC" panose="020B0602030504020804" pitchFamily="34" charset="0"/>
              </a:rPr>
              <a:t>Co-exploitation de terres</a:t>
            </a:r>
            <a:endParaRPr lang="fr-FR" sz="1600" dirty="0">
              <a:latin typeface="Eras Medium ITC" panose="020B0602030504020804" pitchFamily="34" charset="0"/>
            </a:endParaRPr>
          </a:p>
        </p:txBody>
      </p:sp>
      <p:cxnSp>
        <p:nvCxnSpPr>
          <p:cNvPr id="156" name="Connecteur droit 155"/>
          <p:cNvCxnSpPr/>
          <p:nvPr/>
        </p:nvCxnSpPr>
        <p:spPr>
          <a:xfrm>
            <a:off x="122844" y="4588191"/>
            <a:ext cx="11598529" cy="55408"/>
          </a:xfrm>
          <a:prstGeom prst="line">
            <a:avLst/>
          </a:prstGeom>
          <a:ln w="28575"/>
        </p:spPr>
        <p:style>
          <a:lnRef idx="1">
            <a:schemeClr val="dk1"/>
          </a:lnRef>
          <a:fillRef idx="0">
            <a:schemeClr val="dk1"/>
          </a:fillRef>
          <a:effectRef idx="0">
            <a:schemeClr val="dk1"/>
          </a:effectRef>
          <a:fontRef idx="minor">
            <a:schemeClr val="tx1"/>
          </a:fontRef>
        </p:style>
      </p:cxnSp>
      <p:sp>
        <p:nvSpPr>
          <p:cNvPr id="157" name="Ellipse 156"/>
          <p:cNvSpPr/>
          <p:nvPr/>
        </p:nvSpPr>
        <p:spPr>
          <a:xfrm>
            <a:off x="11455175" y="2396934"/>
            <a:ext cx="627131" cy="4437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latin typeface="Eras Medium ITC" panose="020B0602030504020804" pitchFamily="34" charset="0"/>
              </a:rPr>
              <a:t>C</a:t>
            </a:r>
          </a:p>
        </p:txBody>
      </p:sp>
      <p:sp>
        <p:nvSpPr>
          <p:cNvPr id="158" name="Ellipse 157"/>
          <p:cNvSpPr/>
          <p:nvPr/>
        </p:nvSpPr>
        <p:spPr>
          <a:xfrm>
            <a:off x="11476321" y="4723331"/>
            <a:ext cx="589687" cy="4063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latin typeface="Eras Medium ITC" panose="020B0602030504020804" pitchFamily="34" charset="0"/>
              </a:rPr>
              <a:t>K</a:t>
            </a:r>
          </a:p>
        </p:txBody>
      </p:sp>
      <p:sp>
        <p:nvSpPr>
          <p:cNvPr id="159" name="Rectangle à coins arrondis 158"/>
          <p:cNvSpPr/>
          <p:nvPr/>
        </p:nvSpPr>
        <p:spPr>
          <a:xfrm>
            <a:off x="6719726" y="5343132"/>
            <a:ext cx="2581419" cy="825245"/>
          </a:xfrm>
          <a:prstGeom prst="roundRect">
            <a:avLst/>
          </a:prstGeom>
          <a:solidFill>
            <a:schemeClr val="bg1">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1600" dirty="0" smtClean="0">
                <a:solidFill>
                  <a:schemeClr val="tx1"/>
                </a:solidFill>
                <a:latin typeface="Eras Medium ITC" panose="020B0602030504020804" pitchFamily="34" charset="0"/>
              </a:rPr>
              <a:t>Augmentation des ressources financières de l’exploitation agricole</a:t>
            </a:r>
            <a:endParaRPr lang="fr-FR" sz="1600" dirty="0">
              <a:solidFill>
                <a:schemeClr val="tx1"/>
              </a:solidFill>
              <a:latin typeface="Eras Medium ITC" panose="020B0602030504020804" pitchFamily="34" charset="0"/>
            </a:endParaRPr>
          </a:p>
        </p:txBody>
      </p:sp>
      <p:sp>
        <p:nvSpPr>
          <p:cNvPr id="160" name="Rectangle à coins arrondis 159"/>
          <p:cNvSpPr/>
          <p:nvPr/>
        </p:nvSpPr>
        <p:spPr>
          <a:xfrm>
            <a:off x="9674481" y="5243875"/>
            <a:ext cx="2405383" cy="988435"/>
          </a:xfrm>
          <a:prstGeom prst="roundRect">
            <a:avLst/>
          </a:prstGeom>
          <a:solidFill>
            <a:schemeClr val="bg1">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1600" dirty="0" smtClean="0">
                <a:solidFill>
                  <a:schemeClr val="tx1"/>
                </a:solidFill>
                <a:latin typeface="Eras Medium ITC" panose="020B0602030504020804" pitchFamily="34" charset="0"/>
              </a:rPr>
              <a:t>Valorisation du bassin versant à travers la construction d’une identité propre</a:t>
            </a:r>
            <a:endParaRPr lang="fr-FR" sz="1600" dirty="0">
              <a:solidFill>
                <a:schemeClr val="tx1"/>
              </a:solidFill>
              <a:latin typeface="Eras Medium ITC" panose="020B0602030504020804" pitchFamily="34" charset="0"/>
            </a:endParaRPr>
          </a:p>
        </p:txBody>
      </p:sp>
      <p:sp>
        <p:nvSpPr>
          <p:cNvPr id="161" name="Rectangle à coins arrondis 160"/>
          <p:cNvSpPr/>
          <p:nvPr/>
        </p:nvSpPr>
        <p:spPr>
          <a:xfrm>
            <a:off x="42252" y="4861251"/>
            <a:ext cx="2334984" cy="1039612"/>
          </a:xfrm>
          <a:prstGeom prst="roundRect">
            <a:avLst/>
          </a:prstGeom>
          <a:solidFill>
            <a:schemeClr val="bg1">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1600" dirty="0" smtClean="0">
                <a:solidFill>
                  <a:schemeClr val="tx1"/>
                </a:solidFill>
                <a:latin typeface="Eras Medium ITC" panose="020B0602030504020804" pitchFamily="34" charset="0"/>
              </a:rPr>
              <a:t>Augmentation de la mutualisation de moyens entre exploitations agricoles</a:t>
            </a:r>
            <a:endParaRPr lang="fr-FR" sz="1600" dirty="0">
              <a:solidFill>
                <a:schemeClr val="tx1"/>
              </a:solidFill>
              <a:latin typeface="Eras Medium ITC" panose="020B0602030504020804" pitchFamily="34" charset="0"/>
            </a:endParaRPr>
          </a:p>
        </p:txBody>
      </p:sp>
      <p:sp>
        <p:nvSpPr>
          <p:cNvPr id="162" name="Rectangle à coins arrondis 161"/>
          <p:cNvSpPr/>
          <p:nvPr/>
        </p:nvSpPr>
        <p:spPr>
          <a:xfrm>
            <a:off x="2457844" y="5683211"/>
            <a:ext cx="2587019" cy="600101"/>
          </a:xfrm>
          <a:prstGeom prst="roundRect">
            <a:avLst/>
          </a:prstGeom>
          <a:solidFill>
            <a:schemeClr val="bg1">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1600" dirty="0" smtClean="0">
                <a:solidFill>
                  <a:schemeClr val="tx1"/>
                </a:solidFill>
                <a:latin typeface="Eras Medium ITC" panose="020B0602030504020804" pitchFamily="34" charset="0"/>
              </a:rPr>
              <a:t>Libération du temps de travail des agriculteurs</a:t>
            </a:r>
            <a:endParaRPr lang="fr-FR" sz="1600" dirty="0">
              <a:solidFill>
                <a:schemeClr val="tx1"/>
              </a:solidFill>
              <a:latin typeface="Eras Medium ITC" panose="020B0602030504020804" pitchFamily="34" charset="0"/>
            </a:endParaRPr>
          </a:p>
        </p:txBody>
      </p:sp>
      <p:sp>
        <p:nvSpPr>
          <p:cNvPr id="163" name="Rectangle à coins arrondis 162"/>
          <p:cNvSpPr/>
          <p:nvPr/>
        </p:nvSpPr>
        <p:spPr>
          <a:xfrm>
            <a:off x="4663328" y="4777401"/>
            <a:ext cx="1964401" cy="878943"/>
          </a:xfrm>
          <a:prstGeom prst="roundRect">
            <a:avLst/>
          </a:prstGeom>
          <a:solidFill>
            <a:schemeClr val="bg1">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1600" dirty="0" smtClean="0">
                <a:solidFill>
                  <a:schemeClr val="tx1"/>
                </a:solidFill>
                <a:latin typeface="Eras Medium ITC" panose="020B0602030504020804" pitchFamily="34" charset="0"/>
              </a:rPr>
              <a:t>Diminution de l’usage individuel des agriculteurs</a:t>
            </a:r>
            <a:endParaRPr lang="fr-FR" sz="1600" dirty="0">
              <a:solidFill>
                <a:schemeClr val="tx1"/>
              </a:solidFill>
              <a:latin typeface="Eras Medium ITC" panose="020B0602030504020804" pitchFamily="34" charset="0"/>
            </a:endParaRPr>
          </a:p>
        </p:txBody>
      </p:sp>
      <p:cxnSp>
        <p:nvCxnSpPr>
          <p:cNvPr id="230" name="Connecteur en arc 229"/>
          <p:cNvCxnSpPr>
            <a:stCxn id="160" idx="0"/>
            <a:endCxn id="44" idx="2"/>
          </p:cNvCxnSpPr>
          <p:nvPr/>
        </p:nvCxnSpPr>
        <p:spPr>
          <a:xfrm rot="16200000" flipV="1">
            <a:off x="9277216" y="3643917"/>
            <a:ext cx="1704494" cy="1495421"/>
          </a:xfrm>
          <a:prstGeom prst="curvedConnector3">
            <a:avLst>
              <a:gd name="adj1" fmla="val 50000"/>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237" name="Connecteur en arc 236"/>
          <p:cNvCxnSpPr>
            <a:stCxn id="159" idx="0"/>
            <a:endCxn id="44" idx="2"/>
          </p:cNvCxnSpPr>
          <p:nvPr/>
        </p:nvCxnSpPr>
        <p:spPr>
          <a:xfrm rot="5400000" flipH="1" flipV="1">
            <a:off x="7794219" y="3755599"/>
            <a:ext cx="1803751" cy="1371316"/>
          </a:xfrm>
          <a:prstGeom prst="curvedConnector3">
            <a:avLst>
              <a:gd name="adj1" fmla="val 20812"/>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248" name="Connecteur en arc 247"/>
          <p:cNvCxnSpPr>
            <a:stCxn id="163" idx="3"/>
            <a:endCxn id="44" idx="2"/>
          </p:cNvCxnSpPr>
          <p:nvPr/>
        </p:nvCxnSpPr>
        <p:spPr>
          <a:xfrm flipV="1">
            <a:off x="6627729" y="3539381"/>
            <a:ext cx="2754023" cy="1677492"/>
          </a:xfrm>
          <a:prstGeom prst="curvedConnector2">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404" name="Connecteur en arc 403"/>
          <p:cNvCxnSpPr>
            <a:stCxn id="162" idx="0"/>
            <a:endCxn id="39" idx="2"/>
          </p:cNvCxnSpPr>
          <p:nvPr/>
        </p:nvCxnSpPr>
        <p:spPr>
          <a:xfrm rot="16200000" flipV="1">
            <a:off x="2350710" y="4282566"/>
            <a:ext cx="1312673" cy="1488617"/>
          </a:xfrm>
          <a:prstGeom prst="curvedConnector3">
            <a:avLst>
              <a:gd name="adj1" fmla="val 50000"/>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407" name="Connecteur en arc 406"/>
          <p:cNvCxnSpPr>
            <a:stCxn id="161" idx="0"/>
            <a:endCxn id="39" idx="2"/>
          </p:cNvCxnSpPr>
          <p:nvPr/>
        </p:nvCxnSpPr>
        <p:spPr>
          <a:xfrm rot="5400000" flipH="1" flipV="1">
            <a:off x="1490884" y="4089399"/>
            <a:ext cx="490713" cy="1052993"/>
          </a:xfrm>
          <a:prstGeom prst="curvedConnector3">
            <a:avLst>
              <a:gd name="adj1" fmla="val 50000"/>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410" name="Connecteur en arc 409"/>
          <p:cNvCxnSpPr>
            <a:stCxn id="163" idx="1"/>
            <a:endCxn id="39" idx="2"/>
          </p:cNvCxnSpPr>
          <p:nvPr/>
        </p:nvCxnSpPr>
        <p:spPr>
          <a:xfrm rot="10800000">
            <a:off x="2262738" y="4370539"/>
            <a:ext cx="2400591" cy="846335"/>
          </a:xfrm>
          <a:prstGeom prst="curvedConnector2">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414" name="Rectangle à coins arrondis 413"/>
          <p:cNvSpPr/>
          <p:nvPr/>
        </p:nvSpPr>
        <p:spPr>
          <a:xfrm>
            <a:off x="581891" y="3796145"/>
            <a:ext cx="3380509" cy="64511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5" name="Rectangle à coins arrondis 414"/>
          <p:cNvSpPr/>
          <p:nvPr/>
        </p:nvSpPr>
        <p:spPr>
          <a:xfrm>
            <a:off x="8489108" y="2993728"/>
            <a:ext cx="1792902" cy="621429"/>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74" name="Groupe 73"/>
          <p:cNvGrpSpPr/>
          <p:nvPr/>
        </p:nvGrpSpPr>
        <p:grpSpPr>
          <a:xfrm>
            <a:off x="2882631" y="6398250"/>
            <a:ext cx="6426738" cy="459750"/>
            <a:chOff x="2882631" y="6398250"/>
            <a:chExt cx="6426738" cy="459750"/>
          </a:xfrm>
        </p:grpSpPr>
        <p:grpSp>
          <p:nvGrpSpPr>
            <p:cNvPr id="75" name="Groupe 74"/>
            <p:cNvGrpSpPr/>
            <p:nvPr/>
          </p:nvGrpSpPr>
          <p:grpSpPr>
            <a:xfrm>
              <a:off x="2882631" y="6398250"/>
              <a:ext cx="6426738" cy="459750"/>
              <a:chOff x="1766981" y="6414511"/>
              <a:chExt cx="6426738" cy="459750"/>
            </a:xfrm>
          </p:grpSpPr>
          <p:sp>
            <p:nvSpPr>
              <p:cNvPr id="77" name="Rectangle 76"/>
              <p:cNvSpPr/>
              <p:nvPr/>
            </p:nvSpPr>
            <p:spPr>
              <a:xfrm>
                <a:off x="7475454" y="6414511"/>
                <a:ext cx="718265" cy="45974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8" name="Rectangle 77"/>
              <p:cNvSpPr/>
              <p:nvPr/>
            </p:nvSpPr>
            <p:spPr>
              <a:xfrm>
                <a:off x="5563448" y="6414511"/>
                <a:ext cx="845161" cy="459749"/>
              </a:xfrm>
              <a:prstGeom prst="rect">
                <a:avLst/>
              </a:prstGeom>
              <a:solidFill>
                <a:srgbClr val="6100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9" name="Rectangle 78"/>
              <p:cNvSpPr/>
              <p:nvPr/>
            </p:nvSpPr>
            <p:spPr>
              <a:xfrm>
                <a:off x="3550656" y="6414511"/>
                <a:ext cx="840649" cy="45975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1" name="Rectangle 80"/>
              <p:cNvSpPr/>
              <p:nvPr/>
            </p:nvSpPr>
            <p:spPr>
              <a:xfrm>
                <a:off x="1766981" y="6414511"/>
                <a:ext cx="777129" cy="45975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2" name="Espace réservé du contenu 9"/>
              <p:cNvPicPr>
                <a:picLocks noChangeAspect="1"/>
              </p:cNvPicPr>
              <p:nvPr/>
            </p:nvPicPr>
            <p:blipFill>
              <a:blip r:embed="rId2"/>
              <a:stretch>
                <a:fillRect/>
              </a:stretch>
            </p:blipFill>
            <p:spPr>
              <a:xfrm>
                <a:off x="3640309" y="6414511"/>
                <a:ext cx="670022" cy="459749"/>
              </a:xfrm>
              <a:prstGeom prst="rect">
                <a:avLst/>
              </a:prstGeom>
            </p:spPr>
          </p:pic>
          <p:pic>
            <p:nvPicPr>
              <p:cNvPr id="83" name="Image 82"/>
              <p:cNvPicPr>
                <a:picLocks noChangeAspect="1"/>
              </p:cNvPicPr>
              <p:nvPr/>
            </p:nvPicPr>
            <p:blipFill>
              <a:blip r:embed="rId3"/>
              <a:stretch>
                <a:fillRect/>
              </a:stretch>
            </p:blipFill>
            <p:spPr>
              <a:xfrm>
                <a:off x="5663191" y="6421811"/>
                <a:ext cx="640119" cy="445150"/>
              </a:xfrm>
              <a:prstGeom prst="rect">
                <a:avLst/>
              </a:prstGeom>
            </p:spPr>
          </p:pic>
          <p:pic>
            <p:nvPicPr>
              <p:cNvPr id="84" name="Image 83"/>
              <p:cNvPicPr>
                <a:picLocks noChangeAspect="1"/>
              </p:cNvPicPr>
              <p:nvPr/>
            </p:nvPicPr>
            <p:blipFill>
              <a:blip r:embed="rId4"/>
              <a:stretch>
                <a:fillRect/>
              </a:stretch>
            </p:blipFill>
            <p:spPr>
              <a:xfrm>
                <a:off x="7661600" y="6472239"/>
                <a:ext cx="379867" cy="348710"/>
              </a:xfrm>
              <a:prstGeom prst="rect">
                <a:avLst/>
              </a:prstGeom>
            </p:spPr>
          </p:pic>
          <p:cxnSp>
            <p:nvCxnSpPr>
              <p:cNvPr id="85" name="Connecteur droit avec flèche 84"/>
              <p:cNvCxnSpPr>
                <a:stCxn id="81" idx="3"/>
                <a:endCxn id="79" idx="1"/>
              </p:cNvCxnSpPr>
              <p:nvPr/>
            </p:nvCxnSpPr>
            <p:spPr>
              <a:xfrm>
                <a:off x="2544110" y="6644386"/>
                <a:ext cx="100654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6" name="Connecteur droit avec flèche 85"/>
              <p:cNvCxnSpPr>
                <a:stCxn id="79" idx="3"/>
                <a:endCxn id="78" idx="1"/>
              </p:cNvCxnSpPr>
              <p:nvPr/>
            </p:nvCxnSpPr>
            <p:spPr>
              <a:xfrm>
                <a:off x="4391305" y="6644386"/>
                <a:ext cx="117214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7" name="Connecteur droit avec flèche 86"/>
              <p:cNvCxnSpPr>
                <a:stCxn id="78" idx="3"/>
                <a:endCxn id="77" idx="1"/>
              </p:cNvCxnSpPr>
              <p:nvPr/>
            </p:nvCxnSpPr>
            <p:spPr>
              <a:xfrm>
                <a:off x="6408609" y="6644386"/>
                <a:ext cx="106684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88" name="Ellipse 87"/>
              <p:cNvSpPr/>
              <p:nvPr/>
            </p:nvSpPr>
            <p:spPr>
              <a:xfrm>
                <a:off x="6319044" y="6483030"/>
                <a:ext cx="378615" cy="322710"/>
              </a:xfrm>
              <a:prstGeom prst="ellipse">
                <a:avLst/>
              </a:prstGeom>
              <a:solidFill>
                <a:srgbClr val="61003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latin typeface="Eras Medium ITC" panose="020B0602030504020804" pitchFamily="34" charset="0"/>
                  </a:rPr>
                  <a:t>3</a:t>
                </a:r>
              </a:p>
            </p:txBody>
          </p:sp>
        </p:grpSp>
        <p:pic>
          <p:nvPicPr>
            <p:cNvPr id="76" name="Image 75"/>
            <p:cNvPicPr>
              <a:picLocks noChangeAspect="1"/>
            </p:cNvPicPr>
            <p:nvPr/>
          </p:nvPicPr>
          <p:blipFill rotWithShape="1">
            <a:blip r:embed="rId5" cstate="print">
              <a:clrChange>
                <a:clrFrom>
                  <a:srgbClr val="FFFFFF"/>
                </a:clrFrom>
                <a:clrTo>
                  <a:srgbClr val="FFFFFF">
                    <a:alpha val="0"/>
                  </a:srgbClr>
                </a:clrTo>
              </a:clrChange>
              <a:duotone>
                <a:prstClr val="black"/>
                <a:schemeClr val="tx2">
                  <a:tint val="45000"/>
                  <a:satMod val="400000"/>
                </a:schemeClr>
              </a:duotone>
              <a:extLst>
                <a:ext uri="{BEBA8EAE-BF5A-486C-A8C5-ECC9F3942E4B}">
                  <a14:imgProps xmlns:a14="http://schemas.microsoft.com/office/drawing/2010/main">
                    <a14:imgLayer r:embed="rId6">
                      <a14:imgEffect>
                        <a14:sharpenSoften amount="100000"/>
                      </a14:imgEffect>
                      <a14:imgEffect>
                        <a14:saturation sat="182000"/>
                      </a14:imgEffect>
                    </a14:imgLayer>
                  </a14:imgProps>
                </a:ext>
                <a:ext uri="{28A0092B-C50C-407E-A947-70E740481C1C}">
                  <a14:useLocalDpi xmlns:a14="http://schemas.microsoft.com/office/drawing/2010/main" val="0"/>
                </a:ext>
              </a:extLst>
            </a:blip>
            <a:srcRect l="15672"/>
            <a:stretch/>
          </p:blipFill>
          <p:spPr>
            <a:xfrm>
              <a:off x="3024949" y="6411852"/>
              <a:ext cx="492493" cy="432543"/>
            </a:xfrm>
            <a:prstGeom prst="rect">
              <a:avLst/>
            </a:prstGeom>
            <a:solidFill>
              <a:schemeClr val="bg1">
                <a:lumMod val="75000"/>
              </a:schemeClr>
            </a:solidFill>
          </p:spPr>
        </p:pic>
      </p:grpSp>
    </p:spTree>
    <p:extLst>
      <p:ext uri="{BB962C8B-B14F-4D97-AF65-F5344CB8AC3E}">
        <p14:creationId xmlns:p14="http://schemas.microsoft.com/office/powerpoint/2010/main" val="823067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0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4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1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3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 grpId="0" animBg="1"/>
      <p:bldP spid="160" grpId="0" animBg="1"/>
      <p:bldP spid="161" grpId="0" animBg="1"/>
      <p:bldP spid="162" grpId="0" animBg="1"/>
      <p:bldP spid="163" grpId="0" animBg="1"/>
      <p:bldP spid="414" grpId="0" animBg="1"/>
      <p:bldP spid="4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B5152189-E67B-4D26-B052-76DE3D6CF7C5}" type="slidenum">
              <a:rPr lang="fr-FR" smtClean="0"/>
              <a:pPr/>
              <a:t>4</a:t>
            </a:fld>
            <a:endParaRPr lang="fr-FR"/>
          </a:p>
        </p:txBody>
      </p:sp>
      <p:sp>
        <p:nvSpPr>
          <p:cNvPr id="3" name="Titre 2"/>
          <p:cNvSpPr>
            <a:spLocks noGrp="1"/>
          </p:cNvSpPr>
          <p:nvPr>
            <p:ph type="title"/>
          </p:nvPr>
        </p:nvSpPr>
        <p:spPr/>
        <p:txBody>
          <a:bodyPr>
            <a:noAutofit/>
          </a:bodyPr>
          <a:lstStyle/>
          <a:p>
            <a:r>
              <a:rPr lang="fr-FR" sz="2400" dirty="0"/>
              <a:t>La Martinique, un contexte favorable aux pollutions des rivières par les herbicides</a:t>
            </a:r>
          </a:p>
        </p:txBody>
      </p:sp>
      <p:sp>
        <p:nvSpPr>
          <p:cNvPr id="4" name="Espace réservé du contenu 3"/>
          <p:cNvSpPr>
            <a:spLocks noGrp="1"/>
          </p:cNvSpPr>
          <p:nvPr>
            <p:ph idx="1"/>
          </p:nvPr>
        </p:nvSpPr>
        <p:spPr>
          <a:xfrm>
            <a:off x="223602" y="1406607"/>
            <a:ext cx="6768869" cy="4844117"/>
          </a:xfrm>
        </p:spPr>
        <p:txBody>
          <a:bodyPr/>
          <a:lstStyle/>
          <a:p>
            <a:r>
              <a:rPr lang="fr-FR" dirty="0"/>
              <a:t>1</a:t>
            </a:r>
            <a:r>
              <a:rPr lang="fr-FR" baseline="30000" dirty="0"/>
              <a:t>er</a:t>
            </a:r>
            <a:r>
              <a:rPr lang="fr-FR" dirty="0"/>
              <a:t> pesticide utilisé par les </a:t>
            </a:r>
            <a:r>
              <a:rPr lang="fr-FR" dirty="0" smtClean="0"/>
              <a:t>agriculteurs</a:t>
            </a:r>
          </a:p>
          <a:p>
            <a:endParaRPr lang="fr-FR" dirty="0"/>
          </a:p>
          <a:p>
            <a:endParaRPr lang="fr-FR" dirty="0" smtClean="0"/>
          </a:p>
          <a:p>
            <a:endParaRPr lang="fr-FR" dirty="0"/>
          </a:p>
          <a:p>
            <a:endParaRPr lang="fr-FR" dirty="0" smtClean="0"/>
          </a:p>
          <a:p>
            <a:r>
              <a:rPr lang="fr-FR" dirty="0" smtClean="0"/>
              <a:t>Un </a:t>
            </a:r>
            <a:r>
              <a:rPr lang="fr-FR" dirty="0" err="1" smtClean="0"/>
              <a:t>pédoclimat</a:t>
            </a:r>
            <a:r>
              <a:rPr lang="fr-FR" dirty="0" smtClean="0"/>
              <a:t> favorable aux transferts</a:t>
            </a:r>
            <a:endParaRPr lang="fr-FR" dirty="0"/>
          </a:p>
          <a:p>
            <a:endParaRPr lang="fr-FR" dirty="0"/>
          </a:p>
        </p:txBody>
      </p:sp>
      <p:sp>
        <p:nvSpPr>
          <p:cNvPr id="5" name="Sous-titre 4"/>
          <p:cNvSpPr>
            <a:spLocks noGrp="1"/>
          </p:cNvSpPr>
          <p:nvPr>
            <p:ph type="subTitle" idx="13"/>
          </p:nvPr>
        </p:nvSpPr>
        <p:spPr>
          <a:xfrm>
            <a:off x="0" y="691834"/>
            <a:ext cx="9628094" cy="390413"/>
          </a:xfrm>
        </p:spPr>
        <p:txBody>
          <a:bodyPr/>
          <a:lstStyle/>
          <a:p>
            <a:r>
              <a:rPr lang="fr-FR" dirty="0" smtClean="0"/>
              <a:t>Contexte général</a:t>
            </a:r>
            <a:endParaRPr lang="fr-FR" dirty="0"/>
          </a:p>
        </p:txBody>
      </p:sp>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7883" y="1959524"/>
            <a:ext cx="2492188" cy="1869141"/>
          </a:xfrm>
          <a:prstGeom prst="rect">
            <a:avLst/>
          </a:prstGeom>
        </p:spPr>
      </p:pic>
      <p:pic>
        <p:nvPicPr>
          <p:cNvPr id="9" name="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4624" y="1959524"/>
            <a:ext cx="2492188" cy="1869141"/>
          </a:xfrm>
          <a:prstGeom prst="rect">
            <a:avLst/>
          </a:prstGeom>
        </p:spPr>
      </p:pic>
      <p:pic>
        <p:nvPicPr>
          <p:cNvPr id="10" name="Image 9"/>
          <p:cNvPicPr>
            <a:picLocks noChangeAspect="1"/>
          </p:cNvPicPr>
          <p:nvPr/>
        </p:nvPicPr>
        <p:blipFill rotWithShape="1">
          <a:blip r:embed="rId4"/>
          <a:srcRect l="85866" b="65722"/>
          <a:stretch/>
        </p:blipFill>
        <p:spPr>
          <a:xfrm>
            <a:off x="9757518" y="691834"/>
            <a:ext cx="2234613" cy="3324093"/>
          </a:xfrm>
          <a:prstGeom prst="rect">
            <a:avLst/>
          </a:prstGeom>
        </p:spPr>
      </p:pic>
      <p:pic>
        <p:nvPicPr>
          <p:cNvPr id="11" name="Imag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71365" y="1959523"/>
            <a:ext cx="2492188" cy="1869141"/>
          </a:xfrm>
          <a:prstGeom prst="rect">
            <a:avLst/>
          </a:prstGeom>
        </p:spPr>
      </p:pic>
      <p:pic>
        <p:nvPicPr>
          <p:cNvPr id="12" name="Image 11"/>
          <p:cNvPicPr>
            <a:picLocks noChangeAspect="1"/>
          </p:cNvPicPr>
          <p:nvPr/>
        </p:nvPicPr>
        <p:blipFill>
          <a:blip r:embed="rId6"/>
          <a:stretch>
            <a:fillRect/>
          </a:stretch>
        </p:blipFill>
        <p:spPr>
          <a:xfrm>
            <a:off x="3428982" y="5100080"/>
            <a:ext cx="2770130" cy="1475004"/>
          </a:xfrm>
          <a:prstGeom prst="rect">
            <a:avLst/>
          </a:prstGeom>
        </p:spPr>
      </p:pic>
      <p:pic>
        <p:nvPicPr>
          <p:cNvPr id="2050" name="Picture 2" descr="Résultat de recherche d'images pour &quot;dessin pluie&quot;"/>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94844" y="4464853"/>
            <a:ext cx="1270454" cy="1270454"/>
          </a:xfrm>
          <a:prstGeom prst="rect">
            <a:avLst/>
          </a:prstGeom>
          <a:noFill/>
          <a:extLst>
            <a:ext uri="{909E8E84-426E-40DD-AFC4-6F175D3DCCD1}">
              <a14:hiddenFill xmlns:a14="http://schemas.microsoft.com/office/drawing/2010/main">
                <a:solidFill>
                  <a:srgbClr val="FFFFFF"/>
                </a:solidFill>
              </a14:hiddenFill>
            </a:ext>
          </a:extLst>
        </p:spPr>
      </p:pic>
      <p:sp>
        <p:nvSpPr>
          <p:cNvPr id="13" name="ZoneTexte 12"/>
          <p:cNvSpPr txBox="1"/>
          <p:nvPr/>
        </p:nvSpPr>
        <p:spPr>
          <a:xfrm>
            <a:off x="701368" y="5633076"/>
            <a:ext cx="2887232" cy="646331"/>
          </a:xfrm>
          <a:prstGeom prst="rect">
            <a:avLst/>
          </a:prstGeom>
          <a:noFill/>
        </p:spPr>
        <p:txBody>
          <a:bodyPr wrap="square" rtlCol="0">
            <a:spAutoFit/>
          </a:bodyPr>
          <a:lstStyle/>
          <a:p>
            <a:r>
              <a:rPr lang="fr-FR" dirty="0" smtClean="0">
                <a:latin typeface="Eras Medium ITC" panose="020B0602030504020804" pitchFamily="34" charset="0"/>
              </a:rPr>
              <a:t>Entre 6000m et 1500mm de précipitation par an</a:t>
            </a:r>
            <a:endParaRPr lang="fr-FR" dirty="0">
              <a:latin typeface="Eras Medium ITC" panose="020B0602030504020804" pitchFamily="34" charset="0"/>
            </a:endParaRPr>
          </a:p>
        </p:txBody>
      </p:sp>
      <p:pic>
        <p:nvPicPr>
          <p:cNvPr id="2052" name="Picture 4" descr="Résultat de recherche d'images pour &quot;dessin montagne&quot;"/>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99133" y="4607753"/>
            <a:ext cx="1186675" cy="863881"/>
          </a:xfrm>
          <a:prstGeom prst="rect">
            <a:avLst/>
          </a:prstGeom>
          <a:noFill/>
          <a:extLst>
            <a:ext uri="{909E8E84-426E-40DD-AFC4-6F175D3DCCD1}">
              <a14:hiddenFill xmlns:a14="http://schemas.microsoft.com/office/drawing/2010/main">
                <a:solidFill>
                  <a:srgbClr val="FFFFFF"/>
                </a:solidFill>
              </a14:hiddenFill>
            </a:ext>
          </a:extLst>
        </p:spPr>
      </p:pic>
      <p:sp>
        <p:nvSpPr>
          <p:cNvPr id="16" name="ZoneTexte 15"/>
          <p:cNvSpPr txBox="1"/>
          <p:nvPr/>
        </p:nvSpPr>
        <p:spPr>
          <a:xfrm>
            <a:off x="6223751" y="5358108"/>
            <a:ext cx="1930609" cy="369332"/>
          </a:xfrm>
          <a:prstGeom prst="rect">
            <a:avLst/>
          </a:prstGeom>
          <a:noFill/>
        </p:spPr>
        <p:txBody>
          <a:bodyPr wrap="square" rtlCol="0">
            <a:spAutoFit/>
          </a:bodyPr>
          <a:lstStyle/>
          <a:p>
            <a:r>
              <a:rPr lang="fr-FR" dirty="0" smtClean="0">
                <a:latin typeface="Eras Medium ITC" panose="020B0602030504020804" pitchFamily="34" charset="0"/>
              </a:rPr>
              <a:t>Relief accidenté</a:t>
            </a:r>
            <a:endParaRPr lang="fr-FR" dirty="0">
              <a:latin typeface="Eras Medium ITC" panose="020B0602030504020804" pitchFamily="34" charset="0"/>
            </a:endParaRPr>
          </a:p>
        </p:txBody>
      </p:sp>
      <p:sp>
        <p:nvSpPr>
          <p:cNvPr id="14" name="ZoneTexte 13"/>
          <p:cNvSpPr txBox="1"/>
          <p:nvPr/>
        </p:nvSpPr>
        <p:spPr>
          <a:xfrm>
            <a:off x="537883" y="3828664"/>
            <a:ext cx="925157" cy="246221"/>
          </a:xfrm>
          <a:prstGeom prst="rect">
            <a:avLst/>
          </a:prstGeom>
          <a:noFill/>
        </p:spPr>
        <p:txBody>
          <a:bodyPr wrap="square" rtlCol="0">
            <a:spAutoFit/>
          </a:bodyPr>
          <a:lstStyle/>
          <a:p>
            <a:r>
              <a:rPr lang="fr-FR" sz="1000" i="1" dirty="0" smtClean="0">
                <a:latin typeface="Eras Medium ITC" panose="020B0602030504020804" pitchFamily="34" charset="0"/>
              </a:rPr>
              <a:t>CIRAD 2019</a:t>
            </a:r>
            <a:endParaRPr lang="fr-FR" sz="1000" i="1" dirty="0">
              <a:latin typeface="Eras Medium ITC" panose="020B0602030504020804" pitchFamily="34" charset="0"/>
            </a:endParaRPr>
          </a:p>
        </p:txBody>
      </p:sp>
      <p:sp>
        <p:nvSpPr>
          <p:cNvPr id="18" name="ZoneTexte 17"/>
          <p:cNvSpPr txBox="1"/>
          <p:nvPr/>
        </p:nvSpPr>
        <p:spPr>
          <a:xfrm>
            <a:off x="9757518" y="4015927"/>
            <a:ext cx="925157" cy="246221"/>
          </a:xfrm>
          <a:prstGeom prst="rect">
            <a:avLst/>
          </a:prstGeom>
          <a:noFill/>
        </p:spPr>
        <p:txBody>
          <a:bodyPr wrap="square" rtlCol="0">
            <a:spAutoFit/>
          </a:bodyPr>
          <a:lstStyle/>
          <a:p>
            <a:r>
              <a:rPr lang="fr-FR" sz="1000" i="1" dirty="0" smtClean="0">
                <a:latin typeface="Eras Medium ITC" panose="020B0602030504020804" pitchFamily="34" charset="0"/>
              </a:rPr>
              <a:t>CIRAD 2015</a:t>
            </a:r>
            <a:endParaRPr lang="fr-FR" sz="1000" i="1" dirty="0">
              <a:latin typeface="Eras Medium ITC" panose="020B0602030504020804" pitchFamily="34" charset="0"/>
            </a:endParaRPr>
          </a:p>
        </p:txBody>
      </p:sp>
    </p:spTree>
    <p:extLst>
      <p:ext uri="{BB962C8B-B14F-4D97-AF65-F5344CB8AC3E}">
        <p14:creationId xmlns:p14="http://schemas.microsoft.com/office/powerpoint/2010/main" val="3561558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5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5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P spid="1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B5152189-E67B-4D26-B052-76DE3D6CF7C5}" type="slidenum">
              <a:rPr lang="fr-FR" sz="2000" smtClean="0"/>
              <a:t>40</a:t>
            </a:fld>
            <a:endParaRPr lang="fr-FR" sz="2000" dirty="0"/>
          </a:p>
        </p:txBody>
      </p:sp>
      <p:sp>
        <p:nvSpPr>
          <p:cNvPr id="3" name="Rectangle 2"/>
          <p:cNvSpPr/>
          <p:nvPr/>
        </p:nvSpPr>
        <p:spPr>
          <a:xfrm>
            <a:off x="0" y="2961564"/>
            <a:ext cx="12192000" cy="631065"/>
          </a:xfrm>
          <a:prstGeom prst="rect">
            <a:avLst/>
          </a:prstGeom>
          <a:gradFill flip="none" rotWithShape="1">
            <a:gsLst>
              <a:gs pos="0">
                <a:srgbClr val="610039">
                  <a:alpha val="85000"/>
                </a:srgbClr>
              </a:gs>
              <a:gs pos="50000">
                <a:srgbClr val="610039"/>
              </a:gs>
              <a:gs pos="100000">
                <a:srgbClr val="610039">
                  <a:alpha val="85000"/>
                </a:srgbClr>
              </a:gs>
            </a:gsLst>
            <a:lin ang="16200000" scaled="1"/>
            <a:tileRect/>
          </a:gradFill>
          <a:ln>
            <a:solidFill>
              <a:srgbClr val="7623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smtClean="0">
                <a:solidFill>
                  <a:schemeClr val="bg1"/>
                </a:solidFill>
                <a:latin typeface="Eras Medium ITC" panose="020B0602030504020804" pitchFamily="34" charset="0"/>
              </a:rPr>
              <a:t>V. Conception dans l’usage (le jeu sérieux)</a:t>
            </a:r>
            <a:endParaRPr lang="fr-FR" sz="3200" i="1" dirty="0">
              <a:solidFill>
                <a:schemeClr val="bg1"/>
              </a:solidFill>
              <a:latin typeface="Eras Medium ITC" panose="020B0602030504020804" pitchFamily="34" charset="0"/>
            </a:endParaRPr>
          </a:p>
        </p:txBody>
      </p:sp>
      <p:grpSp>
        <p:nvGrpSpPr>
          <p:cNvPr id="4" name="Groupe 3"/>
          <p:cNvGrpSpPr/>
          <p:nvPr/>
        </p:nvGrpSpPr>
        <p:grpSpPr>
          <a:xfrm>
            <a:off x="1474179" y="4050835"/>
            <a:ext cx="9548669" cy="753177"/>
            <a:chOff x="1766981" y="6414511"/>
            <a:chExt cx="6692171" cy="459750"/>
          </a:xfrm>
        </p:grpSpPr>
        <p:sp>
          <p:nvSpPr>
            <p:cNvPr id="5" name="Rectangle 4"/>
            <p:cNvSpPr/>
            <p:nvPr/>
          </p:nvSpPr>
          <p:spPr>
            <a:xfrm>
              <a:off x="7475454" y="6414511"/>
              <a:ext cx="718265" cy="459749"/>
            </a:xfrm>
            <a:prstGeom prst="rect">
              <a:avLst/>
            </a:prstGeom>
            <a:solidFill>
              <a:srgbClr val="6100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5498692" y="6414511"/>
              <a:ext cx="909918" cy="459749"/>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3550656" y="6414511"/>
              <a:ext cx="840649" cy="45975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1766981" y="6414511"/>
              <a:ext cx="777129" cy="45975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Espace réservé du contenu 9"/>
            <p:cNvPicPr>
              <a:picLocks noChangeAspect="1"/>
            </p:cNvPicPr>
            <p:nvPr/>
          </p:nvPicPr>
          <p:blipFill>
            <a:blip r:embed="rId2"/>
            <a:stretch>
              <a:fillRect/>
            </a:stretch>
          </p:blipFill>
          <p:spPr>
            <a:xfrm>
              <a:off x="3640309" y="6414511"/>
              <a:ext cx="670022" cy="459749"/>
            </a:xfrm>
            <a:prstGeom prst="rect">
              <a:avLst/>
            </a:prstGeom>
          </p:spPr>
        </p:pic>
        <p:pic>
          <p:nvPicPr>
            <p:cNvPr id="11" name="Image 10"/>
            <p:cNvPicPr>
              <a:picLocks noChangeAspect="1"/>
            </p:cNvPicPr>
            <p:nvPr/>
          </p:nvPicPr>
          <p:blipFill>
            <a:blip r:embed="rId3"/>
            <a:stretch>
              <a:fillRect/>
            </a:stretch>
          </p:blipFill>
          <p:spPr>
            <a:xfrm>
              <a:off x="5663191" y="6421811"/>
              <a:ext cx="640119" cy="445150"/>
            </a:xfrm>
            <a:prstGeom prst="rect">
              <a:avLst/>
            </a:prstGeom>
          </p:spPr>
        </p:pic>
        <p:pic>
          <p:nvPicPr>
            <p:cNvPr id="12" name="Image 11"/>
            <p:cNvPicPr>
              <a:picLocks noChangeAspect="1"/>
            </p:cNvPicPr>
            <p:nvPr/>
          </p:nvPicPr>
          <p:blipFill>
            <a:blip r:embed="rId4"/>
            <a:stretch>
              <a:fillRect/>
            </a:stretch>
          </p:blipFill>
          <p:spPr>
            <a:xfrm>
              <a:off x="7661600" y="6472239"/>
              <a:ext cx="379867" cy="348710"/>
            </a:xfrm>
            <a:prstGeom prst="rect">
              <a:avLst/>
            </a:prstGeom>
          </p:spPr>
        </p:pic>
        <p:cxnSp>
          <p:nvCxnSpPr>
            <p:cNvPr id="13" name="Connecteur droit avec flèche 12"/>
            <p:cNvCxnSpPr>
              <a:stCxn id="8" idx="3"/>
              <a:endCxn id="7" idx="1"/>
            </p:cNvCxnSpPr>
            <p:nvPr/>
          </p:nvCxnSpPr>
          <p:spPr>
            <a:xfrm>
              <a:off x="2544110" y="6644386"/>
              <a:ext cx="100654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Connecteur droit avec flèche 13"/>
            <p:cNvCxnSpPr>
              <a:stCxn id="7" idx="3"/>
              <a:endCxn id="6" idx="1"/>
            </p:cNvCxnSpPr>
            <p:nvPr/>
          </p:nvCxnSpPr>
          <p:spPr>
            <a:xfrm>
              <a:off x="4391305" y="6644386"/>
              <a:ext cx="1107387"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 name="Connecteur droit avec flèche 14"/>
            <p:cNvCxnSpPr>
              <a:stCxn id="6" idx="3"/>
              <a:endCxn id="5" idx="1"/>
            </p:cNvCxnSpPr>
            <p:nvPr/>
          </p:nvCxnSpPr>
          <p:spPr>
            <a:xfrm>
              <a:off x="6408610" y="6644386"/>
              <a:ext cx="106684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6" name="Ellipse 15"/>
            <p:cNvSpPr/>
            <p:nvPr/>
          </p:nvSpPr>
          <p:spPr>
            <a:xfrm>
              <a:off x="8080537" y="6483030"/>
              <a:ext cx="378615" cy="322710"/>
            </a:xfrm>
            <a:prstGeom prst="ellipse">
              <a:avLst/>
            </a:prstGeom>
            <a:solidFill>
              <a:srgbClr val="61003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latin typeface="Eras Medium ITC" panose="020B0602030504020804" pitchFamily="34" charset="0"/>
                </a:rPr>
                <a:t>4</a:t>
              </a:r>
            </a:p>
          </p:txBody>
        </p:sp>
      </p:grpSp>
      <p:pic>
        <p:nvPicPr>
          <p:cNvPr id="17" name="Image 16"/>
          <p:cNvPicPr>
            <a:picLocks noChangeAspect="1"/>
          </p:cNvPicPr>
          <p:nvPr/>
        </p:nvPicPr>
        <p:blipFill rotWithShape="1">
          <a:blip r:embed="rId5" cstate="print">
            <a:clrChange>
              <a:clrFrom>
                <a:srgbClr val="FFFFFF"/>
              </a:clrFrom>
              <a:clrTo>
                <a:srgbClr val="FFFFFF">
                  <a:alpha val="0"/>
                </a:srgbClr>
              </a:clrTo>
            </a:clrChange>
            <a:duotone>
              <a:prstClr val="black"/>
              <a:schemeClr val="tx2">
                <a:tint val="45000"/>
                <a:satMod val="400000"/>
              </a:schemeClr>
            </a:duotone>
            <a:extLst>
              <a:ext uri="{BEBA8EAE-BF5A-486C-A8C5-ECC9F3942E4B}">
                <a14:imgProps xmlns:a14="http://schemas.microsoft.com/office/drawing/2010/main">
                  <a14:imgLayer r:embed="rId6">
                    <a14:imgEffect>
                      <a14:sharpenSoften amount="100000"/>
                    </a14:imgEffect>
                  </a14:imgLayer>
                </a14:imgProps>
              </a:ext>
              <a:ext uri="{28A0092B-C50C-407E-A947-70E740481C1C}">
                <a14:useLocalDpi xmlns:a14="http://schemas.microsoft.com/office/drawing/2010/main" val="0"/>
              </a:ext>
            </a:extLst>
          </a:blip>
          <a:srcRect l="16107"/>
          <a:stretch/>
        </p:blipFill>
        <p:spPr>
          <a:xfrm>
            <a:off x="1627696" y="4093267"/>
            <a:ext cx="805077" cy="710743"/>
          </a:xfrm>
          <a:prstGeom prst="rect">
            <a:avLst/>
          </a:prstGeom>
        </p:spPr>
      </p:pic>
    </p:spTree>
    <p:extLst>
      <p:ext uri="{BB962C8B-B14F-4D97-AF65-F5344CB8AC3E}">
        <p14:creationId xmlns:p14="http://schemas.microsoft.com/office/powerpoint/2010/main" val="3838933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B5152189-E67B-4D26-B052-76DE3D6CF7C5}" type="slidenum">
              <a:rPr lang="fr-FR" smtClean="0"/>
              <a:pPr/>
              <a:t>41</a:t>
            </a:fld>
            <a:endParaRPr lang="fr-FR"/>
          </a:p>
        </p:txBody>
      </p:sp>
      <p:sp>
        <p:nvSpPr>
          <p:cNvPr id="3" name="Titre 2"/>
          <p:cNvSpPr>
            <a:spLocks noGrp="1"/>
          </p:cNvSpPr>
          <p:nvPr>
            <p:ph type="title"/>
          </p:nvPr>
        </p:nvSpPr>
        <p:spPr/>
        <p:txBody>
          <a:bodyPr>
            <a:normAutofit/>
          </a:bodyPr>
          <a:lstStyle/>
          <a:p>
            <a:r>
              <a:rPr lang="fr-FR" dirty="0"/>
              <a:t>Les innovations testées dans le jeu sérieux</a:t>
            </a:r>
          </a:p>
        </p:txBody>
      </p:sp>
      <p:sp>
        <p:nvSpPr>
          <p:cNvPr id="5" name="Sous-titre 4"/>
          <p:cNvSpPr>
            <a:spLocks noGrp="1"/>
          </p:cNvSpPr>
          <p:nvPr>
            <p:ph type="subTitle" idx="13"/>
          </p:nvPr>
        </p:nvSpPr>
        <p:spPr/>
        <p:txBody>
          <a:bodyPr/>
          <a:lstStyle/>
          <a:p>
            <a:r>
              <a:rPr lang="fr-FR" dirty="0" smtClean="0"/>
              <a:t>V. Conception dans l’usage (le jeu sérieux)</a:t>
            </a:r>
            <a:endParaRPr lang="fr-FR" dirty="0"/>
          </a:p>
        </p:txBody>
      </p:sp>
      <p:sp>
        <p:nvSpPr>
          <p:cNvPr id="20" name="Rectangle à coins arrondis 19"/>
          <p:cNvSpPr/>
          <p:nvPr/>
        </p:nvSpPr>
        <p:spPr>
          <a:xfrm>
            <a:off x="33861" y="1205367"/>
            <a:ext cx="12038019" cy="987187"/>
          </a:xfrm>
          <a:prstGeom prst="roundRect">
            <a:avLst/>
          </a:prstGeom>
          <a:solidFill>
            <a:schemeClr val="accent5">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i="1" dirty="0">
              <a:latin typeface="Eras Medium ITC" panose="020B0602030504020804" pitchFamily="34" charset="0"/>
            </a:endParaRPr>
          </a:p>
        </p:txBody>
      </p:sp>
      <p:cxnSp>
        <p:nvCxnSpPr>
          <p:cNvPr id="21" name="Connecteur droit avec flèche 20"/>
          <p:cNvCxnSpPr>
            <a:stCxn id="51" idx="2"/>
            <a:endCxn id="42" idx="0"/>
          </p:cNvCxnSpPr>
          <p:nvPr/>
        </p:nvCxnSpPr>
        <p:spPr>
          <a:xfrm flipH="1">
            <a:off x="8329812" y="1727477"/>
            <a:ext cx="2345708" cy="81780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necteur droit avec flèche 21"/>
          <p:cNvCxnSpPr>
            <a:stCxn id="51" idx="2"/>
            <a:endCxn id="55" idx="0"/>
          </p:cNvCxnSpPr>
          <p:nvPr/>
        </p:nvCxnSpPr>
        <p:spPr>
          <a:xfrm flipH="1">
            <a:off x="9095495" y="1727477"/>
            <a:ext cx="1580025" cy="175723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Rectangle à coins arrondis 27"/>
          <p:cNvSpPr/>
          <p:nvPr/>
        </p:nvSpPr>
        <p:spPr>
          <a:xfrm>
            <a:off x="237562" y="1405725"/>
            <a:ext cx="1064963" cy="588299"/>
          </a:xfrm>
          <a:prstGeom prst="roundRect">
            <a:avLst/>
          </a:prstGeom>
          <a:ln w="38100">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1600" dirty="0" smtClean="0">
                <a:latin typeface="Eras Medium ITC" panose="020B0602030504020804" pitchFamily="34" charset="0"/>
              </a:rPr>
              <a:t>Force de travail  </a:t>
            </a:r>
            <a:endParaRPr lang="fr-FR" sz="1600" dirty="0">
              <a:latin typeface="Eras Medium ITC" panose="020B0602030504020804" pitchFamily="34" charset="0"/>
            </a:endParaRPr>
          </a:p>
        </p:txBody>
      </p:sp>
      <p:sp>
        <p:nvSpPr>
          <p:cNvPr id="36" name="Rectangle à coins arrondis 35"/>
          <p:cNvSpPr/>
          <p:nvPr/>
        </p:nvSpPr>
        <p:spPr>
          <a:xfrm>
            <a:off x="2553407" y="2431710"/>
            <a:ext cx="1447952" cy="782988"/>
          </a:xfrm>
          <a:prstGeom prst="roundRect">
            <a:avLst/>
          </a:prstGeom>
          <a:solidFill>
            <a:schemeClr val="accent6">
              <a:lumMod val="40000"/>
              <a:lumOff val="60000"/>
            </a:schemeClr>
          </a:solidFill>
          <a:ln>
            <a:solidFill>
              <a:srgbClr val="92D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1600" dirty="0">
                <a:solidFill>
                  <a:schemeClr val="tx1"/>
                </a:solidFill>
                <a:latin typeface="Eras Medium ITC" panose="020B0602030504020804" pitchFamily="34" charset="0"/>
              </a:rPr>
              <a:t>Association avec éleveur itinérant</a:t>
            </a:r>
          </a:p>
        </p:txBody>
      </p:sp>
      <p:sp>
        <p:nvSpPr>
          <p:cNvPr id="37" name="Rectangle à coins arrondis 36"/>
          <p:cNvSpPr/>
          <p:nvPr/>
        </p:nvSpPr>
        <p:spPr>
          <a:xfrm>
            <a:off x="1022787" y="3299357"/>
            <a:ext cx="2030407" cy="804655"/>
          </a:xfrm>
          <a:prstGeom prst="roundRect">
            <a:avLst/>
          </a:prstGeom>
          <a:solidFill>
            <a:schemeClr val="accent6">
              <a:lumMod val="40000"/>
              <a:lumOff val="60000"/>
            </a:schemeClr>
          </a:solidFill>
          <a:ln>
            <a:solidFill>
              <a:srgbClr val="92D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1600" dirty="0">
                <a:solidFill>
                  <a:schemeClr val="tx1"/>
                </a:solidFill>
                <a:latin typeface="Eras Medium ITC" panose="020B0602030504020804" pitchFamily="34" charset="0"/>
              </a:rPr>
              <a:t>Association avec prestataire en débroussaillage</a:t>
            </a:r>
          </a:p>
        </p:txBody>
      </p:sp>
      <p:cxnSp>
        <p:nvCxnSpPr>
          <p:cNvPr id="38" name="Connecteur droit avec flèche 37"/>
          <p:cNvCxnSpPr>
            <a:stCxn id="47" idx="2"/>
            <a:endCxn id="37" idx="0"/>
          </p:cNvCxnSpPr>
          <p:nvPr/>
        </p:nvCxnSpPr>
        <p:spPr>
          <a:xfrm flipH="1">
            <a:off x="2037991" y="1938573"/>
            <a:ext cx="690683" cy="136078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Rectangle à coins arrondis 38"/>
          <p:cNvSpPr/>
          <p:nvPr/>
        </p:nvSpPr>
        <p:spPr>
          <a:xfrm>
            <a:off x="122844" y="2431710"/>
            <a:ext cx="1284924" cy="741438"/>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1600" dirty="0" err="1" smtClean="0">
                <a:latin typeface="Eras Medium ITC" panose="020B0602030504020804" pitchFamily="34" charset="0"/>
              </a:rPr>
              <a:t>Koudmen</a:t>
            </a:r>
            <a:r>
              <a:rPr lang="fr-FR" sz="1600" dirty="0" smtClean="0">
                <a:latin typeface="Eras Medium ITC" panose="020B0602030504020804" pitchFamily="34" charset="0"/>
              </a:rPr>
              <a:t> généralisé au bassin</a:t>
            </a:r>
            <a:endParaRPr lang="fr-FR" sz="1600" dirty="0">
              <a:latin typeface="Eras Medium ITC" panose="020B0602030504020804" pitchFamily="34" charset="0"/>
            </a:endParaRPr>
          </a:p>
        </p:txBody>
      </p:sp>
      <p:cxnSp>
        <p:nvCxnSpPr>
          <p:cNvPr id="40" name="Connecteur droit avec flèche 39"/>
          <p:cNvCxnSpPr>
            <a:stCxn id="28" idx="2"/>
            <a:endCxn id="39" idx="0"/>
          </p:cNvCxnSpPr>
          <p:nvPr/>
        </p:nvCxnSpPr>
        <p:spPr>
          <a:xfrm flipH="1">
            <a:off x="765306" y="1994024"/>
            <a:ext cx="4738" cy="43768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Rectangle à coins arrondis 40"/>
          <p:cNvSpPr/>
          <p:nvPr/>
        </p:nvSpPr>
        <p:spPr>
          <a:xfrm>
            <a:off x="9805690" y="2883141"/>
            <a:ext cx="2186441" cy="535275"/>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1600" dirty="0" smtClean="0">
                <a:latin typeface="Eras Medium ITC" panose="020B0602030504020804" pitchFamily="34" charset="0"/>
              </a:rPr>
              <a:t>Circuit écotouristique et patrimonial</a:t>
            </a:r>
            <a:endParaRPr lang="fr-FR" sz="1600" dirty="0">
              <a:latin typeface="Eras Medium ITC" panose="020B0602030504020804" pitchFamily="34" charset="0"/>
            </a:endParaRPr>
          </a:p>
        </p:txBody>
      </p:sp>
      <p:sp>
        <p:nvSpPr>
          <p:cNvPr id="42" name="Rectangle à coins arrondis 41"/>
          <p:cNvSpPr/>
          <p:nvPr/>
        </p:nvSpPr>
        <p:spPr>
          <a:xfrm>
            <a:off x="7484486" y="2545281"/>
            <a:ext cx="1690652" cy="480048"/>
          </a:xfrm>
          <a:prstGeom prst="roundRect">
            <a:avLst/>
          </a:prstGeom>
          <a:solidFill>
            <a:schemeClr val="accent6">
              <a:lumMod val="5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1600" dirty="0">
                <a:latin typeface="Eras Medium ITC" panose="020B0602030504020804" pitchFamily="34" charset="0"/>
              </a:rPr>
              <a:t>Bassin versant vitrine</a:t>
            </a:r>
          </a:p>
        </p:txBody>
      </p:sp>
      <p:cxnSp>
        <p:nvCxnSpPr>
          <p:cNvPr id="45" name="Connecteur droit avec flèche 44"/>
          <p:cNvCxnSpPr>
            <a:stCxn id="50" idx="2"/>
            <a:endCxn id="42" idx="0"/>
          </p:cNvCxnSpPr>
          <p:nvPr/>
        </p:nvCxnSpPr>
        <p:spPr>
          <a:xfrm flipH="1">
            <a:off x="8329812" y="1756324"/>
            <a:ext cx="2765" cy="78895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6" name="Rectangle à coins arrondis 45"/>
          <p:cNvSpPr/>
          <p:nvPr/>
        </p:nvSpPr>
        <p:spPr>
          <a:xfrm>
            <a:off x="4370014" y="1445125"/>
            <a:ext cx="1381541" cy="514774"/>
          </a:xfrm>
          <a:prstGeom prst="roundRect">
            <a:avLst/>
          </a:prstGeom>
          <a:ln w="38100">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1600" dirty="0" smtClean="0">
                <a:latin typeface="Eras Medium ITC" panose="020B0602030504020804" pitchFamily="34" charset="0"/>
              </a:rPr>
              <a:t>Ressources </a:t>
            </a:r>
            <a:endParaRPr lang="fr-FR" sz="1600" dirty="0">
              <a:latin typeface="Eras Medium ITC" panose="020B0602030504020804" pitchFamily="34" charset="0"/>
            </a:endParaRPr>
          </a:p>
        </p:txBody>
      </p:sp>
      <p:sp>
        <p:nvSpPr>
          <p:cNvPr id="47" name="Rectangle à coins arrondis 46"/>
          <p:cNvSpPr/>
          <p:nvPr/>
        </p:nvSpPr>
        <p:spPr>
          <a:xfrm>
            <a:off x="2202783" y="1405725"/>
            <a:ext cx="1051781" cy="532848"/>
          </a:xfrm>
          <a:prstGeom prst="roundRect">
            <a:avLst/>
          </a:prstGeom>
          <a:ln w="38100">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1600" dirty="0" smtClean="0">
                <a:latin typeface="Eras Medium ITC" panose="020B0602030504020804" pitchFamily="34" charset="0"/>
              </a:rPr>
              <a:t>Services  </a:t>
            </a:r>
            <a:endParaRPr lang="fr-FR" sz="1600" dirty="0">
              <a:latin typeface="Eras Medium ITC" panose="020B0602030504020804" pitchFamily="34" charset="0"/>
            </a:endParaRPr>
          </a:p>
        </p:txBody>
      </p:sp>
      <p:cxnSp>
        <p:nvCxnSpPr>
          <p:cNvPr id="48" name="Connecteur droit avec flèche 47"/>
          <p:cNvCxnSpPr>
            <a:stCxn id="46" idx="2"/>
            <a:endCxn id="56" idx="0"/>
          </p:cNvCxnSpPr>
          <p:nvPr/>
        </p:nvCxnSpPr>
        <p:spPr>
          <a:xfrm>
            <a:off x="5060785" y="1959899"/>
            <a:ext cx="3146" cy="43575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Connecteur droit avec flèche 48"/>
          <p:cNvCxnSpPr>
            <a:stCxn id="47" idx="2"/>
            <a:endCxn id="36" idx="0"/>
          </p:cNvCxnSpPr>
          <p:nvPr/>
        </p:nvCxnSpPr>
        <p:spPr>
          <a:xfrm>
            <a:off x="2728674" y="1938573"/>
            <a:ext cx="548709" cy="49313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0" name="Rectangle à coins arrondis 49"/>
          <p:cNvSpPr/>
          <p:nvPr/>
        </p:nvSpPr>
        <p:spPr>
          <a:xfrm>
            <a:off x="7432320" y="1482446"/>
            <a:ext cx="1800514" cy="273878"/>
          </a:xfrm>
          <a:prstGeom prst="roundRect">
            <a:avLst/>
          </a:prstGeom>
          <a:ln w="38100">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sz="1600" dirty="0">
                <a:latin typeface="Eras Medium ITC" panose="020B0602030504020804" pitchFamily="34" charset="0"/>
              </a:rPr>
              <a:t>Les pratiques </a:t>
            </a:r>
          </a:p>
        </p:txBody>
      </p:sp>
      <p:sp>
        <p:nvSpPr>
          <p:cNvPr id="51" name="Rectangle à coins arrondis 50"/>
          <p:cNvSpPr/>
          <p:nvPr/>
        </p:nvSpPr>
        <p:spPr>
          <a:xfrm>
            <a:off x="9792620" y="1415743"/>
            <a:ext cx="1765800" cy="311734"/>
          </a:xfrm>
          <a:prstGeom prst="roundRect">
            <a:avLst/>
          </a:prstGeom>
          <a:ln w="38100">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1600" dirty="0">
                <a:latin typeface="Eras Medium ITC" panose="020B0602030504020804" pitchFamily="34" charset="0"/>
              </a:rPr>
              <a:t>Le territoire</a:t>
            </a:r>
          </a:p>
        </p:txBody>
      </p:sp>
      <p:cxnSp>
        <p:nvCxnSpPr>
          <p:cNvPr id="54" name="Connecteur droit avec flèche 53"/>
          <p:cNvCxnSpPr>
            <a:stCxn id="51" idx="2"/>
            <a:endCxn id="41" idx="0"/>
          </p:cNvCxnSpPr>
          <p:nvPr/>
        </p:nvCxnSpPr>
        <p:spPr>
          <a:xfrm>
            <a:off x="10675520" y="1727477"/>
            <a:ext cx="223391" cy="115566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5" name="Rectangle à coins arrondis 54"/>
          <p:cNvSpPr/>
          <p:nvPr/>
        </p:nvSpPr>
        <p:spPr>
          <a:xfrm>
            <a:off x="8010435" y="3484712"/>
            <a:ext cx="2170120" cy="545523"/>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1600" dirty="0" smtClean="0">
                <a:latin typeface="Eras Medium ITC" panose="020B0602030504020804" pitchFamily="34" charset="0"/>
              </a:rPr>
              <a:t>Diversification en verger sous contrat</a:t>
            </a:r>
            <a:endParaRPr lang="fr-FR" sz="1600" dirty="0">
              <a:latin typeface="Eras Medium ITC" panose="020B0602030504020804" pitchFamily="34" charset="0"/>
            </a:endParaRPr>
          </a:p>
        </p:txBody>
      </p:sp>
      <p:sp>
        <p:nvSpPr>
          <p:cNvPr id="56" name="Rectangle à coins arrondis 55"/>
          <p:cNvSpPr/>
          <p:nvPr/>
        </p:nvSpPr>
        <p:spPr>
          <a:xfrm>
            <a:off x="4227819" y="2395656"/>
            <a:ext cx="1672223" cy="531099"/>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1600" dirty="0" smtClean="0">
                <a:latin typeface="Eras Medium ITC" panose="020B0602030504020804" pitchFamily="34" charset="0"/>
              </a:rPr>
              <a:t>Co-exploitation de terres</a:t>
            </a:r>
            <a:endParaRPr lang="fr-FR" sz="1600" dirty="0">
              <a:latin typeface="Eras Medium ITC" panose="020B0602030504020804" pitchFamily="34" charset="0"/>
            </a:endParaRPr>
          </a:p>
        </p:txBody>
      </p:sp>
      <p:cxnSp>
        <p:nvCxnSpPr>
          <p:cNvPr id="57" name="Connecteur droit 56"/>
          <p:cNvCxnSpPr/>
          <p:nvPr/>
        </p:nvCxnSpPr>
        <p:spPr>
          <a:xfrm>
            <a:off x="122844" y="4588191"/>
            <a:ext cx="11598529" cy="55408"/>
          </a:xfrm>
          <a:prstGeom prst="line">
            <a:avLst/>
          </a:prstGeom>
          <a:ln w="28575"/>
        </p:spPr>
        <p:style>
          <a:lnRef idx="1">
            <a:schemeClr val="dk1"/>
          </a:lnRef>
          <a:fillRef idx="0">
            <a:schemeClr val="dk1"/>
          </a:fillRef>
          <a:effectRef idx="0">
            <a:schemeClr val="dk1"/>
          </a:effectRef>
          <a:fontRef idx="minor">
            <a:schemeClr val="tx1"/>
          </a:fontRef>
        </p:style>
      </p:cxnSp>
      <p:sp>
        <p:nvSpPr>
          <p:cNvPr id="58" name="Ellipse 57"/>
          <p:cNvSpPr/>
          <p:nvPr/>
        </p:nvSpPr>
        <p:spPr>
          <a:xfrm>
            <a:off x="11455175" y="2396934"/>
            <a:ext cx="627131" cy="4437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latin typeface="Eras Medium ITC" panose="020B0602030504020804" pitchFamily="34" charset="0"/>
              </a:rPr>
              <a:t>C</a:t>
            </a:r>
          </a:p>
        </p:txBody>
      </p:sp>
      <p:sp>
        <p:nvSpPr>
          <p:cNvPr id="59" name="Ellipse 58"/>
          <p:cNvSpPr/>
          <p:nvPr/>
        </p:nvSpPr>
        <p:spPr>
          <a:xfrm>
            <a:off x="11476321" y="4723331"/>
            <a:ext cx="589687" cy="4063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latin typeface="Eras Medium ITC" panose="020B0602030504020804" pitchFamily="34" charset="0"/>
              </a:rPr>
              <a:t>K</a:t>
            </a:r>
          </a:p>
        </p:txBody>
      </p:sp>
      <p:sp>
        <p:nvSpPr>
          <p:cNvPr id="60" name="Rectangle à coins arrondis 59"/>
          <p:cNvSpPr/>
          <p:nvPr/>
        </p:nvSpPr>
        <p:spPr>
          <a:xfrm>
            <a:off x="6719726" y="5343132"/>
            <a:ext cx="2581419" cy="825245"/>
          </a:xfrm>
          <a:prstGeom prst="roundRect">
            <a:avLst/>
          </a:prstGeom>
          <a:solidFill>
            <a:schemeClr val="bg1">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1600" dirty="0" smtClean="0">
                <a:solidFill>
                  <a:schemeClr val="tx1"/>
                </a:solidFill>
                <a:latin typeface="Eras Medium ITC" panose="020B0602030504020804" pitchFamily="34" charset="0"/>
              </a:rPr>
              <a:t>Augmentation des ressources financières de l’exploitation agricole</a:t>
            </a:r>
            <a:endParaRPr lang="fr-FR" sz="1600" dirty="0">
              <a:solidFill>
                <a:schemeClr val="tx1"/>
              </a:solidFill>
              <a:latin typeface="Eras Medium ITC" panose="020B0602030504020804" pitchFamily="34" charset="0"/>
            </a:endParaRPr>
          </a:p>
        </p:txBody>
      </p:sp>
      <p:sp>
        <p:nvSpPr>
          <p:cNvPr id="61" name="Rectangle à coins arrondis 60"/>
          <p:cNvSpPr/>
          <p:nvPr/>
        </p:nvSpPr>
        <p:spPr>
          <a:xfrm>
            <a:off x="9674481" y="5243875"/>
            <a:ext cx="2405383" cy="988435"/>
          </a:xfrm>
          <a:prstGeom prst="roundRect">
            <a:avLst/>
          </a:prstGeom>
          <a:solidFill>
            <a:schemeClr val="bg1">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1600" dirty="0" smtClean="0">
                <a:solidFill>
                  <a:schemeClr val="tx1"/>
                </a:solidFill>
                <a:latin typeface="Eras Medium ITC" panose="020B0602030504020804" pitchFamily="34" charset="0"/>
              </a:rPr>
              <a:t>Valorisation du bassin versant à travers la construction d’une identité propre</a:t>
            </a:r>
            <a:endParaRPr lang="fr-FR" sz="1600" dirty="0">
              <a:solidFill>
                <a:schemeClr val="tx1"/>
              </a:solidFill>
              <a:latin typeface="Eras Medium ITC" panose="020B0602030504020804" pitchFamily="34" charset="0"/>
            </a:endParaRPr>
          </a:p>
        </p:txBody>
      </p:sp>
      <p:sp>
        <p:nvSpPr>
          <p:cNvPr id="62" name="Rectangle à coins arrondis 61"/>
          <p:cNvSpPr/>
          <p:nvPr/>
        </p:nvSpPr>
        <p:spPr>
          <a:xfrm>
            <a:off x="186387" y="4670465"/>
            <a:ext cx="2334984" cy="1012745"/>
          </a:xfrm>
          <a:prstGeom prst="roundRect">
            <a:avLst/>
          </a:prstGeom>
          <a:solidFill>
            <a:schemeClr val="bg1">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1600" dirty="0" smtClean="0">
                <a:solidFill>
                  <a:schemeClr val="tx1"/>
                </a:solidFill>
                <a:latin typeface="Eras Medium ITC" panose="020B0602030504020804" pitchFamily="34" charset="0"/>
              </a:rPr>
              <a:t>Augmentation de la mutualisation de moyens entre exploitations agricoles</a:t>
            </a:r>
            <a:endParaRPr lang="fr-FR" sz="1600" dirty="0">
              <a:solidFill>
                <a:schemeClr val="tx1"/>
              </a:solidFill>
              <a:latin typeface="Eras Medium ITC" panose="020B0602030504020804" pitchFamily="34" charset="0"/>
            </a:endParaRPr>
          </a:p>
        </p:txBody>
      </p:sp>
      <p:sp>
        <p:nvSpPr>
          <p:cNvPr id="63" name="Rectangle à coins arrondis 62"/>
          <p:cNvSpPr/>
          <p:nvPr/>
        </p:nvSpPr>
        <p:spPr>
          <a:xfrm>
            <a:off x="2457844" y="5683211"/>
            <a:ext cx="2587019" cy="600101"/>
          </a:xfrm>
          <a:prstGeom prst="roundRect">
            <a:avLst/>
          </a:prstGeom>
          <a:solidFill>
            <a:schemeClr val="bg1">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1600" dirty="0" smtClean="0">
                <a:solidFill>
                  <a:schemeClr val="tx1"/>
                </a:solidFill>
                <a:latin typeface="Eras Medium ITC" panose="020B0602030504020804" pitchFamily="34" charset="0"/>
              </a:rPr>
              <a:t>Libération du temps de travail des agriculteurs</a:t>
            </a:r>
            <a:endParaRPr lang="fr-FR" sz="1600" dirty="0">
              <a:solidFill>
                <a:schemeClr val="tx1"/>
              </a:solidFill>
              <a:latin typeface="Eras Medium ITC" panose="020B0602030504020804" pitchFamily="34" charset="0"/>
            </a:endParaRPr>
          </a:p>
        </p:txBody>
      </p:sp>
      <p:sp>
        <p:nvSpPr>
          <p:cNvPr id="64" name="Rectangle à coins arrondis 63"/>
          <p:cNvSpPr/>
          <p:nvPr/>
        </p:nvSpPr>
        <p:spPr>
          <a:xfrm>
            <a:off x="4663328" y="4777401"/>
            <a:ext cx="1964401" cy="878943"/>
          </a:xfrm>
          <a:prstGeom prst="roundRect">
            <a:avLst/>
          </a:prstGeom>
          <a:solidFill>
            <a:schemeClr val="bg1">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1600" dirty="0" smtClean="0">
                <a:solidFill>
                  <a:schemeClr val="tx1"/>
                </a:solidFill>
                <a:latin typeface="Eras Medium ITC" panose="020B0602030504020804" pitchFamily="34" charset="0"/>
              </a:rPr>
              <a:t>Diminution de l’usage individuel des agriculteurs</a:t>
            </a:r>
            <a:endParaRPr lang="fr-FR" sz="1600" dirty="0">
              <a:solidFill>
                <a:schemeClr val="tx1"/>
              </a:solidFill>
              <a:latin typeface="Eras Medium ITC" panose="020B0602030504020804" pitchFamily="34" charset="0"/>
            </a:endParaRPr>
          </a:p>
        </p:txBody>
      </p:sp>
      <p:grpSp>
        <p:nvGrpSpPr>
          <p:cNvPr id="52" name="Groupe 51"/>
          <p:cNvGrpSpPr/>
          <p:nvPr/>
        </p:nvGrpSpPr>
        <p:grpSpPr>
          <a:xfrm>
            <a:off x="2882631" y="6398250"/>
            <a:ext cx="6732897" cy="459750"/>
            <a:chOff x="2882631" y="6398250"/>
            <a:chExt cx="6732897" cy="459750"/>
          </a:xfrm>
        </p:grpSpPr>
        <p:grpSp>
          <p:nvGrpSpPr>
            <p:cNvPr id="53" name="Groupe 52"/>
            <p:cNvGrpSpPr/>
            <p:nvPr/>
          </p:nvGrpSpPr>
          <p:grpSpPr>
            <a:xfrm>
              <a:off x="2882631" y="6398250"/>
              <a:ext cx="6732897" cy="459750"/>
              <a:chOff x="1766981" y="6414511"/>
              <a:chExt cx="6732897" cy="459750"/>
            </a:xfrm>
          </p:grpSpPr>
          <p:sp>
            <p:nvSpPr>
              <p:cNvPr id="66" name="Rectangle 65"/>
              <p:cNvSpPr/>
              <p:nvPr/>
            </p:nvSpPr>
            <p:spPr>
              <a:xfrm>
                <a:off x="7475454" y="6414511"/>
                <a:ext cx="718265" cy="459749"/>
              </a:xfrm>
              <a:prstGeom prst="rect">
                <a:avLst/>
              </a:prstGeom>
              <a:solidFill>
                <a:srgbClr val="6100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7" name="Rectangle 66"/>
              <p:cNvSpPr/>
              <p:nvPr/>
            </p:nvSpPr>
            <p:spPr>
              <a:xfrm>
                <a:off x="5563448" y="6414511"/>
                <a:ext cx="845161" cy="459749"/>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8" name="Rectangle 67"/>
              <p:cNvSpPr/>
              <p:nvPr/>
            </p:nvSpPr>
            <p:spPr>
              <a:xfrm>
                <a:off x="3550656" y="6414511"/>
                <a:ext cx="840649" cy="45975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9" name="Rectangle 68"/>
              <p:cNvSpPr/>
              <p:nvPr/>
            </p:nvSpPr>
            <p:spPr>
              <a:xfrm>
                <a:off x="1766981" y="6414511"/>
                <a:ext cx="777129" cy="45975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0" name="Espace réservé du contenu 9"/>
              <p:cNvPicPr>
                <a:picLocks noChangeAspect="1"/>
              </p:cNvPicPr>
              <p:nvPr/>
            </p:nvPicPr>
            <p:blipFill>
              <a:blip r:embed="rId2"/>
              <a:stretch>
                <a:fillRect/>
              </a:stretch>
            </p:blipFill>
            <p:spPr>
              <a:xfrm>
                <a:off x="3640309" y="6414511"/>
                <a:ext cx="670022" cy="459749"/>
              </a:xfrm>
              <a:prstGeom prst="rect">
                <a:avLst/>
              </a:prstGeom>
            </p:spPr>
          </p:pic>
          <p:pic>
            <p:nvPicPr>
              <p:cNvPr id="71" name="Image 70"/>
              <p:cNvPicPr>
                <a:picLocks noChangeAspect="1"/>
              </p:cNvPicPr>
              <p:nvPr/>
            </p:nvPicPr>
            <p:blipFill>
              <a:blip r:embed="rId3"/>
              <a:stretch>
                <a:fillRect/>
              </a:stretch>
            </p:blipFill>
            <p:spPr>
              <a:xfrm>
                <a:off x="5663191" y="6421811"/>
                <a:ext cx="640119" cy="445150"/>
              </a:xfrm>
              <a:prstGeom prst="rect">
                <a:avLst/>
              </a:prstGeom>
            </p:spPr>
          </p:pic>
          <p:pic>
            <p:nvPicPr>
              <p:cNvPr id="72" name="Image 71"/>
              <p:cNvPicPr>
                <a:picLocks noChangeAspect="1"/>
              </p:cNvPicPr>
              <p:nvPr/>
            </p:nvPicPr>
            <p:blipFill>
              <a:blip r:embed="rId4"/>
              <a:stretch>
                <a:fillRect/>
              </a:stretch>
            </p:blipFill>
            <p:spPr>
              <a:xfrm>
                <a:off x="7661600" y="6472239"/>
                <a:ext cx="379867" cy="348710"/>
              </a:xfrm>
              <a:prstGeom prst="rect">
                <a:avLst/>
              </a:prstGeom>
            </p:spPr>
          </p:pic>
          <p:cxnSp>
            <p:nvCxnSpPr>
              <p:cNvPr id="73" name="Connecteur droit avec flèche 72"/>
              <p:cNvCxnSpPr>
                <a:stCxn id="69" idx="3"/>
                <a:endCxn id="68" idx="1"/>
              </p:cNvCxnSpPr>
              <p:nvPr/>
            </p:nvCxnSpPr>
            <p:spPr>
              <a:xfrm>
                <a:off x="2544110" y="6644386"/>
                <a:ext cx="100654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4" name="Connecteur droit avec flèche 73"/>
              <p:cNvCxnSpPr>
                <a:stCxn id="68" idx="3"/>
                <a:endCxn id="67" idx="1"/>
              </p:cNvCxnSpPr>
              <p:nvPr/>
            </p:nvCxnSpPr>
            <p:spPr>
              <a:xfrm>
                <a:off x="4391305" y="6644386"/>
                <a:ext cx="117214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5" name="Connecteur droit avec flèche 74"/>
              <p:cNvCxnSpPr>
                <a:stCxn id="67" idx="3"/>
                <a:endCxn id="66" idx="1"/>
              </p:cNvCxnSpPr>
              <p:nvPr/>
            </p:nvCxnSpPr>
            <p:spPr>
              <a:xfrm>
                <a:off x="6408609" y="6644386"/>
                <a:ext cx="106684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6" name="Ellipse 75"/>
              <p:cNvSpPr/>
              <p:nvPr/>
            </p:nvSpPr>
            <p:spPr>
              <a:xfrm>
                <a:off x="8121263" y="6483030"/>
                <a:ext cx="378615" cy="322710"/>
              </a:xfrm>
              <a:prstGeom prst="ellipse">
                <a:avLst/>
              </a:prstGeom>
              <a:solidFill>
                <a:srgbClr val="61003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latin typeface="Eras Medium ITC" panose="020B0602030504020804" pitchFamily="34" charset="0"/>
                  </a:rPr>
                  <a:t>4</a:t>
                </a:r>
                <a:endParaRPr lang="fr-FR" sz="1200" dirty="0">
                  <a:latin typeface="Eras Medium ITC" panose="020B0602030504020804" pitchFamily="34" charset="0"/>
                </a:endParaRPr>
              </a:p>
            </p:txBody>
          </p:sp>
        </p:grpSp>
        <p:pic>
          <p:nvPicPr>
            <p:cNvPr id="65" name="Image 64"/>
            <p:cNvPicPr>
              <a:picLocks noChangeAspect="1"/>
            </p:cNvPicPr>
            <p:nvPr/>
          </p:nvPicPr>
          <p:blipFill rotWithShape="1">
            <a:blip r:embed="rId5" cstate="print">
              <a:clrChange>
                <a:clrFrom>
                  <a:srgbClr val="FFFFFF"/>
                </a:clrFrom>
                <a:clrTo>
                  <a:srgbClr val="FFFFFF">
                    <a:alpha val="0"/>
                  </a:srgbClr>
                </a:clrTo>
              </a:clrChange>
              <a:duotone>
                <a:prstClr val="black"/>
                <a:schemeClr val="tx2">
                  <a:tint val="45000"/>
                  <a:satMod val="400000"/>
                </a:schemeClr>
              </a:duotone>
              <a:extLst>
                <a:ext uri="{BEBA8EAE-BF5A-486C-A8C5-ECC9F3942E4B}">
                  <a14:imgProps xmlns:a14="http://schemas.microsoft.com/office/drawing/2010/main">
                    <a14:imgLayer r:embed="rId6">
                      <a14:imgEffect>
                        <a14:sharpenSoften amount="100000"/>
                      </a14:imgEffect>
                    </a14:imgLayer>
                  </a14:imgProps>
                </a:ext>
                <a:ext uri="{28A0092B-C50C-407E-A947-70E740481C1C}">
                  <a14:useLocalDpi xmlns:a14="http://schemas.microsoft.com/office/drawing/2010/main" val="0"/>
                </a:ext>
              </a:extLst>
            </a:blip>
            <a:srcRect l="15672"/>
            <a:stretch/>
          </p:blipFill>
          <p:spPr>
            <a:xfrm>
              <a:off x="3024949" y="6411852"/>
              <a:ext cx="492493" cy="432543"/>
            </a:xfrm>
            <a:prstGeom prst="rect">
              <a:avLst/>
            </a:prstGeom>
            <a:solidFill>
              <a:schemeClr val="bg1">
                <a:lumMod val="75000"/>
              </a:schemeClr>
            </a:solidFill>
          </p:spPr>
        </p:pic>
      </p:grpSp>
    </p:spTree>
    <p:extLst>
      <p:ext uri="{BB962C8B-B14F-4D97-AF65-F5344CB8AC3E}">
        <p14:creationId xmlns:p14="http://schemas.microsoft.com/office/powerpoint/2010/main" val="370344788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B5152189-E67B-4D26-B052-76DE3D6CF7C5}" type="slidenum">
              <a:rPr lang="fr-FR" smtClean="0"/>
              <a:pPr/>
              <a:t>42</a:t>
            </a:fld>
            <a:endParaRPr lang="fr-FR"/>
          </a:p>
        </p:txBody>
      </p:sp>
      <p:sp>
        <p:nvSpPr>
          <p:cNvPr id="3" name="Titre 2"/>
          <p:cNvSpPr>
            <a:spLocks noGrp="1"/>
          </p:cNvSpPr>
          <p:nvPr>
            <p:ph type="title"/>
          </p:nvPr>
        </p:nvSpPr>
        <p:spPr/>
        <p:txBody>
          <a:bodyPr/>
          <a:lstStyle/>
          <a:p>
            <a:r>
              <a:rPr lang="fr-FR" dirty="0"/>
              <a:t>Pendant le jeu sérieux</a:t>
            </a:r>
          </a:p>
        </p:txBody>
      </p:sp>
      <p:sp>
        <p:nvSpPr>
          <p:cNvPr id="4" name="Espace réservé du contenu 3"/>
          <p:cNvSpPr>
            <a:spLocks noGrp="1"/>
          </p:cNvSpPr>
          <p:nvPr>
            <p:ph idx="1"/>
          </p:nvPr>
        </p:nvSpPr>
        <p:spPr/>
        <p:txBody>
          <a:bodyPr/>
          <a:lstStyle/>
          <a:p>
            <a:r>
              <a:rPr lang="fr-FR" dirty="0" smtClean="0"/>
              <a:t>Situation initiale: sans innovation</a:t>
            </a:r>
            <a:endParaRPr lang="fr-FR" dirty="0"/>
          </a:p>
        </p:txBody>
      </p:sp>
      <p:sp>
        <p:nvSpPr>
          <p:cNvPr id="5" name="Sous-titre 4"/>
          <p:cNvSpPr>
            <a:spLocks noGrp="1"/>
          </p:cNvSpPr>
          <p:nvPr>
            <p:ph type="subTitle" idx="13"/>
          </p:nvPr>
        </p:nvSpPr>
        <p:spPr/>
        <p:txBody>
          <a:bodyPr/>
          <a:lstStyle/>
          <a:p>
            <a:r>
              <a:rPr lang="fr-FR" dirty="0"/>
              <a:t>V. Conception dans l’usage (le jeu sérieux)</a:t>
            </a:r>
          </a:p>
        </p:txBody>
      </p:sp>
      <p:pic>
        <p:nvPicPr>
          <p:cNvPr id="19" name="Image 18"/>
          <p:cNvPicPr>
            <a:picLocks noChangeAspect="1"/>
          </p:cNvPicPr>
          <p:nvPr/>
        </p:nvPicPr>
        <p:blipFill rotWithShape="1">
          <a:blip r:embed="rId2">
            <a:extLst>
              <a:ext uri="{28A0092B-C50C-407E-A947-70E740481C1C}">
                <a14:useLocalDpi xmlns:a14="http://schemas.microsoft.com/office/drawing/2010/main" val="0"/>
              </a:ext>
            </a:extLst>
          </a:blip>
          <a:srcRect l="7063" t="36577" r="47997" b="3793"/>
          <a:stretch/>
        </p:blipFill>
        <p:spPr>
          <a:xfrm>
            <a:off x="5844101" y="2008910"/>
            <a:ext cx="5679101" cy="4053290"/>
          </a:xfrm>
          <a:prstGeom prst="rect">
            <a:avLst/>
          </a:prstGeom>
        </p:spPr>
      </p:pic>
      <p:pic>
        <p:nvPicPr>
          <p:cNvPr id="20" name="Image 19"/>
          <p:cNvPicPr>
            <a:picLocks noChangeAspect="1"/>
          </p:cNvPicPr>
          <p:nvPr/>
        </p:nvPicPr>
        <p:blipFill rotWithShape="1">
          <a:blip r:embed="rId3"/>
          <a:srcRect l="6126" r="9568" b="4263"/>
          <a:stretch/>
        </p:blipFill>
        <p:spPr>
          <a:xfrm>
            <a:off x="223602" y="2008910"/>
            <a:ext cx="5620499" cy="3993683"/>
          </a:xfrm>
          <a:prstGeom prst="rect">
            <a:avLst/>
          </a:prstGeom>
        </p:spPr>
      </p:pic>
      <p:grpSp>
        <p:nvGrpSpPr>
          <p:cNvPr id="21" name="Groupe 20"/>
          <p:cNvGrpSpPr/>
          <p:nvPr/>
        </p:nvGrpSpPr>
        <p:grpSpPr>
          <a:xfrm>
            <a:off x="2882631" y="6398250"/>
            <a:ext cx="6732897" cy="459750"/>
            <a:chOff x="2882631" y="6398250"/>
            <a:chExt cx="6732897" cy="459750"/>
          </a:xfrm>
        </p:grpSpPr>
        <p:grpSp>
          <p:nvGrpSpPr>
            <p:cNvPr id="22" name="Groupe 21"/>
            <p:cNvGrpSpPr/>
            <p:nvPr/>
          </p:nvGrpSpPr>
          <p:grpSpPr>
            <a:xfrm>
              <a:off x="2882631" y="6398250"/>
              <a:ext cx="6732897" cy="459750"/>
              <a:chOff x="1766981" y="6414511"/>
              <a:chExt cx="6732897" cy="459750"/>
            </a:xfrm>
          </p:grpSpPr>
          <p:sp>
            <p:nvSpPr>
              <p:cNvPr id="24" name="Rectangle 23"/>
              <p:cNvSpPr/>
              <p:nvPr/>
            </p:nvSpPr>
            <p:spPr>
              <a:xfrm>
                <a:off x="7475454" y="6414511"/>
                <a:ext cx="718265" cy="459749"/>
              </a:xfrm>
              <a:prstGeom prst="rect">
                <a:avLst/>
              </a:prstGeom>
              <a:solidFill>
                <a:srgbClr val="6100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p:cNvSpPr/>
              <p:nvPr/>
            </p:nvSpPr>
            <p:spPr>
              <a:xfrm>
                <a:off x="5563448" y="6414511"/>
                <a:ext cx="845161" cy="459749"/>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25"/>
              <p:cNvSpPr/>
              <p:nvPr/>
            </p:nvSpPr>
            <p:spPr>
              <a:xfrm>
                <a:off x="3550656" y="6414511"/>
                <a:ext cx="840649" cy="45975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p:cNvSpPr/>
              <p:nvPr/>
            </p:nvSpPr>
            <p:spPr>
              <a:xfrm>
                <a:off x="1766981" y="6414511"/>
                <a:ext cx="777129" cy="45975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8" name="Espace réservé du contenu 9"/>
              <p:cNvPicPr>
                <a:picLocks noChangeAspect="1"/>
              </p:cNvPicPr>
              <p:nvPr/>
            </p:nvPicPr>
            <p:blipFill>
              <a:blip r:embed="rId4"/>
              <a:stretch>
                <a:fillRect/>
              </a:stretch>
            </p:blipFill>
            <p:spPr>
              <a:xfrm>
                <a:off x="3640309" y="6414511"/>
                <a:ext cx="670022" cy="459749"/>
              </a:xfrm>
              <a:prstGeom prst="rect">
                <a:avLst/>
              </a:prstGeom>
            </p:spPr>
          </p:pic>
          <p:pic>
            <p:nvPicPr>
              <p:cNvPr id="29" name="Image 28"/>
              <p:cNvPicPr>
                <a:picLocks noChangeAspect="1"/>
              </p:cNvPicPr>
              <p:nvPr/>
            </p:nvPicPr>
            <p:blipFill>
              <a:blip r:embed="rId5"/>
              <a:stretch>
                <a:fillRect/>
              </a:stretch>
            </p:blipFill>
            <p:spPr>
              <a:xfrm>
                <a:off x="5663191" y="6421811"/>
                <a:ext cx="640119" cy="445150"/>
              </a:xfrm>
              <a:prstGeom prst="rect">
                <a:avLst/>
              </a:prstGeom>
            </p:spPr>
          </p:pic>
          <p:pic>
            <p:nvPicPr>
              <p:cNvPr id="30" name="Image 29"/>
              <p:cNvPicPr>
                <a:picLocks noChangeAspect="1"/>
              </p:cNvPicPr>
              <p:nvPr/>
            </p:nvPicPr>
            <p:blipFill>
              <a:blip r:embed="rId6"/>
              <a:stretch>
                <a:fillRect/>
              </a:stretch>
            </p:blipFill>
            <p:spPr>
              <a:xfrm>
                <a:off x="7661600" y="6472239"/>
                <a:ext cx="379867" cy="348710"/>
              </a:xfrm>
              <a:prstGeom prst="rect">
                <a:avLst/>
              </a:prstGeom>
            </p:spPr>
          </p:pic>
          <p:cxnSp>
            <p:nvCxnSpPr>
              <p:cNvPr id="31" name="Connecteur droit avec flèche 30"/>
              <p:cNvCxnSpPr>
                <a:stCxn id="27" idx="3"/>
                <a:endCxn id="26" idx="1"/>
              </p:cNvCxnSpPr>
              <p:nvPr/>
            </p:nvCxnSpPr>
            <p:spPr>
              <a:xfrm>
                <a:off x="2544110" y="6644386"/>
                <a:ext cx="100654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2" name="Connecteur droit avec flèche 31"/>
              <p:cNvCxnSpPr>
                <a:stCxn id="26" idx="3"/>
                <a:endCxn id="25" idx="1"/>
              </p:cNvCxnSpPr>
              <p:nvPr/>
            </p:nvCxnSpPr>
            <p:spPr>
              <a:xfrm>
                <a:off x="4391305" y="6644386"/>
                <a:ext cx="117214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3" name="Connecteur droit avec flèche 32"/>
              <p:cNvCxnSpPr>
                <a:stCxn id="25" idx="3"/>
                <a:endCxn id="24" idx="1"/>
              </p:cNvCxnSpPr>
              <p:nvPr/>
            </p:nvCxnSpPr>
            <p:spPr>
              <a:xfrm>
                <a:off x="6408609" y="6644386"/>
                <a:ext cx="106684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4" name="Ellipse 33"/>
              <p:cNvSpPr/>
              <p:nvPr/>
            </p:nvSpPr>
            <p:spPr>
              <a:xfrm>
                <a:off x="8121263" y="6483030"/>
                <a:ext cx="378615" cy="322710"/>
              </a:xfrm>
              <a:prstGeom prst="ellipse">
                <a:avLst/>
              </a:prstGeom>
              <a:solidFill>
                <a:srgbClr val="61003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latin typeface="Eras Medium ITC" panose="020B0602030504020804" pitchFamily="34" charset="0"/>
                  </a:rPr>
                  <a:t>4</a:t>
                </a:r>
                <a:endParaRPr lang="fr-FR" sz="1200" dirty="0">
                  <a:latin typeface="Eras Medium ITC" panose="020B0602030504020804" pitchFamily="34" charset="0"/>
                </a:endParaRPr>
              </a:p>
            </p:txBody>
          </p:sp>
        </p:grpSp>
        <p:pic>
          <p:nvPicPr>
            <p:cNvPr id="23" name="Image 22"/>
            <p:cNvPicPr>
              <a:picLocks noChangeAspect="1"/>
            </p:cNvPicPr>
            <p:nvPr/>
          </p:nvPicPr>
          <p:blipFill rotWithShape="1">
            <a:blip r:embed="rId7" cstate="print">
              <a:clrChange>
                <a:clrFrom>
                  <a:srgbClr val="FFFFFF"/>
                </a:clrFrom>
                <a:clrTo>
                  <a:srgbClr val="FFFFFF">
                    <a:alpha val="0"/>
                  </a:srgbClr>
                </a:clrTo>
              </a:clrChange>
              <a:duotone>
                <a:prstClr val="black"/>
                <a:schemeClr val="tx2">
                  <a:tint val="45000"/>
                  <a:satMod val="400000"/>
                </a:schemeClr>
              </a:duotone>
              <a:extLst>
                <a:ext uri="{BEBA8EAE-BF5A-486C-A8C5-ECC9F3942E4B}">
                  <a14:imgProps xmlns:a14="http://schemas.microsoft.com/office/drawing/2010/main">
                    <a14:imgLayer r:embed="rId8">
                      <a14:imgEffect>
                        <a14:sharpenSoften amount="100000"/>
                      </a14:imgEffect>
                    </a14:imgLayer>
                  </a14:imgProps>
                </a:ext>
                <a:ext uri="{28A0092B-C50C-407E-A947-70E740481C1C}">
                  <a14:useLocalDpi xmlns:a14="http://schemas.microsoft.com/office/drawing/2010/main" val="0"/>
                </a:ext>
              </a:extLst>
            </a:blip>
            <a:srcRect l="15672"/>
            <a:stretch/>
          </p:blipFill>
          <p:spPr>
            <a:xfrm>
              <a:off x="3024949" y="6411852"/>
              <a:ext cx="492493" cy="432543"/>
            </a:xfrm>
            <a:prstGeom prst="rect">
              <a:avLst/>
            </a:prstGeom>
            <a:solidFill>
              <a:schemeClr val="bg1">
                <a:lumMod val="75000"/>
              </a:schemeClr>
            </a:solidFill>
          </p:spPr>
        </p:pic>
      </p:grpSp>
      <p:pic>
        <p:nvPicPr>
          <p:cNvPr id="35" name="Image 34"/>
          <p:cNvPicPr>
            <a:picLocks noChangeAspect="1"/>
          </p:cNvPicPr>
          <p:nvPr/>
        </p:nvPicPr>
        <p:blipFill>
          <a:blip r:embed="rId9"/>
          <a:stretch>
            <a:fillRect/>
          </a:stretch>
        </p:blipFill>
        <p:spPr>
          <a:xfrm>
            <a:off x="223602" y="5537096"/>
            <a:ext cx="758927" cy="465497"/>
          </a:xfrm>
          <a:prstGeom prst="rect">
            <a:avLst/>
          </a:prstGeom>
        </p:spPr>
      </p:pic>
    </p:spTree>
    <p:extLst>
      <p:ext uri="{BB962C8B-B14F-4D97-AF65-F5344CB8AC3E}">
        <p14:creationId xmlns:p14="http://schemas.microsoft.com/office/powerpoint/2010/main" val="392563941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B5152189-E67B-4D26-B052-76DE3D6CF7C5}" type="slidenum">
              <a:rPr lang="fr-FR" smtClean="0"/>
              <a:pPr/>
              <a:t>43</a:t>
            </a:fld>
            <a:endParaRPr lang="fr-FR"/>
          </a:p>
        </p:txBody>
      </p:sp>
      <p:sp>
        <p:nvSpPr>
          <p:cNvPr id="3" name="Titre 2"/>
          <p:cNvSpPr>
            <a:spLocks noGrp="1"/>
          </p:cNvSpPr>
          <p:nvPr>
            <p:ph type="title"/>
          </p:nvPr>
        </p:nvSpPr>
        <p:spPr/>
        <p:txBody>
          <a:bodyPr/>
          <a:lstStyle/>
          <a:p>
            <a:r>
              <a:rPr lang="fr-FR" dirty="0"/>
              <a:t>Pendant le jeu sérieux</a:t>
            </a:r>
          </a:p>
        </p:txBody>
      </p:sp>
      <p:sp>
        <p:nvSpPr>
          <p:cNvPr id="4" name="Espace réservé du contenu 3"/>
          <p:cNvSpPr>
            <a:spLocks noGrp="1"/>
          </p:cNvSpPr>
          <p:nvPr>
            <p:ph idx="1"/>
          </p:nvPr>
        </p:nvSpPr>
        <p:spPr/>
        <p:txBody>
          <a:bodyPr/>
          <a:lstStyle/>
          <a:p>
            <a:r>
              <a:rPr lang="fr-FR" dirty="0" smtClean="0"/>
              <a:t>Année 1</a:t>
            </a:r>
            <a:endParaRPr lang="fr-FR" dirty="0"/>
          </a:p>
        </p:txBody>
      </p:sp>
      <p:sp>
        <p:nvSpPr>
          <p:cNvPr id="5" name="Sous-titre 4"/>
          <p:cNvSpPr>
            <a:spLocks noGrp="1"/>
          </p:cNvSpPr>
          <p:nvPr>
            <p:ph type="subTitle" idx="13"/>
          </p:nvPr>
        </p:nvSpPr>
        <p:spPr/>
        <p:txBody>
          <a:bodyPr/>
          <a:lstStyle/>
          <a:p>
            <a:r>
              <a:rPr lang="fr-FR" dirty="0"/>
              <a:t>V. Conception dans l’usage (le jeu sérieux)</a:t>
            </a:r>
          </a:p>
        </p:txBody>
      </p:sp>
      <p:pic>
        <p:nvPicPr>
          <p:cNvPr id="21" name="Image 20"/>
          <p:cNvPicPr>
            <a:picLocks noChangeAspect="1"/>
          </p:cNvPicPr>
          <p:nvPr/>
        </p:nvPicPr>
        <p:blipFill rotWithShape="1">
          <a:blip r:embed="rId2">
            <a:extLst>
              <a:ext uri="{28A0092B-C50C-407E-A947-70E740481C1C}">
                <a14:useLocalDpi xmlns:a14="http://schemas.microsoft.com/office/drawing/2010/main" val="0"/>
              </a:ext>
            </a:extLst>
          </a:blip>
          <a:srcRect l="7956" t="37651" r="54383" b="5912"/>
          <a:stretch/>
        </p:blipFill>
        <p:spPr>
          <a:xfrm>
            <a:off x="6093026" y="2545308"/>
            <a:ext cx="4521763" cy="3644907"/>
          </a:xfrm>
          <a:prstGeom prst="rect">
            <a:avLst/>
          </a:prstGeom>
        </p:spPr>
      </p:pic>
      <p:pic>
        <p:nvPicPr>
          <p:cNvPr id="22" name="Image 21"/>
          <p:cNvPicPr>
            <a:picLocks noChangeAspect="1"/>
          </p:cNvPicPr>
          <p:nvPr/>
        </p:nvPicPr>
        <p:blipFill rotWithShape="1">
          <a:blip r:embed="rId3"/>
          <a:srcRect l="5168" r="24526" b="4233"/>
          <a:stretch/>
        </p:blipFill>
        <p:spPr>
          <a:xfrm>
            <a:off x="660512" y="2525976"/>
            <a:ext cx="5161115" cy="3683573"/>
          </a:xfrm>
          <a:prstGeom prst="rect">
            <a:avLst/>
          </a:prstGeom>
        </p:spPr>
      </p:pic>
      <p:grpSp>
        <p:nvGrpSpPr>
          <p:cNvPr id="27" name="Groupe 26"/>
          <p:cNvGrpSpPr/>
          <p:nvPr/>
        </p:nvGrpSpPr>
        <p:grpSpPr>
          <a:xfrm>
            <a:off x="2553869" y="1294414"/>
            <a:ext cx="460077" cy="543941"/>
            <a:chOff x="142875" y="0"/>
            <a:chExt cx="1320567" cy="1342126"/>
          </a:xfrm>
        </p:grpSpPr>
        <p:pic>
          <p:nvPicPr>
            <p:cNvPr id="33" name="Picture 4" descr="Image associÃ©e"/>
            <p:cNvPicPr>
              <a:picLocks noChangeAspect="1" noChangeArrowheads="1"/>
            </p:cNvPicPr>
            <p:nvPr/>
          </p:nvPicPr>
          <p:blipFill rotWithShape="1">
            <a:blip r:embed="rId4" cstate="print">
              <a:clrChange>
                <a:clrFrom>
                  <a:srgbClr val="F6F6F8"/>
                </a:clrFrom>
                <a:clrTo>
                  <a:srgbClr val="F6F6F8">
                    <a:alpha val="0"/>
                  </a:srgbClr>
                </a:clrTo>
              </a:clrChange>
              <a:extLst>
                <a:ext uri="{28A0092B-C50C-407E-A947-70E740481C1C}">
                  <a14:useLocalDpi xmlns:a14="http://schemas.microsoft.com/office/drawing/2010/main" val="0"/>
                </a:ext>
              </a:extLst>
            </a:blip>
            <a:srcRect t="18789"/>
            <a:stretch/>
          </p:blipFill>
          <p:spPr bwMode="auto">
            <a:xfrm>
              <a:off x="161603" y="612284"/>
              <a:ext cx="1283110" cy="729842"/>
            </a:xfrm>
            <a:prstGeom prst="rect">
              <a:avLst/>
            </a:prstGeom>
            <a:noFill/>
            <a:extLst>
              <a:ext uri="{909E8E84-426E-40DD-AFC4-6F175D3DCCD1}">
                <a14:hiddenFill xmlns:a14="http://schemas.microsoft.com/office/drawing/2010/main">
                  <a:solidFill>
                    <a:srgbClr val="FFFFFF"/>
                  </a:solidFill>
                </a14:hiddenFill>
              </a:ext>
            </a:extLst>
          </p:spPr>
        </p:pic>
        <p:pic>
          <p:nvPicPr>
            <p:cNvPr id="34" name="Image 33"/>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t="21031" b="32603"/>
            <a:stretch/>
          </p:blipFill>
          <p:spPr>
            <a:xfrm>
              <a:off x="142875" y="0"/>
              <a:ext cx="1320567" cy="612284"/>
            </a:xfrm>
            <a:prstGeom prst="rect">
              <a:avLst/>
            </a:prstGeom>
          </p:spPr>
        </p:pic>
      </p:grpSp>
      <p:pic>
        <p:nvPicPr>
          <p:cNvPr id="32" name="Picture 14" descr="RÃ©sultat de recherche d'images pour &quot;mouton clipart&quot;"/>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93026" y="1884829"/>
            <a:ext cx="533513" cy="389053"/>
          </a:xfrm>
          <a:prstGeom prst="rect">
            <a:avLst/>
          </a:prstGeom>
          <a:noFill/>
          <a:extLst>
            <a:ext uri="{909E8E84-426E-40DD-AFC4-6F175D3DCCD1}">
              <a14:hiddenFill xmlns:a14="http://schemas.microsoft.com/office/drawing/2010/main">
                <a:solidFill>
                  <a:srgbClr val="FFFFFF"/>
                </a:solidFill>
              </a14:hiddenFill>
            </a:ext>
          </a:extLst>
        </p:spPr>
      </p:pic>
      <p:pic>
        <p:nvPicPr>
          <p:cNvPr id="35" name="Image 3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13606" y="1366135"/>
            <a:ext cx="385498" cy="462597"/>
          </a:xfrm>
          <a:prstGeom prst="rect">
            <a:avLst/>
          </a:prstGeom>
        </p:spPr>
      </p:pic>
      <p:pic>
        <p:nvPicPr>
          <p:cNvPr id="36" name="Picture 8" descr="RÃ©sultat de recherche d'images pour &quot;jus clipart&quot;"/>
          <p:cNvPicPr>
            <a:picLocks noChangeAspect="1" noChangeArrowheads="1"/>
          </p:cNvPicPr>
          <p:nvPr/>
        </p:nvPicPr>
        <p:blipFill>
          <a:blip r:embed="rId8"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8672033" y="1516593"/>
            <a:ext cx="573584" cy="482533"/>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10" descr="RÃ©sultat de recherche d'images pour &quot;dÃ©broussailleuse clipart&quot;"/>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53869" y="1855224"/>
            <a:ext cx="599702" cy="597579"/>
          </a:xfrm>
          <a:prstGeom prst="rect">
            <a:avLst/>
          </a:prstGeom>
          <a:noFill/>
          <a:extLst>
            <a:ext uri="{909E8E84-426E-40DD-AFC4-6F175D3DCCD1}">
              <a14:hiddenFill xmlns:a14="http://schemas.microsoft.com/office/drawing/2010/main">
                <a:solidFill>
                  <a:srgbClr val="FFFFFF"/>
                </a:solidFill>
              </a14:hiddenFill>
            </a:ext>
          </a:extLst>
        </p:spPr>
      </p:pic>
      <p:sp>
        <p:nvSpPr>
          <p:cNvPr id="38" name="ZoneTexte 37"/>
          <p:cNvSpPr txBox="1"/>
          <p:nvPr/>
        </p:nvSpPr>
        <p:spPr>
          <a:xfrm>
            <a:off x="3160096" y="1259081"/>
            <a:ext cx="2265885" cy="646331"/>
          </a:xfrm>
          <a:prstGeom prst="rect">
            <a:avLst/>
          </a:prstGeom>
          <a:noFill/>
        </p:spPr>
        <p:txBody>
          <a:bodyPr wrap="square" rtlCol="0">
            <a:spAutoFit/>
          </a:bodyPr>
          <a:lstStyle/>
          <a:p>
            <a:r>
              <a:rPr lang="fr-FR" dirty="0" smtClean="0">
                <a:latin typeface="Eras Medium ITC" panose="020B0602030504020804" pitchFamily="34" charset="0"/>
              </a:rPr>
              <a:t>Bassin versant vitrine </a:t>
            </a:r>
            <a:endParaRPr lang="fr-FR" dirty="0">
              <a:latin typeface="Eras Medium ITC" panose="020B0602030504020804" pitchFamily="34" charset="0"/>
            </a:endParaRPr>
          </a:p>
        </p:txBody>
      </p:sp>
      <p:sp>
        <p:nvSpPr>
          <p:cNvPr id="39" name="ZoneTexte 38"/>
          <p:cNvSpPr txBox="1"/>
          <p:nvPr/>
        </p:nvSpPr>
        <p:spPr>
          <a:xfrm>
            <a:off x="3241070" y="2033775"/>
            <a:ext cx="2412115" cy="369332"/>
          </a:xfrm>
          <a:prstGeom prst="rect">
            <a:avLst/>
          </a:prstGeom>
          <a:noFill/>
        </p:spPr>
        <p:txBody>
          <a:bodyPr wrap="square" rtlCol="0">
            <a:spAutoFit/>
          </a:bodyPr>
          <a:lstStyle/>
          <a:p>
            <a:r>
              <a:rPr lang="fr-FR" dirty="0" smtClean="0">
                <a:latin typeface="Eras Medium ITC" panose="020B0602030504020804" pitchFamily="34" charset="0"/>
              </a:rPr>
              <a:t>Prestataire de service </a:t>
            </a:r>
            <a:endParaRPr lang="fr-FR" dirty="0">
              <a:latin typeface="Eras Medium ITC" panose="020B0602030504020804" pitchFamily="34" charset="0"/>
            </a:endParaRPr>
          </a:p>
        </p:txBody>
      </p:sp>
      <p:sp>
        <p:nvSpPr>
          <p:cNvPr id="40" name="ZoneTexte 39"/>
          <p:cNvSpPr txBox="1"/>
          <p:nvPr/>
        </p:nvSpPr>
        <p:spPr>
          <a:xfrm>
            <a:off x="6518063" y="1420336"/>
            <a:ext cx="2265885" cy="369332"/>
          </a:xfrm>
          <a:prstGeom prst="rect">
            <a:avLst/>
          </a:prstGeom>
          <a:noFill/>
        </p:spPr>
        <p:txBody>
          <a:bodyPr wrap="square" rtlCol="0">
            <a:spAutoFit/>
          </a:bodyPr>
          <a:lstStyle/>
          <a:p>
            <a:r>
              <a:rPr lang="fr-FR" dirty="0" smtClean="0">
                <a:latin typeface="Eras Medium ITC" panose="020B0602030504020804" pitchFamily="34" charset="0"/>
              </a:rPr>
              <a:t>Écotourisme </a:t>
            </a:r>
            <a:endParaRPr lang="fr-FR" dirty="0">
              <a:latin typeface="Eras Medium ITC" panose="020B0602030504020804" pitchFamily="34" charset="0"/>
            </a:endParaRPr>
          </a:p>
        </p:txBody>
      </p:sp>
      <p:sp>
        <p:nvSpPr>
          <p:cNvPr id="41" name="ZoneTexte 40"/>
          <p:cNvSpPr txBox="1"/>
          <p:nvPr/>
        </p:nvSpPr>
        <p:spPr>
          <a:xfrm>
            <a:off x="6626539" y="1938674"/>
            <a:ext cx="2265885" cy="369332"/>
          </a:xfrm>
          <a:prstGeom prst="rect">
            <a:avLst/>
          </a:prstGeom>
          <a:noFill/>
        </p:spPr>
        <p:txBody>
          <a:bodyPr wrap="square" rtlCol="0">
            <a:spAutoFit/>
          </a:bodyPr>
          <a:lstStyle/>
          <a:p>
            <a:r>
              <a:rPr lang="fr-FR" dirty="0" smtClean="0">
                <a:latin typeface="Eras Medium ITC" panose="020B0602030504020804" pitchFamily="34" charset="0"/>
              </a:rPr>
              <a:t>Éleveur itinérant </a:t>
            </a:r>
            <a:endParaRPr lang="fr-FR" dirty="0">
              <a:latin typeface="Eras Medium ITC" panose="020B0602030504020804" pitchFamily="34" charset="0"/>
            </a:endParaRPr>
          </a:p>
        </p:txBody>
      </p:sp>
      <p:sp>
        <p:nvSpPr>
          <p:cNvPr id="42" name="ZoneTexte 41"/>
          <p:cNvSpPr txBox="1"/>
          <p:nvPr/>
        </p:nvSpPr>
        <p:spPr>
          <a:xfrm>
            <a:off x="9157117" y="1573193"/>
            <a:ext cx="2265885" cy="369332"/>
          </a:xfrm>
          <a:prstGeom prst="rect">
            <a:avLst/>
          </a:prstGeom>
          <a:noFill/>
        </p:spPr>
        <p:txBody>
          <a:bodyPr wrap="square" rtlCol="0">
            <a:spAutoFit/>
          </a:bodyPr>
          <a:lstStyle/>
          <a:p>
            <a:r>
              <a:rPr lang="fr-FR" dirty="0" smtClean="0">
                <a:latin typeface="Eras Medium ITC" panose="020B0602030504020804" pitchFamily="34" charset="0"/>
              </a:rPr>
              <a:t>Vergers sous contrat </a:t>
            </a:r>
            <a:endParaRPr lang="fr-FR" dirty="0">
              <a:latin typeface="Eras Medium ITC" panose="020B0602030504020804" pitchFamily="34" charset="0"/>
            </a:endParaRPr>
          </a:p>
        </p:txBody>
      </p:sp>
      <p:grpSp>
        <p:nvGrpSpPr>
          <p:cNvPr id="43" name="Groupe 42"/>
          <p:cNvGrpSpPr/>
          <p:nvPr/>
        </p:nvGrpSpPr>
        <p:grpSpPr>
          <a:xfrm>
            <a:off x="2882631" y="6398250"/>
            <a:ext cx="6732897" cy="459750"/>
            <a:chOff x="2882631" y="6398250"/>
            <a:chExt cx="6732897" cy="459750"/>
          </a:xfrm>
        </p:grpSpPr>
        <p:grpSp>
          <p:nvGrpSpPr>
            <p:cNvPr id="44" name="Groupe 43"/>
            <p:cNvGrpSpPr/>
            <p:nvPr/>
          </p:nvGrpSpPr>
          <p:grpSpPr>
            <a:xfrm>
              <a:off x="2882631" y="6398250"/>
              <a:ext cx="6732897" cy="459750"/>
              <a:chOff x="1766981" y="6414511"/>
              <a:chExt cx="6732897" cy="459750"/>
            </a:xfrm>
          </p:grpSpPr>
          <p:sp>
            <p:nvSpPr>
              <p:cNvPr id="46" name="Rectangle 45"/>
              <p:cNvSpPr/>
              <p:nvPr/>
            </p:nvSpPr>
            <p:spPr>
              <a:xfrm>
                <a:off x="7475454" y="6414511"/>
                <a:ext cx="718265" cy="459749"/>
              </a:xfrm>
              <a:prstGeom prst="rect">
                <a:avLst/>
              </a:prstGeom>
              <a:solidFill>
                <a:srgbClr val="6100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Rectangle 46"/>
              <p:cNvSpPr/>
              <p:nvPr/>
            </p:nvSpPr>
            <p:spPr>
              <a:xfrm>
                <a:off x="5563448" y="6414511"/>
                <a:ext cx="845161" cy="459749"/>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Rectangle 47"/>
              <p:cNvSpPr/>
              <p:nvPr/>
            </p:nvSpPr>
            <p:spPr>
              <a:xfrm>
                <a:off x="3550656" y="6414511"/>
                <a:ext cx="840649" cy="45975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Rectangle 48"/>
              <p:cNvSpPr/>
              <p:nvPr/>
            </p:nvSpPr>
            <p:spPr>
              <a:xfrm>
                <a:off x="1766981" y="6414511"/>
                <a:ext cx="777129" cy="45975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0" name="Espace réservé du contenu 9"/>
              <p:cNvPicPr>
                <a:picLocks noChangeAspect="1"/>
              </p:cNvPicPr>
              <p:nvPr/>
            </p:nvPicPr>
            <p:blipFill>
              <a:blip r:embed="rId10"/>
              <a:stretch>
                <a:fillRect/>
              </a:stretch>
            </p:blipFill>
            <p:spPr>
              <a:xfrm>
                <a:off x="3640309" y="6414511"/>
                <a:ext cx="670022" cy="459749"/>
              </a:xfrm>
              <a:prstGeom prst="rect">
                <a:avLst/>
              </a:prstGeom>
            </p:spPr>
          </p:pic>
          <p:pic>
            <p:nvPicPr>
              <p:cNvPr id="51" name="Image 50"/>
              <p:cNvPicPr>
                <a:picLocks noChangeAspect="1"/>
              </p:cNvPicPr>
              <p:nvPr/>
            </p:nvPicPr>
            <p:blipFill>
              <a:blip r:embed="rId11"/>
              <a:stretch>
                <a:fillRect/>
              </a:stretch>
            </p:blipFill>
            <p:spPr>
              <a:xfrm>
                <a:off x="5663191" y="6421811"/>
                <a:ext cx="640119" cy="445150"/>
              </a:xfrm>
              <a:prstGeom prst="rect">
                <a:avLst/>
              </a:prstGeom>
            </p:spPr>
          </p:pic>
          <p:pic>
            <p:nvPicPr>
              <p:cNvPr id="52" name="Image 51"/>
              <p:cNvPicPr>
                <a:picLocks noChangeAspect="1"/>
              </p:cNvPicPr>
              <p:nvPr/>
            </p:nvPicPr>
            <p:blipFill>
              <a:blip r:embed="rId12"/>
              <a:stretch>
                <a:fillRect/>
              </a:stretch>
            </p:blipFill>
            <p:spPr>
              <a:xfrm>
                <a:off x="7661600" y="6472239"/>
                <a:ext cx="379867" cy="348710"/>
              </a:xfrm>
              <a:prstGeom prst="rect">
                <a:avLst/>
              </a:prstGeom>
            </p:spPr>
          </p:pic>
          <p:cxnSp>
            <p:nvCxnSpPr>
              <p:cNvPr id="53" name="Connecteur droit avec flèche 52"/>
              <p:cNvCxnSpPr>
                <a:stCxn id="49" idx="3"/>
                <a:endCxn id="48" idx="1"/>
              </p:cNvCxnSpPr>
              <p:nvPr/>
            </p:nvCxnSpPr>
            <p:spPr>
              <a:xfrm>
                <a:off x="2544110" y="6644386"/>
                <a:ext cx="100654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4" name="Connecteur droit avec flèche 53"/>
              <p:cNvCxnSpPr>
                <a:stCxn id="48" idx="3"/>
                <a:endCxn id="47" idx="1"/>
              </p:cNvCxnSpPr>
              <p:nvPr/>
            </p:nvCxnSpPr>
            <p:spPr>
              <a:xfrm>
                <a:off x="4391305" y="6644386"/>
                <a:ext cx="117214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5" name="Connecteur droit avec flèche 54"/>
              <p:cNvCxnSpPr>
                <a:stCxn id="47" idx="3"/>
                <a:endCxn id="46" idx="1"/>
              </p:cNvCxnSpPr>
              <p:nvPr/>
            </p:nvCxnSpPr>
            <p:spPr>
              <a:xfrm>
                <a:off x="6408609" y="6644386"/>
                <a:ext cx="106684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6" name="Ellipse 55"/>
              <p:cNvSpPr/>
              <p:nvPr/>
            </p:nvSpPr>
            <p:spPr>
              <a:xfrm>
                <a:off x="8121263" y="6483030"/>
                <a:ext cx="378615" cy="322710"/>
              </a:xfrm>
              <a:prstGeom prst="ellipse">
                <a:avLst/>
              </a:prstGeom>
              <a:solidFill>
                <a:srgbClr val="61003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latin typeface="Eras Medium ITC" panose="020B0602030504020804" pitchFamily="34" charset="0"/>
                  </a:rPr>
                  <a:t>4</a:t>
                </a:r>
                <a:endParaRPr lang="fr-FR" sz="1200" dirty="0">
                  <a:latin typeface="Eras Medium ITC" panose="020B0602030504020804" pitchFamily="34" charset="0"/>
                </a:endParaRPr>
              </a:p>
            </p:txBody>
          </p:sp>
        </p:grpSp>
        <p:pic>
          <p:nvPicPr>
            <p:cNvPr id="45" name="Image 44"/>
            <p:cNvPicPr>
              <a:picLocks noChangeAspect="1"/>
            </p:cNvPicPr>
            <p:nvPr/>
          </p:nvPicPr>
          <p:blipFill rotWithShape="1">
            <a:blip r:embed="rId13" cstate="print">
              <a:clrChange>
                <a:clrFrom>
                  <a:srgbClr val="FFFFFF"/>
                </a:clrFrom>
                <a:clrTo>
                  <a:srgbClr val="FFFFFF">
                    <a:alpha val="0"/>
                  </a:srgbClr>
                </a:clrTo>
              </a:clrChange>
              <a:duotone>
                <a:prstClr val="black"/>
                <a:schemeClr val="tx2">
                  <a:tint val="45000"/>
                  <a:satMod val="400000"/>
                </a:schemeClr>
              </a:duotone>
              <a:extLst>
                <a:ext uri="{BEBA8EAE-BF5A-486C-A8C5-ECC9F3942E4B}">
                  <a14:imgProps xmlns:a14="http://schemas.microsoft.com/office/drawing/2010/main">
                    <a14:imgLayer r:embed="rId14">
                      <a14:imgEffect>
                        <a14:sharpenSoften amount="100000"/>
                      </a14:imgEffect>
                    </a14:imgLayer>
                  </a14:imgProps>
                </a:ext>
                <a:ext uri="{28A0092B-C50C-407E-A947-70E740481C1C}">
                  <a14:useLocalDpi xmlns:a14="http://schemas.microsoft.com/office/drawing/2010/main" val="0"/>
                </a:ext>
              </a:extLst>
            </a:blip>
            <a:srcRect l="15672"/>
            <a:stretch/>
          </p:blipFill>
          <p:spPr>
            <a:xfrm>
              <a:off x="3024949" y="6411852"/>
              <a:ext cx="492493" cy="432543"/>
            </a:xfrm>
            <a:prstGeom prst="rect">
              <a:avLst/>
            </a:prstGeom>
            <a:solidFill>
              <a:schemeClr val="bg1">
                <a:lumMod val="75000"/>
              </a:schemeClr>
            </a:solidFill>
          </p:spPr>
        </p:pic>
      </p:grpSp>
      <p:pic>
        <p:nvPicPr>
          <p:cNvPr id="57" name="Image 56"/>
          <p:cNvPicPr>
            <a:picLocks noChangeAspect="1"/>
          </p:cNvPicPr>
          <p:nvPr/>
        </p:nvPicPr>
        <p:blipFill>
          <a:blip r:embed="rId15"/>
          <a:stretch>
            <a:fillRect/>
          </a:stretch>
        </p:blipFill>
        <p:spPr>
          <a:xfrm>
            <a:off x="697976" y="5700004"/>
            <a:ext cx="758927" cy="465497"/>
          </a:xfrm>
          <a:prstGeom prst="rect">
            <a:avLst/>
          </a:prstGeom>
        </p:spPr>
      </p:pic>
    </p:spTree>
    <p:extLst>
      <p:ext uri="{BB962C8B-B14F-4D97-AF65-F5344CB8AC3E}">
        <p14:creationId xmlns:p14="http://schemas.microsoft.com/office/powerpoint/2010/main" val="325742721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B5152189-E67B-4D26-B052-76DE3D6CF7C5}" type="slidenum">
              <a:rPr lang="fr-FR" smtClean="0"/>
              <a:pPr/>
              <a:t>44</a:t>
            </a:fld>
            <a:endParaRPr lang="fr-FR"/>
          </a:p>
        </p:txBody>
      </p:sp>
      <p:sp>
        <p:nvSpPr>
          <p:cNvPr id="3" name="Titre 2"/>
          <p:cNvSpPr>
            <a:spLocks noGrp="1"/>
          </p:cNvSpPr>
          <p:nvPr>
            <p:ph type="title"/>
          </p:nvPr>
        </p:nvSpPr>
        <p:spPr/>
        <p:txBody>
          <a:bodyPr/>
          <a:lstStyle/>
          <a:p>
            <a:r>
              <a:rPr lang="fr-FR" dirty="0"/>
              <a:t>Pendant le jeu sérieux</a:t>
            </a:r>
          </a:p>
        </p:txBody>
      </p:sp>
      <p:sp>
        <p:nvSpPr>
          <p:cNvPr id="4" name="Espace réservé du contenu 3"/>
          <p:cNvSpPr>
            <a:spLocks noGrp="1"/>
          </p:cNvSpPr>
          <p:nvPr>
            <p:ph idx="1"/>
          </p:nvPr>
        </p:nvSpPr>
        <p:spPr/>
        <p:txBody>
          <a:bodyPr/>
          <a:lstStyle/>
          <a:p>
            <a:r>
              <a:rPr lang="fr-FR" dirty="0" smtClean="0"/>
              <a:t>Année 2</a:t>
            </a:r>
            <a:endParaRPr lang="fr-FR" dirty="0"/>
          </a:p>
        </p:txBody>
      </p:sp>
      <p:sp>
        <p:nvSpPr>
          <p:cNvPr id="5" name="Sous-titre 4"/>
          <p:cNvSpPr>
            <a:spLocks noGrp="1"/>
          </p:cNvSpPr>
          <p:nvPr>
            <p:ph type="subTitle" idx="13"/>
          </p:nvPr>
        </p:nvSpPr>
        <p:spPr/>
        <p:txBody>
          <a:bodyPr/>
          <a:lstStyle/>
          <a:p>
            <a:r>
              <a:rPr lang="fr-FR" dirty="0"/>
              <a:t>V. Conception dans l’usage (le jeu sérieux)</a:t>
            </a:r>
          </a:p>
        </p:txBody>
      </p:sp>
      <p:grpSp>
        <p:nvGrpSpPr>
          <p:cNvPr id="27" name="Groupe 26"/>
          <p:cNvGrpSpPr/>
          <p:nvPr/>
        </p:nvGrpSpPr>
        <p:grpSpPr>
          <a:xfrm>
            <a:off x="2553869" y="1294414"/>
            <a:ext cx="460077" cy="543941"/>
            <a:chOff x="142875" y="0"/>
            <a:chExt cx="1320567" cy="1342126"/>
          </a:xfrm>
        </p:grpSpPr>
        <p:pic>
          <p:nvPicPr>
            <p:cNvPr id="33" name="Picture 4" descr="Image associÃ©e"/>
            <p:cNvPicPr>
              <a:picLocks noChangeAspect="1" noChangeArrowheads="1"/>
            </p:cNvPicPr>
            <p:nvPr/>
          </p:nvPicPr>
          <p:blipFill rotWithShape="1">
            <a:blip r:embed="rId2" cstate="print">
              <a:clrChange>
                <a:clrFrom>
                  <a:srgbClr val="F6F6F8"/>
                </a:clrFrom>
                <a:clrTo>
                  <a:srgbClr val="F6F6F8">
                    <a:alpha val="0"/>
                  </a:srgbClr>
                </a:clrTo>
              </a:clrChange>
              <a:extLst>
                <a:ext uri="{28A0092B-C50C-407E-A947-70E740481C1C}">
                  <a14:useLocalDpi xmlns:a14="http://schemas.microsoft.com/office/drawing/2010/main" val="0"/>
                </a:ext>
              </a:extLst>
            </a:blip>
            <a:srcRect t="18789"/>
            <a:stretch/>
          </p:blipFill>
          <p:spPr bwMode="auto">
            <a:xfrm>
              <a:off x="161603" y="612284"/>
              <a:ext cx="1283110" cy="729842"/>
            </a:xfrm>
            <a:prstGeom prst="rect">
              <a:avLst/>
            </a:prstGeom>
            <a:noFill/>
            <a:extLst>
              <a:ext uri="{909E8E84-426E-40DD-AFC4-6F175D3DCCD1}">
                <a14:hiddenFill xmlns:a14="http://schemas.microsoft.com/office/drawing/2010/main">
                  <a:solidFill>
                    <a:srgbClr val="FFFFFF"/>
                  </a:solidFill>
                </a14:hiddenFill>
              </a:ext>
            </a:extLst>
          </p:spPr>
        </p:pic>
        <p:pic>
          <p:nvPicPr>
            <p:cNvPr id="34" name="Image 33"/>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21031" b="32603"/>
            <a:stretch/>
          </p:blipFill>
          <p:spPr>
            <a:xfrm>
              <a:off x="142875" y="0"/>
              <a:ext cx="1320567" cy="612284"/>
            </a:xfrm>
            <a:prstGeom prst="rect">
              <a:avLst/>
            </a:prstGeom>
          </p:spPr>
        </p:pic>
      </p:grpSp>
      <p:pic>
        <p:nvPicPr>
          <p:cNvPr id="32" name="Picture 14" descr="RÃ©sultat de recherche d'images pour &quot;mouton clipart&quot;"/>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08369" y="1937590"/>
            <a:ext cx="533513" cy="389053"/>
          </a:xfrm>
          <a:prstGeom prst="rect">
            <a:avLst/>
          </a:prstGeom>
          <a:noFill/>
          <a:extLst>
            <a:ext uri="{909E8E84-426E-40DD-AFC4-6F175D3DCCD1}">
              <a14:hiddenFill xmlns:a14="http://schemas.microsoft.com/office/drawing/2010/main">
                <a:solidFill>
                  <a:srgbClr val="FFFFFF"/>
                </a:solidFill>
              </a14:hiddenFill>
            </a:ext>
          </a:extLst>
        </p:spPr>
      </p:pic>
      <p:sp>
        <p:nvSpPr>
          <p:cNvPr id="38" name="ZoneTexte 37"/>
          <p:cNvSpPr txBox="1"/>
          <p:nvPr/>
        </p:nvSpPr>
        <p:spPr>
          <a:xfrm>
            <a:off x="3160096" y="1259081"/>
            <a:ext cx="2265885" cy="646331"/>
          </a:xfrm>
          <a:prstGeom prst="rect">
            <a:avLst/>
          </a:prstGeom>
          <a:noFill/>
        </p:spPr>
        <p:txBody>
          <a:bodyPr wrap="square" rtlCol="0">
            <a:spAutoFit/>
          </a:bodyPr>
          <a:lstStyle/>
          <a:p>
            <a:r>
              <a:rPr lang="fr-FR" dirty="0" smtClean="0">
                <a:latin typeface="Eras Medium ITC" panose="020B0602030504020804" pitchFamily="34" charset="0"/>
              </a:rPr>
              <a:t>Bassin versant vitrine </a:t>
            </a:r>
            <a:endParaRPr lang="fr-FR" dirty="0">
              <a:latin typeface="Eras Medium ITC" panose="020B0602030504020804" pitchFamily="34" charset="0"/>
            </a:endParaRPr>
          </a:p>
        </p:txBody>
      </p:sp>
      <p:sp>
        <p:nvSpPr>
          <p:cNvPr id="39" name="ZoneTexte 38"/>
          <p:cNvSpPr txBox="1"/>
          <p:nvPr/>
        </p:nvSpPr>
        <p:spPr>
          <a:xfrm>
            <a:off x="3241070" y="2033775"/>
            <a:ext cx="2412115" cy="369332"/>
          </a:xfrm>
          <a:prstGeom prst="rect">
            <a:avLst/>
          </a:prstGeom>
          <a:noFill/>
        </p:spPr>
        <p:txBody>
          <a:bodyPr wrap="square" rtlCol="0">
            <a:spAutoFit/>
          </a:bodyPr>
          <a:lstStyle/>
          <a:p>
            <a:r>
              <a:rPr lang="fr-FR" dirty="0" smtClean="0">
                <a:latin typeface="Eras Medium ITC" panose="020B0602030504020804" pitchFamily="34" charset="0"/>
              </a:rPr>
              <a:t>Pas d’herbicide</a:t>
            </a:r>
            <a:endParaRPr lang="fr-FR" dirty="0">
              <a:latin typeface="Eras Medium ITC" panose="020B0602030504020804" pitchFamily="34" charset="0"/>
            </a:endParaRPr>
          </a:p>
        </p:txBody>
      </p:sp>
      <p:sp>
        <p:nvSpPr>
          <p:cNvPr id="40" name="ZoneTexte 39"/>
          <p:cNvSpPr txBox="1"/>
          <p:nvPr/>
        </p:nvSpPr>
        <p:spPr>
          <a:xfrm>
            <a:off x="6518063" y="1420336"/>
            <a:ext cx="2265885" cy="369332"/>
          </a:xfrm>
          <a:prstGeom prst="rect">
            <a:avLst/>
          </a:prstGeom>
          <a:noFill/>
        </p:spPr>
        <p:txBody>
          <a:bodyPr wrap="square" rtlCol="0">
            <a:spAutoFit/>
          </a:bodyPr>
          <a:lstStyle/>
          <a:p>
            <a:r>
              <a:rPr lang="fr-FR" dirty="0" smtClean="0">
                <a:latin typeface="Eras Medium ITC" panose="020B0602030504020804" pitchFamily="34" charset="0"/>
              </a:rPr>
              <a:t>1 herbicide/an </a:t>
            </a:r>
            <a:endParaRPr lang="fr-FR" dirty="0">
              <a:latin typeface="Eras Medium ITC" panose="020B0602030504020804" pitchFamily="34" charset="0"/>
            </a:endParaRPr>
          </a:p>
        </p:txBody>
      </p:sp>
      <p:sp>
        <p:nvSpPr>
          <p:cNvPr id="41" name="ZoneTexte 40"/>
          <p:cNvSpPr txBox="1"/>
          <p:nvPr/>
        </p:nvSpPr>
        <p:spPr>
          <a:xfrm>
            <a:off x="6626539" y="1938674"/>
            <a:ext cx="2265885" cy="369332"/>
          </a:xfrm>
          <a:prstGeom prst="rect">
            <a:avLst/>
          </a:prstGeom>
          <a:noFill/>
        </p:spPr>
        <p:txBody>
          <a:bodyPr wrap="square" rtlCol="0">
            <a:spAutoFit/>
          </a:bodyPr>
          <a:lstStyle/>
          <a:p>
            <a:r>
              <a:rPr lang="fr-FR" dirty="0" smtClean="0">
                <a:latin typeface="Eras Medium ITC" panose="020B0602030504020804" pitchFamily="34" charset="0"/>
              </a:rPr>
              <a:t>Éleveur itinérant </a:t>
            </a:r>
            <a:endParaRPr lang="fr-FR" dirty="0">
              <a:latin typeface="Eras Medium ITC" panose="020B0602030504020804" pitchFamily="34" charset="0"/>
            </a:endParaRPr>
          </a:p>
        </p:txBody>
      </p:sp>
      <p:sp>
        <p:nvSpPr>
          <p:cNvPr id="42" name="ZoneTexte 41"/>
          <p:cNvSpPr txBox="1"/>
          <p:nvPr/>
        </p:nvSpPr>
        <p:spPr>
          <a:xfrm>
            <a:off x="9670070" y="1353296"/>
            <a:ext cx="2265885" cy="369332"/>
          </a:xfrm>
          <a:prstGeom prst="rect">
            <a:avLst/>
          </a:prstGeom>
          <a:noFill/>
        </p:spPr>
        <p:txBody>
          <a:bodyPr wrap="square" rtlCol="0">
            <a:spAutoFit/>
          </a:bodyPr>
          <a:lstStyle/>
          <a:p>
            <a:r>
              <a:rPr lang="fr-FR" dirty="0" err="1" smtClean="0">
                <a:latin typeface="Eras Medium ITC" panose="020B0602030504020804" pitchFamily="34" charset="0"/>
              </a:rPr>
              <a:t>Koudmen</a:t>
            </a:r>
            <a:r>
              <a:rPr lang="fr-FR" dirty="0" smtClean="0">
                <a:latin typeface="Eras Medium ITC" panose="020B0602030504020804" pitchFamily="34" charset="0"/>
              </a:rPr>
              <a:t> (inactif)</a:t>
            </a:r>
            <a:endParaRPr lang="fr-FR" dirty="0">
              <a:latin typeface="Eras Medium ITC" panose="020B0602030504020804" pitchFamily="34" charset="0"/>
            </a:endParaRPr>
          </a:p>
        </p:txBody>
      </p:sp>
      <p:pic>
        <p:nvPicPr>
          <p:cNvPr id="43" name="Image 42"/>
          <p:cNvPicPr>
            <a:picLocks noChangeAspect="1"/>
          </p:cNvPicPr>
          <p:nvPr/>
        </p:nvPicPr>
        <p:blipFill rotWithShape="1">
          <a:blip r:embed="rId5" cstate="print">
            <a:extLst>
              <a:ext uri="{28A0092B-C50C-407E-A947-70E740481C1C}">
                <a14:useLocalDpi xmlns:a14="http://schemas.microsoft.com/office/drawing/2010/main" val="0"/>
              </a:ext>
            </a:extLst>
          </a:blip>
          <a:srcRect l="7712" t="36632" r="55131" b="5855"/>
          <a:stretch/>
        </p:blipFill>
        <p:spPr>
          <a:xfrm>
            <a:off x="6626539" y="2537881"/>
            <a:ext cx="4273122" cy="3593883"/>
          </a:xfrm>
          <a:prstGeom prst="rect">
            <a:avLst/>
          </a:prstGeom>
        </p:spPr>
      </p:pic>
      <p:pic>
        <p:nvPicPr>
          <p:cNvPr id="44" name="Image 43"/>
          <p:cNvPicPr>
            <a:picLocks noChangeAspect="1"/>
          </p:cNvPicPr>
          <p:nvPr/>
        </p:nvPicPr>
        <p:blipFill rotWithShape="1">
          <a:blip r:embed="rId6"/>
          <a:srcRect l="4565" r="28123" b="4918"/>
          <a:stretch/>
        </p:blipFill>
        <p:spPr>
          <a:xfrm>
            <a:off x="1151401" y="2497984"/>
            <a:ext cx="5154954" cy="3619139"/>
          </a:xfrm>
          <a:prstGeom prst="rect">
            <a:avLst/>
          </a:prstGeom>
        </p:spPr>
      </p:pic>
      <p:pic>
        <p:nvPicPr>
          <p:cNvPr id="49" name="Image 48"/>
          <p:cNvPicPr>
            <a:picLocks noChangeAspect="1"/>
          </p:cNvPicPr>
          <p:nvPr/>
        </p:nvPicPr>
        <p:blipFill rotWithShape="1">
          <a:blip r:embed="rId7"/>
          <a:srcRect l="3374" t="-20373" r="25492" b="36590"/>
          <a:stretch/>
        </p:blipFill>
        <p:spPr>
          <a:xfrm>
            <a:off x="5676974" y="595745"/>
            <a:ext cx="876226" cy="1268951"/>
          </a:xfrm>
          <a:prstGeom prst="rect">
            <a:avLst/>
          </a:prstGeom>
        </p:spPr>
      </p:pic>
      <p:pic>
        <p:nvPicPr>
          <p:cNvPr id="50" name="Image 49"/>
          <p:cNvPicPr>
            <a:picLocks noChangeAspect="1"/>
          </p:cNvPicPr>
          <p:nvPr/>
        </p:nvPicPr>
        <p:blipFill rotWithShape="1">
          <a:blip r:embed="rId8"/>
          <a:srcRect l="30708" t="20330" r="29241" b="35613"/>
          <a:stretch/>
        </p:blipFill>
        <p:spPr>
          <a:xfrm>
            <a:off x="2535382" y="1842657"/>
            <a:ext cx="526473" cy="706580"/>
          </a:xfrm>
          <a:prstGeom prst="rect">
            <a:avLst/>
          </a:prstGeom>
        </p:spPr>
      </p:pic>
      <p:pic>
        <p:nvPicPr>
          <p:cNvPr id="51" name="Picture 4" descr="RÃ©sultat de recherche d'images pour &quot;serrer main clipart&quot;"/>
          <p:cNvPicPr>
            <a:picLocks noChangeAspect="1" noChangeArrowheads="1"/>
          </p:cNvPicPr>
          <p:nvPr/>
        </p:nvPicPr>
        <p:blipFill>
          <a:blip r:embed="rId9"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flipV="1">
            <a:off x="8876178" y="1391002"/>
            <a:ext cx="721470" cy="42978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52" name="Picture 4" descr="RÃ©sultat de recherche d'images pour &quot;serrer main clipart&quot;"/>
          <p:cNvPicPr>
            <a:picLocks noChangeAspect="1" noChangeArrowheads="1"/>
          </p:cNvPicPr>
          <p:nvPr/>
        </p:nvPicPr>
        <p:blipFill>
          <a:blip r:embed="rId10"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V="1">
            <a:off x="8905361" y="2003782"/>
            <a:ext cx="663104" cy="39501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53" name="ZoneTexte 52"/>
          <p:cNvSpPr txBox="1"/>
          <p:nvPr/>
        </p:nvSpPr>
        <p:spPr>
          <a:xfrm>
            <a:off x="9670070" y="1971306"/>
            <a:ext cx="2265885" cy="369332"/>
          </a:xfrm>
          <a:prstGeom prst="rect">
            <a:avLst/>
          </a:prstGeom>
          <a:noFill/>
        </p:spPr>
        <p:txBody>
          <a:bodyPr wrap="square" rtlCol="0">
            <a:spAutoFit/>
          </a:bodyPr>
          <a:lstStyle/>
          <a:p>
            <a:r>
              <a:rPr lang="fr-FR" dirty="0" err="1" smtClean="0">
                <a:latin typeface="Eras Medium ITC" panose="020B0602030504020804" pitchFamily="34" charset="0"/>
              </a:rPr>
              <a:t>Koudmen</a:t>
            </a:r>
            <a:r>
              <a:rPr lang="fr-FR" dirty="0" smtClean="0">
                <a:latin typeface="Eras Medium ITC" panose="020B0602030504020804" pitchFamily="34" charset="0"/>
              </a:rPr>
              <a:t> (actif)</a:t>
            </a:r>
            <a:endParaRPr lang="fr-FR" dirty="0">
              <a:latin typeface="Eras Medium ITC" panose="020B0602030504020804" pitchFamily="34" charset="0"/>
            </a:endParaRPr>
          </a:p>
        </p:txBody>
      </p:sp>
      <p:pic>
        <p:nvPicPr>
          <p:cNvPr id="54" name="Picture 10" descr="Image associÃ©e"/>
          <p:cNvPicPr>
            <a:picLocks noChangeAspect="1" noChangeArrowheads="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775151" y="681875"/>
            <a:ext cx="894919" cy="487731"/>
          </a:xfrm>
          <a:prstGeom prst="rect">
            <a:avLst/>
          </a:prstGeom>
          <a:noFill/>
          <a:extLst>
            <a:ext uri="{909E8E84-426E-40DD-AFC4-6F175D3DCCD1}">
              <a14:hiddenFill xmlns:a14="http://schemas.microsoft.com/office/drawing/2010/main">
                <a:solidFill>
                  <a:srgbClr val="FFFFFF"/>
                </a:solidFill>
              </a14:hiddenFill>
            </a:ext>
          </a:extLst>
        </p:spPr>
      </p:pic>
      <p:sp>
        <p:nvSpPr>
          <p:cNvPr id="55" name="ZoneTexte 54"/>
          <p:cNvSpPr txBox="1"/>
          <p:nvPr/>
        </p:nvSpPr>
        <p:spPr>
          <a:xfrm>
            <a:off x="9670069" y="754982"/>
            <a:ext cx="2265885" cy="369332"/>
          </a:xfrm>
          <a:prstGeom prst="rect">
            <a:avLst/>
          </a:prstGeom>
          <a:noFill/>
        </p:spPr>
        <p:txBody>
          <a:bodyPr wrap="square" rtlCol="0">
            <a:spAutoFit/>
          </a:bodyPr>
          <a:lstStyle/>
          <a:p>
            <a:r>
              <a:rPr lang="fr-FR" dirty="0" smtClean="0">
                <a:latin typeface="Eras Medium ITC" panose="020B0602030504020804" pitchFamily="34" charset="0"/>
              </a:rPr>
              <a:t>Subvention </a:t>
            </a:r>
            <a:endParaRPr lang="fr-FR" dirty="0">
              <a:latin typeface="Eras Medium ITC" panose="020B0602030504020804" pitchFamily="34" charset="0"/>
            </a:endParaRPr>
          </a:p>
        </p:txBody>
      </p:sp>
      <p:grpSp>
        <p:nvGrpSpPr>
          <p:cNvPr id="37" name="Groupe 36"/>
          <p:cNvGrpSpPr/>
          <p:nvPr/>
        </p:nvGrpSpPr>
        <p:grpSpPr>
          <a:xfrm>
            <a:off x="2882631" y="6398250"/>
            <a:ext cx="6732897" cy="459750"/>
            <a:chOff x="2882631" y="6398250"/>
            <a:chExt cx="6732897" cy="459750"/>
          </a:xfrm>
        </p:grpSpPr>
        <p:grpSp>
          <p:nvGrpSpPr>
            <p:cNvPr id="45" name="Groupe 44"/>
            <p:cNvGrpSpPr/>
            <p:nvPr/>
          </p:nvGrpSpPr>
          <p:grpSpPr>
            <a:xfrm>
              <a:off x="2882631" y="6398250"/>
              <a:ext cx="6732897" cy="459750"/>
              <a:chOff x="1766981" y="6414511"/>
              <a:chExt cx="6732897" cy="459750"/>
            </a:xfrm>
          </p:grpSpPr>
          <p:sp>
            <p:nvSpPr>
              <p:cNvPr id="47" name="Rectangle 46"/>
              <p:cNvSpPr/>
              <p:nvPr/>
            </p:nvSpPr>
            <p:spPr>
              <a:xfrm>
                <a:off x="7475454" y="6414511"/>
                <a:ext cx="718265" cy="459749"/>
              </a:xfrm>
              <a:prstGeom prst="rect">
                <a:avLst/>
              </a:prstGeom>
              <a:solidFill>
                <a:srgbClr val="6100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Rectangle 47"/>
              <p:cNvSpPr/>
              <p:nvPr/>
            </p:nvSpPr>
            <p:spPr>
              <a:xfrm>
                <a:off x="5563448" y="6414511"/>
                <a:ext cx="845161" cy="459749"/>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Rectangle 55"/>
              <p:cNvSpPr/>
              <p:nvPr/>
            </p:nvSpPr>
            <p:spPr>
              <a:xfrm>
                <a:off x="3550656" y="6414511"/>
                <a:ext cx="840649" cy="45975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Rectangle 56"/>
              <p:cNvSpPr/>
              <p:nvPr/>
            </p:nvSpPr>
            <p:spPr>
              <a:xfrm>
                <a:off x="1766981" y="6414511"/>
                <a:ext cx="777129" cy="45975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8" name="Espace réservé du contenu 9"/>
              <p:cNvPicPr>
                <a:picLocks noChangeAspect="1"/>
              </p:cNvPicPr>
              <p:nvPr/>
            </p:nvPicPr>
            <p:blipFill>
              <a:blip r:embed="rId12"/>
              <a:stretch>
                <a:fillRect/>
              </a:stretch>
            </p:blipFill>
            <p:spPr>
              <a:xfrm>
                <a:off x="3640309" y="6414511"/>
                <a:ext cx="670022" cy="459749"/>
              </a:xfrm>
              <a:prstGeom prst="rect">
                <a:avLst/>
              </a:prstGeom>
            </p:spPr>
          </p:pic>
          <p:pic>
            <p:nvPicPr>
              <p:cNvPr id="59" name="Image 58"/>
              <p:cNvPicPr>
                <a:picLocks noChangeAspect="1"/>
              </p:cNvPicPr>
              <p:nvPr/>
            </p:nvPicPr>
            <p:blipFill>
              <a:blip r:embed="rId13"/>
              <a:stretch>
                <a:fillRect/>
              </a:stretch>
            </p:blipFill>
            <p:spPr>
              <a:xfrm>
                <a:off x="5663191" y="6421811"/>
                <a:ext cx="640119" cy="445150"/>
              </a:xfrm>
              <a:prstGeom prst="rect">
                <a:avLst/>
              </a:prstGeom>
            </p:spPr>
          </p:pic>
          <p:pic>
            <p:nvPicPr>
              <p:cNvPr id="60" name="Image 59"/>
              <p:cNvPicPr>
                <a:picLocks noChangeAspect="1"/>
              </p:cNvPicPr>
              <p:nvPr/>
            </p:nvPicPr>
            <p:blipFill>
              <a:blip r:embed="rId14"/>
              <a:stretch>
                <a:fillRect/>
              </a:stretch>
            </p:blipFill>
            <p:spPr>
              <a:xfrm>
                <a:off x="7661600" y="6472239"/>
                <a:ext cx="379867" cy="348710"/>
              </a:xfrm>
              <a:prstGeom prst="rect">
                <a:avLst/>
              </a:prstGeom>
            </p:spPr>
          </p:pic>
          <p:cxnSp>
            <p:nvCxnSpPr>
              <p:cNvPr id="61" name="Connecteur droit avec flèche 60"/>
              <p:cNvCxnSpPr>
                <a:stCxn id="57" idx="3"/>
                <a:endCxn id="56" idx="1"/>
              </p:cNvCxnSpPr>
              <p:nvPr/>
            </p:nvCxnSpPr>
            <p:spPr>
              <a:xfrm>
                <a:off x="2544110" y="6644386"/>
                <a:ext cx="100654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2" name="Connecteur droit avec flèche 61"/>
              <p:cNvCxnSpPr>
                <a:stCxn id="56" idx="3"/>
                <a:endCxn id="48" idx="1"/>
              </p:cNvCxnSpPr>
              <p:nvPr/>
            </p:nvCxnSpPr>
            <p:spPr>
              <a:xfrm>
                <a:off x="4391305" y="6644386"/>
                <a:ext cx="117214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3" name="Connecteur droit avec flèche 62"/>
              <p:cNvCxnSpPr>
                <a:stCxn id="48" idx="3"/>
                <a:endCxn id="47" idx="1"/>
              </p:cNvCxnSpPr>
              <p:nvPr/>
            </p:nvCxnSpPr>
            <p:spPr>
              <a:xfrm>
                <a:off x="6408609" y="6644386"/>
                <a:ext cx="106684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4" name="Ellipse 63"/>
              <p:cNvSpPr/>
              <p:nvPr/>
            </p:nvSpPr>
            <p:spPr>
              <a:xfrm>
                <a:off x="8121263" y="6483030"/>
                <a:ext cx="378615" cy="322710"/>
              </a:xfrm>
              <a:prstGeom prst="ellipse">
                <a:avLst/>
              </a:prstGeom>
              <a:solidFill>
                <a:srgbClr val="61003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latin typeface="Eras Medium ITC" panose="020B0602030504020804" pitchFamily="34" charset="0"/>
                  </a:rPr>
                  <a:t>4</a:t>
                </a:r>
                <a:endParaRPr lang="fr-FR" sz="1200" dirty="0">
                  <a:latin typeface="Eras Medium ITC" panose="020B0602030504020804" pitchFamily="34" charset="0"/>
                </a:endParaRPr>
              </a:p>
            </p:txBody>
          </p:sp>
        </p:grpSp>
        <p:pic>
          <p:nvPicPr>
            <p:cNvPr id="46" name="Image 45"/>
            <p:cNvPicPr>
              <a:picLocks noChangeAspect="1"/>
            </p:cNvPicPr>
            <p:nvPr/>
          </p:nvPicPr>
          <p:blipFill rotWithShape="1">
            <a:blip r:embed="rId15" cstate="print">
              <a:clrChange>
                <a:clrFrom>
                  <a:srgbClr val="FFFFFF"/>
                </a:clrFrom>
                <a:clrTo>
                  <a:srgbClr val="FFFFFF">
                    <a:alpha val="0"/>
                  </a:srgbClr>
                </a:clrTo>
              </a:clrChange>
              <a:duotone>
                <a:prstClr val="black"/>
                <a:schemeClr val="tx2">
                  <a:tint val="45000"/>
                  <a:satMod val="400000"/>
                </a:schemeClr>
              </a:duotone>
              <a:extLst>
                <a:ext uri="{BEBA8EAE-BF5A-486C-A8C5-ECC9F3942E4B}">
                  <a14:imgProps xmlns:a14="http://schemas.microsoft.com/office/drawing/2010/main">
                    <a14:imgLayer r:embed="rId16">
                      <a14:imgEffect>
                        <a14:sharpenSoften amount="100000"/>
                      </a14:imgEffect>
                    </a14:imgLayer>
                  </a14:imgProps>
                </a:ext>
                <a:ext uri="{28A0092B-C50C-407E-A947-70E740481C1C}">
                  <a14:useLocalDpi xmlns:a14="http://schemas.microsoft.com/office/drawing/2010/main" val="0"/>
                </a:ext>
              </a:extLst>
            </a:blip>
            <a:srcRect l="15672"/>
            <a:stretch/>
          </p:blipFill>
          <p:spPr>
            <a:xfrm>
              <a:off x="3024949" y="6411852"/>
              <a:ext cx="492493" cy="432543"/>
            </a:xfrm>
            <a:prstGeom prst="rect">
              <a:avLst/>
            </a:prstGeom>
            <a:solidFill>
              <a:schemeClr val="bg1">
                <a:lumMod val="75000"/>
              </a:schemeClr>
            </a:solidFill>
          </p:spPr>
        </p:pic>
      </p:grpSp>
      <p:pic>
        <p:nvPicPr>
          <p:cNvPr id="65" name="Image 64"/>
          <p:cNvPicPr>
            <a:picLocks noChangeAspect="1"/>
          </p:cNvPicPr>
          <p:nvPr/>
        </p:nvPicPr>
        <p:blipFill>
          <a:blip r:embed="rId17"/>
          <a:stretch>
            <a:fillRect/>
          </a:stretch>
        </p:blipFill>
        <p:spPr>
          <a:xfrm>
            <a:off x="1151401" y="5651626"/>
            <a:ext cx="758927" cy="465497"/>
          </a:xfrm>
          <a:prstGeom prst="rect">
            <a:avLst/>
          </a:prstGeom>
        </p:spPr>
      </p:pic>
    </p:spTree>
    <p:extLst>
      <p:ext uri="{BB962C8B-B14F-4D97-AF65-F5344CB8AC3E}">
        <p14:creationId xmlns:p14="http://schemas.microsoft.com/office/powerpoint/2010/main" val="186235572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B5152189-E67B-4D26-B052-76DE3D6CF7C5}" type="slidenum">
              <a:rPr lang="fr-FR" smtClean="0"/>
              <a:pPr/>
              <a:t>45</a:t>
            </a:fld>
            <a:endParaRPr lang="fr-FR"/>
          </a:p>
        </p:txBody>
      </p:sp>
      <p:sp>
        <p:nvSpPr>
          <p:cNvPr id="3" name="Titre 2"/>
          <p:cNvSpPr>
            <a:spLocks noGrp="1"/>
          </p:cNvSpPr>
          <p:nvPr>
            <p:ph type="title"/>
          </p:nvPr>
        </p:nvSpPr>
        <p:spPr/>
        <p:txBody>
          <a:bodyPr/>
          <a:lstStyle/>
          <a:p>
            <a:r>
              <a:rPr lang="fr-FR" dirty="0"/>
              <a:t>Analyse </a:t>
            </a:r>
            <a:r>
              <a:rPr lang="fr-FR" i="1" dirty="0"/>
              <a:t>a posteriori </a:t>
            </a:r>
            <a:r>
              <a:rPr lang="fr-FR" dirty="0"/>
              <a:t>du jeu: </a:t>
            </a:r>
            <a:r>
              <a:rPr lang="fr-FR" dirty="0" smtClean="0"/>
              <a:t>3 situations -type</a:t>
            </a:r>
            <a:endParaRPr lang="fr-FR" dirty="0"/>
          </a:p>
        </p:txBody>
      </p:sp>
      <p:sp>
        <p:nvSpPr>
          <p:cNvPr id="4" name="Espace réservé du contenu 3"/>
          <p:cNvSpPr>
            <a:spLocks noGrp="1"/>
          </p:cNvSpPr>
          <p:nvPr>
            <p:ph idx="1"/>
          </p:nvPr>
        </p:nvSpPr>
        <p:spPr>
          <a:xfrm>
            <a:off x="223602" y="2265529"/>
            <a:ext cx="11768529" cy="3985196"/>
          </a:xfrm>
        </p:spPr>
        <p:txBody>
          <a:bodyPr/>
          <a:lstStyle/>
          <a:p>
            <a:r>
              <a:rPr lang="fr-FR" dirty="0" smtClean="0"/>
              <a:t>Situations-types =&gt; scénarios de bassin versant à partir de situations collectives jouées, selon</a:t>
            </a:r>
          </a:p>
          <a:p>
            <a:pPr lvl="1"/>
            <a:r>
              <a:rPr lang="fr-FR" dirty="0"/>
              <a:t>L</a:t>
            </a:r>
            <a:r>
              <a:rPr lang="fr-FR" dirty="0" smtClean="0"/>
              <a:t>es innovations </a:t>
            </a:r>
            <a:r>
              <a:rPr lang="fr-FR" dirty="0" smtClean="0"/>
              <a:t>mises </a:t>
            </a:r>
            <a:r>
              <a:rPr lang="fr-FR" dirty="0" smtClean="0"/>
              <a:t>en place</a:t>
            </a:r>
          </a:p>
          <a:p>
            <a:pPr lvl="1"/>
            <a:r>
              <a:rPr lang="fr-FR" dirty="0"/>
              <a:t>L</a:t>
            </a:r>
            <a:r>
              <a:rPr lang="fr-FR" dirty="0" smtClean="0"/>
              <a:t>’engagement des agriculteurs dans les démarches collectives</a:t>
            </a:r>
          </a:p>
          <a:p>
            <a:pPr lvl="1"/>
            <a:r>
              <a:rPr lang="fr-FR" dirty="0" smtClean="0"/>
              <a:t>L’impact sur la pollution de la rivière</a:t>
            </a:r>
          </a:p>
          <a:p>
            <a:pPr marL="0" indent="0">
              <a:buNone/>
            </a:pPr>
            <a:endParaRPr lang="fr-FR" dirty="0" smtClean="0"/>
          </a:p>
          <a:p>
            <a:r>
              <a:rPr lang="fr-FR" dirty="0" smtClean="0"/>
              <a:t>Analyse de ces situations au regard des nouveaux critères d’évaluation</a:t>
            </a:r>
            <a:endParaRPr lang="fr-FR" dirty="0"/>
          </a:p>
          <a:p>
            <a:endParaRPr lang="fr-FR" dirty="0"/>
          </a:p>
        </p:txBody>
      </p:sp>
      <p:sp>
        <p:nvSpPr>
          <p:cNvPr id="5" name="Sous-titre 4"/>
          <p:cNvSpPr>
            <a:spLocks noGrp="1"/>
          </p:cNvSpPr>
          <p:nvPr>
            <p:ph type="subTitle" idx="13"/>
          </p:nvPr>
        </p:nvSpPr>
        <p:spPr/>
        <p:txBody>
          <a:bodyPr/>
          <a:lstStyle/>
          <a:p>
            <a:r>
              <a:rPr lang="fr-FR" dirty="0"/>
              <a:t>V. Conception dans l’usage (le jeu sérieux)</a:t>
            </a:r>
          </a:p>
        </p:txBody>
      </p:sp>
      <p:grpSp>
        <p:nvGrpSpPr>
          <p:cNvPr id="19" name="Groupe 18"/>
          <p:cNvGrpSpPr/>
          <p:nvPr/>
        </p:nvGrpSpPr>
        <p:grpSpPr>
          <a:xfrm>
            <a:off x="2882631" y="6398250"/>
            <a:ext cx="6732897" cy="459750"/>
            <a:chOff x="2882631" y="6398250"/>
            <a:chExt cx="6732897" cy="459750"/>
          </a:xfrm>
        </p:grpSpPr>
        <p:grpSp>
          <p:nvGrpSpPr>
            <p:cNvPr id="20" name="Groupe 19"/>
            <p:cNvGrpSpPr/>
            <p:nvPr/>
          </p:nvGrpSpPr>
          <p:grpSpPr>
            <a:xfrm>
              <a:off x="2882631" y="6398250"/>
              <a:ext cx="6732897" cy="459750"/>
              <a:chOff x="1766981" y="6414511"/>
              <a:chExt cx="6732897" cy="459750"/>
            </a:xfrm>
          </p:grpSpPr>
          <p:sp>
            <p:nvSpPr>
              <p:cNvPr id="22" name="Rectangle 21"/>
              <p:cNvSpPr/>
              <p:nvPr/>
            </p:nvSpPr>
            <p:spPr>
              <a:xfrm>
                <a:off x="7475454" y="6414511"/>
                <a:ext cx="718265" cy="459749"/>
              </a:xfrm>
              <a:prstGeom prst="rect">
                <a:avLst/>
              </a:prstGeom>
              <a:solidFill>
                <a:srgbClr val="6100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Rectangle 22"/>
              <p:cNvSpPr/>
              <p:nvPr/>
            </p:nvSpPr>
            <p:spPr>
              <a:xfrm>
                <a:off x="5563448" y="6414511"/>
                <a:ext cx="845161" cy="459749"/>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Rectangle 23"/>
              <p:cNvSpPr/>
              <p:nvPr/>
            </p:nvSpPr>
            <p:spPr>
              <a:xfrm>
                <a:off x="3550656" y="6414511"/>
                <a:ext cx="840649" cy="45975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p:cNvSpPr/>
              <p:nvPr/>
            </p:nvSpPr>
            <p:spPr>
              <a:xfrm>
                <a:off x="1766981" y="6414511"/>
                <a:ext cx="777129" cy="45975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6" name="Espace réservé du contenu 9"/>
              <p:cNvPicPr>
                <a:picLocks noChangeAspect="1"/>
              </p:cNvPicPr>
              <p:nvPr/>
            </p:nvPicPr>
            <p:blipFill>
              <a:blip r:embed="rId2"/>
              <a:stretch>
                <a:fillRect/>
              </a:stretch>
            </p:blipFill>
            <p:spPr>
              <a:xfrm>
                <a:off x="3640309" y="6414511"/>
                <a:ext cx="670022" cy="459749"/>
              </a:xfrm>
              <a:prstGeom prst="rect">
                <a:avLst/>
              </a:prstGeom>
            </p:spPr>
          </p:pic>
          <p:pic>
            <p:nvPicPr>
              <p:cNvPr id="27" name="Image 26"/>
              <p:cNvPicPr>
                <a:picLocks noChangeAspect="1"/>
              </p:cNvPicPr>
              <p:nvPr/>
            </p:nvPicPr>
            <p:blipFill>
              <a:blip r:embed="rId3"/>
              <a:stretch>
                <a:fillRect/>
              </a:stretch>
            </p:blipFill>
            <p:spPr>
              <a:xfrm>
                <a:off x="5663191" y="6421811"/>
                <a:ext cx="640119" cy="445150"/>
              </a:xfrm>
              <a:prstGeom prst="rect">
                <a:avLst/>
              </a:prstGeom>
            </p:spPr>
          </p:pic>
          <p:pic>
            <p:nvPicPr>
              <p:cNvPr id="28" name="Image 27"/>
              <p:cNvPicPr>
                <a:picLocks noChangeAspect="1"/>
              </p:cNvPicPr>
              <p:nvPr/>
            </p:nvPicPr>
            <p:blipFill>
              <a:blip r:embed="rId4"/>
              <a:stretch>
                <a:fillRect/>
              </a:stretch>
            </p:blipFill>
            <p:spPr>
              <a:xfrm>
                <a:off x="7661600" y="6472239"/>
                <a:ext cx="379867" cy="348710"/>
              </a:xfrm>
              <a:prstGeom prst="rect">
                <a:avLst/>
              </a:prstGeom>
            </p:spPr>
          </p:pic>
          <p:cxnSp>
            <p:nvCxnSpPr>
              <p:cNvPr id="29" name="Connecteur droit avec flèche 28"/>
              <p:cNvCxnSpPr>
                <a:stCxn id="25" idx="3"/>
                <a:endCxn id="24" idx="1"/>
              </p:cNvCxnSpPr>
              <p:nvPr/>
            </p:nvCxnSpPr>
            <p:spPr>
              <a:xfrm>
                <a:off x="2544110" y="6644386"/>
                <a:ext cx="100654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0" name="Connecteur droit avec flèche 29"/>
              <p:cNvCxnSpPr>
                <a:stCxn id="24" idx="3"/>
                <a:endCxn id="23" idx="1"/>
              </p:cNvCxnSpPr>
              <p:nvPr/>
            </p:nvCxnSpPr>
            <p:spPr>
              <a:xfrm>
                <a:off x="4391305" y="6644386"/>
                <a:ext cx="117214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1" name="Connecteur droit avec flèche 30"/>
              <p:cNvCxnSpPr>
                <a:stCxn id="23" idx="3"/>
                <a:endCxn id="22" idx="1"/>
              </p:cNvCxnSpPr>
              <p:nvPr/>
            </p:nvCxnSpPr>
            <p:spPr>
              <a:xfrm>
                <a:off x="6408609" y="6644386"/>
                <a:ext cx="106684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2" name="Ellipse 31"/>
              <p:cNvSpPr/>
              <p:nvPr/>
            </p:nvSpPr>
            <p:spPr>
              <a:xfrm>
                <a:off x="8121263" y="6483030"/>
                <a:ext cx="378615" cy="322710"/>
              </a:xfrm>
              <a:prstGeom prst="ellipse">
                <a:avLst/>
              </a:prstGeom>
              <a:solidFill>
                <a:srgbClr val="61003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latin typeface="Eras Medium ITC" panose="020B0602030504020804" pitchFamily="34" charset="0"/>
                  </a:rPr>
                  <a:t>4</a:t>
                </a:r>
                <a:endParaRPr lang="fr-FR" sz="1200" dirty="0">
                  <a:latin typeface="Eras Medium ITC" panose="020B0602030504020804" pitchFamily="34" charset="0"/>
                </a:endParaRPr>
              </a:p>
            </p:txBody>
          </p:sp>
        </p:grpSp>
        <p:pic>
          <p:nvPicPr>
            <p:cNvPr id="21" name="Image 20"/>
            <p:cNvPicPr>
              <a:picLocks noChangeAspect="1"/>
            </p:cNvPicPr>
            <p:nvPr/>
          </p:nvPicPr>
          <p:blipFill rotWithShape="1">
            <a:blip r:embed="rId5" cstate="print">
              <a:clrChange>
                <a:clrFrom>
                  <a:srgbClr val="FFFFFF"/>
                </a:clrFrom>
                <a:clrTo>
                  <a:srgbClr val="FFFFFF">
                    <a:alpha val="0"/>
                  </a:srgbClr>
                </a:clrTo>
              </a:clrChange>
              <a:duotone>
                <a:prstClr val="black"/>
                <a:schemeClr val="tx2">
                  <a:tint val="45000"/>
                  <a:satMod val="400000"/>
                </a:schemeClr>
              </a:duotone>
              <a:extLst>
                <a:ext uri="{BEBA8EAE-BF5A-486C-A8C5-ECC9F3942E4B}">
                  <a14:imgProps xmlns:a14="http://schemas.microsoft.com/office/drawing/2010/main">
                    <a14:imgLayer r:embed="rId6">
                      <a14:imgEffect>
                        <a14:sharpenSoften amount="100000"/>
                      </a14:imgEffect>
                    </a14:imgLayer>
                  </a14:imgProps>
                </a:ext>
                <a:ext uri="{28A0092B-C50C-407E-A947-70E740481C1C}">
                  <a14:useLocalDpi xmlns:a14="http://schemas.microsoft.com/office/drawing/2010/main" val="0"/>
                </a:ext>
              </a:extLst>
            </a:blip>
            <a:srcRect l="15672"/>
            <a:stretch/>
          </p:blipFill>
          <p:spPr>
            <a:xfrm>
              <a:off x="3024949" y="6411852"/>
              <a:ext cx="492493" cy="432543"/>
            </a:xfrm>
            <a:prstGeom prst="rect">
              <a:avLst/>
            </a:prstGeom>
            <a:solidFill>
              <a:schemeClr val="bg1">
                <a:lumMod val="75000"/>
              </a:schemeClr>
            </a:solidFill>
          </p:spPr>
        </p:pic>
      </p:grpSp>
    </p:spTree>
    <p:extLst>
      <p:ext uri="{BB962C8B-B14F-4D97-AF65-F5344CB8AC3E}">
        <p14:creationId xmlns:p14="http://schemas.microsoft.com/office/powerpoint/2010/main" val="427918125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B5152189-E67B-4D26-B052-76DE3D6CF7C5}" type="slidenum">
              <a:rPr lang="fr-FR" smtClean="0"/>
              <a:pPr/>
              <a:t>46</a:t>
            </a:fld>
            <a:endParaRPr lang="fr-FR"/>
          </a:p>
        </p:txBody>
      </p:sp>
      <p:sp>
        <p:nvSpPr>
          <p:cNvPr id="3" name="Titre 2"/>
          <p:cNvSpPr>
            <a:spLocks noGrp="1"/>
          </p:cNvSpPr>
          <p:nvPr>
            <p:ph type="title"/>
          </p:nvPr>
        </p:nvSpPr>
        <p:spPr/>
        <p:txBody>
          <a:bodyPr/>
          <a:lstStyle/>
          <a:p>
            <a:r>
              <a:rPr lang="fr-FR" dirty="0"/>
              <a:t>Analyse </a:t>
            </a:r>
            <a:r>
              <a:rPr lang="fr-FR" i="1" dirty="0"/>
              <a:t>a posteriori </a:t>
            </a:r>
            <a:r>
              <a:rPr lang="fr-FR" dirty="0"/>
              <a:t>du jeu: 3 situations-type</a:t>
            </a:r>
          </a:p>
        </p:txBody>
      </p:sp>
      <p:sp>
        <p:nvSpPr>
          <p:cNvPr id="4" name="Espace réservé du contenu 3"/>
          <p:cNvSpPr>
            <a:spLocks noGrp="1"/>
          </p:cNvSpPr>
          <p:nvPr>
            <p:ph idx="1"/>
          </p:nvPr>
        </p:nvSpPr>
        <p:spPr>
          <a:xfrm>
            <a:off x="223602" y="1216883"/>
            <a:ext cx="11768529" cy="4844117"/>
          </a:xfrm>
        </p:spPr>
        <p:txBody>
          <a:bodyPr/>
          <a:lstStyle/>
          <a:p>
            <a:r>
              <a:rPr lang="fr-FR" dirty="0" smtClean="0"/>
              <a:t>Situation-type 1: les agriculteurs choisissent des innovations sans restriction d’usage herbicide</a:t>
            </a:r>
          </a:p>
          <a:p>
            <a:endParaRPr lang="fr-FR" dirty="0"/>
          </a:p>
          <a:p>
            <a:endParaRPr lang="fr-FR" dirty="0"/>
          </a:p>
        </p:txBody>
      </p:sp>
      <p:sp>
        <p:nvSpPr>
          <p:cNvPr id="5" name="Sous-titre 4"/>
          <p:cNvSpPr>
            <a:spLocks noGrp="1"/>
          </p:cNvSpPr>
          <p:nvPr>
            <p:ph type="subTitle" idx="13"/>
          </p:nvPr>
        </p:nvSpPr>
        <p:spPr/>
        <p:txBody>
          <a:bodyPr/>
          <a:lstStyle/>
          <a:p>
            <a:r>
              <a:rPr lang="fr-FR" dirty="0"/>
              <a:t>V. Conception dans l’usage (le jeu sérieux)</a:t>
            </a:r>
          </a:p>
        </p:txBody>
      </p:sp>
      <p:grpSp>
        <p:nvGrpSpPr>
          <p:cNvPr id="20" name="Groupe 19"/>
          <p:cNvGrpSpPr/>
          <p:nvPr/>
        </p:nvGrpSpPr>
        <p:grpSpPr>
          <a:xfrm>
            <a:off x="2882631" y="6398250"/>
            <a:ext cx="6732897" cy="459750"/>
            <a:chOff x="2882631" y="6398250"/>
            <a:chExt cx="6732897" cy="459750"/>
          </a:xfrm>
        </p:grpSpPr>
        <p:grpSp>
          <p:nvGrpSpPr>
            <p:cNvPr id="22" name="Groupe 21"/>
            <p:cNvGrpSpPr/>
            <p:nvPr/>
          </p:nvGrpSpPr>
          <p:grpSpPr>
            <a:xfrm>
              <a:off x="2882631" y="6398250"/>
              <a:ext cx="6732897" cy="459750"/>
              <a:chOff x="1766981" y="6414511"/>
              <a:chExt cx="6732897" cy="459750"/>
            </a:xfrm>
          </p:grpSpPr>
          <p:sp>
            <p:nvSpPr>
              <p:cNvPr id="24" name="Rectangle 23"/>
              <p:cNvSpPr/>
              <p:nvPr/>
            </p:nvSpPr>
            <p:spPr>
              <a:xfrm>
                <a:off x="7475454" y="6414511"/>
                <a:ext cx="718265" cy="459749"/>
              </a:xfrm>
              <a:prstGeom prst="rect">
                <a:avLst/>
              </a:prstGeom>
              <a:solidFill>
                <a:srgbClr val="6100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p:cNvSpPr/>
              <p:nvPr/>
            </p:nvSpPr>
            <p:spPr>
              <a:xfrm>
                <a:off x="5563448" y="6414511"/>
                <a:ext cx="845161" cy="459749"/>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25"/>
              <p:cNvSpPr/>
              <p:nvPr/>
            </p:nvSpPr>
            <p:spPr>
              <a:xfrm>
                <a:off x="3550656" y="6414511"/>
                <a:ext cx="840649" cy="45975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p:cNvSpPr/>
              <p:nvPr/>
            </p:nvSpPr>
            <p:spPr>
              <a:xfrm>
                <a:off x="1766981" y="6414511"/>
                <a:ext cx="777129" cy="45975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8" name="Espace réservé du contenu 9"/>
              <p:cNvPicPr>
                <a:picLocks noChangeAspect="1"/>
              </p:cNvPicPr>
              <p:nvPr/>
            </p:nvPicPr>
            <p:blipFill>
              <a:blip r:embed="rId2"/>
              <a:stretch>
                <a:fillRect/>
              </a:stretch>
            </p:blipFill>
            <p:spPr>
              <a:xfrm>
                <a:off x="3640309" y="6414511"/>
                <a:ext cx="670022" cy="459749"/>
              </a:xfrm>
              <a:prstGeom prst="rect">
                <a:avLst/>
              </a:prstGeom>
            </p:spPr>
          </p:pic>
          <p:pic>
            <p:nvPicPr>
              <p:cNvPr id="29" name="Image 28"/>
              <p:cNvPicPr>
                <a:picLocks noChangeAspect="1"/>
              </p:cNvPicPr>
              <p:nvPr/>
            </p:nvPicPr>
            <p:blipFill>
              <a:blip r:embed="rId3"/>
              <a:stretch>
                <a:fillRect/>
              </a:stretch>
            </p:blipFill>
            <p:spPr>
              <a:xfrm>
                <a:off x="5663191" y="6421811"/>
                <a:ext cx="640119" cy="445150"/>
              </a:xfrm>
              <a:prstGeom prst="rect">
                <a:avLst/>
              </a:prstGeom>
            </p:spPr>
          </p:pic>
          <p:pic>
            <p:nvPicPr>
              <p:cNvPr id="30" name="Image 29"/>
              <p:cNvPicPr>
                <a:picLocks noChangeAspect="1"/>
              </p:cNvPicPr>
              <p:nvPr/>
            </p:nvPicPr>
            <p:blipFill>
              <a:blip r:embed="rId4"/>
              <a:stretch>
                <a:fillRect/>
              </a:stretch>
            </p:blipFill>
            <p:spPr>
              <a:xfrm>
                <a:off x="7661600" y="6472239"/>
                <a:ext cx="379867" cy="348710"/>
              </a:xfrm>
              <a:prstGeom prst="rect">
                <a:avLst/>
              </a:prstGeom>
            </p:spPr>
          </p:pic>
          <p:cxnSp>
            <p:nvCxnSpPr>
              <p:cNvPr id="31" name="Connecteur droit avec flèche 30"/>
              <p:cNvCxnSpPr>
                <a:stCxn id="27" idx="3"/>
                <a:endCxn id="26" idx="1"/>
              </p:cNvCxnSpPr>
              <p:nvPr/>
            </p:nvCxnSpPr>
            <p:spPr>
              <a:xfrm>
                <a:off x="2544110" y="6644386"/>
                <a:ext cx="100654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2" name="Connecteur droit avec flèche 31"/>
              <p:cNvCxnSpPr>
                <a:stCxn id="26" idx="3"/>
                <a:endCxn id="25" idx="1"/>
              </p:cNvCxnSpPr>
              <p:nvPr/>
            </p:nvCxnSpPr>
            <p:spPr>
              <a:xfrm>
                <a:off x="4391305" y="6644386"/>
                <a:ext cx="117214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3" name="Connecteur droit avec flèche 32"/>
              <p:cNvCxnSpPr>
                <a:stCxn id="25" idx="3"/>
                <a:endCxn id="24" idx="1"/>
              </p:cNvCxnSpPr>
              <p:nvPr/>
            </p:nvCxnSpPr>
            <p:spPr>
              <a:xfrm>
                <a:off x="6408609" y="6644386"/>
                <a:ext cx="106684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4" name="Ellipse 33"/>
              <p:cNvSpPr/>
              <p:nvPr/>
            </p:nvSpPr>
            <p:spPr>
              <a:xfrm>
                <a:off x="8121263" y="6483030"/>
                <a:ext cx="378615" cy="322710"/>
              </a:xfrm>
              <a:prstGeom prst="ellipse">
                <a:avLst/>
              </a:prstGeom>
              <a:solidFill>
                <a:srgbClr val="61003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latin typeface="Eras Medium ITC" panose="020B0602030504020804" pitchFamily="34" charset="0"/>
                  </a:rPr>
                  <a:t>4</a:t>
                </a:r>
                <a:endParaRPr lang="fr-FR" sz="1200" dirty="0">
                  <a:latin typeface="Eras Medium ITC" panose="020B0602030504020804" pitchFamily="34" charset="0"/>
                </a:endParaRPr>
              </a:p>
            </p:txBody>
          </p:sp>
        </p:grpSp>
        <p:pic>
          <p:nvPicPr>
            <p:cNvPr id="23" name="Image 22"/>
            <p:cNvPicPr>
              <a:picLocks noChangeAspect="1"/>
            </p:cNvPicPr>
            <p:nvPr/>
          </p:nvPicPr>
          <p:blipFill rotWithShape="1">
            <a:blip r:embed="rId5" cstate="print">
              <a:clrChange>
                <a:clrFrom>
                  <a:srgbClr val="FFFFFF"/>
                </a:clrFrom>
                <a:clrTo>
                  <a:srgbClr val="FFFFFF">
                    <a:alpha val="0"/>
                  </a:srgbClr>
                </a:clrTo>
              </a:clrChange>
              <a:duotone>
                <a:prstClr val="black"/>
                <a:schemeClr val="tx2">
                  <a:tint val="45000"/>
                  <a:satMod val="400000"/>
                </a:schemeClr>
              </a:duotone>
              <a:extLst>
                <a:ext uri="{BEBA8EAE-BF5A-486C-A8C5-ECC9F3942E4B}">
                  <a14:imgProps xmlns:a14="http://schemas.microsoft.com/office/drawing/2010/main">
                    <a14:imgLayer r:embed="rId6">
                      <a14:imgEffect>
                        <a14:sharpenSoften amount="100000"/>
                      </a14:imgEffect>
                    </a14:imgLayer>
                  </a14:imgProps>
                </a:ext>
                <a:ext uri="{28A0092B-C50C-407E-A947-70E740481C1C}">
                  <a14:useLocalDpi xmlns:a14="http://schemas.microsoft.com/office/drawing/2010/main" val="0"/>
                </a:ext>
              </a:extLst>
            </a:blip>
            <a:srcRect l="15672"/>
            <a:stretch/>
          </p:blipFill>
          <p:spPr>
            <a:xfrm>
              <a:off x="3024949" y="6411852"/>
              <a:ext cx="492493" cy="432543"/>
            </a:xfrm>
            <a:prstGeom prst="rect">
              <a:avLst/>
            </a:prstGeom>
            <a:solidFill>
              <a:schemeClr val="bg1">
                <a:lumMod val="75000"/>
              </a:schemeClr>
            </a:solidFill>
          </p:spPr>
        </p:pic>
      </p:grpSp>
      <p:grpSp>
        <p:nvGrpSpPr>
          <p:cNvPr id="6" name="Groupe 5"/>
          <p:cNvGrpSpPr/>
          <p:nvPr/>
        </p:nvGrpSpPr>
        <p:grpSpPr>
          <a:xfrm>
            <a:off x="1383505" y="2207931"/>
            <a:ext cx="5715395" cy="4055953"/>
            <a:chOff x="3061855" y="2207931"/>
            <a:chExt cx="5715395" cy="4055953"/>
          </a:xfrm>
        </p:grpSpPr>
        <p:pic>
          <p:nvPicPr>
            <p:cNvPr id="21" name="Image 20"/>
            <p:cNvPicPr>
              <a:picLocks noChangeAspect="1"/>
            </p:cNvPicPr>
            <p:nvPr/>
          </p:nvPicPr>
          <p:blipFill rotWithShape="1">
            <a:blip r:embed="rId7"/>
            <a:srcRect b="4899"/>
            <a:stretch/>
          </p:blipFill>
          <p:spPr>
            <a:xfrm>
              <a:off x="3061855" y="2207931"/>
              <a:ext cx="5715395" cy="4055683"/>
            </a:xfrm>
            <a:prstGeom prst="rect">
              <a:avLst/>
            </a:prstGeom>
          </p:spPr>
        </p:pic>
        <p:pic>
          <p:nvPicPr>
            <p:cNvPr id="35" name="Image 34"/>
            <p:cNvPicPr>
              <a:picLocks noChangeAspect="1"/>
            </p:cNvPicPr>
            <p:nvPr/>
          </p:nvPicPr>
          <p:blipFill>
            <a:blip r:embed="rId8"/>
            <a:stretch>
              <a:fillRect/>
            </a:stretch>
          </p:blipFill>
          <p:spPr>
            <a:xfrm>
              <a:off x="3061855" y="5798387"/>
              <a:ext cx="758927" cy="465497"/>
            </a:xfrm>
            <a:prstGeom prst="rect">
              <a:avLst/>
            </a:prstGeom>
          </p:spPr>
        </p:pic>
      </p:grpSp>
      <p:sp>
        <p:nvSpPr>
          <p:cNvPr id="7" name="ZoneTexte 6"/>
          <p:cNvSpPr txBox="1"/>
          <p:nvPr/>
        </p:nvSpPr>
        <p:spPr>
          <a:xfrm>
            <a:off x="7311579" y="2491141"/>
            <a:ext cx="4467872" cy="3170099"/>
          </a:xfrm>
          <a:prstGeom prst="rect">
            <a:avLst/>
          </a:prstGeom>
          <a:noFill/>
        </p:spPr>
        <p:txBody>
          <a:bodyPr wrap="square" rtlCol="0">
            <a:spAutoFit/>
          </a:bodyPr>
          <a:lstStyle/>
          <a:p>
            <a:pPr marL="285750" indent="-285750">
              <a:buFont typeface="Arial" panose="020B0604020202020204" pitchFamily="34" charset="0"/>
              <a:buChar char="•"/>
            </a:pPr>
            <a:r>
              <a:rPr lang="fr-FR" sz="2000" dirty="0" smtClean="0">
                <a:latin typeface="Eras Medium ITC" panose="020B0602030504020804" pitchFamily="34" charset="0"/>
              </a:rPr>
              <a:t>Augmentation des ressources financières des exploitations</a:t>
            </a:r>
          </a:p>
          <a:p>
            <a:pPr marL="285750" indent="-285750">
              <a:buFont typeface="Arial" panose="020B0604020202020204" pitchFamily="34" charset="0"/>
              <a:buChar char="•"/>
            </a:pPr>
            <a:r>
              <a:rPr lang="fr-FR" sz="2000" dirty="0" smtClean="0">
                <a:latin typeface="Eras Medium ITC" panose="020B0602030504020804" pitchFamily="34" charset="0"/>
              </a:rPr>
              <a:t>Pas de libération significative du temps de travail des agriculteurs</a:t>
            </a:r>
          </a:p>
          <a:p>
            <a:pPr marL="285750" indent="-285750">
              <a:buFont typeface="Arial" panose="020B0604020202020204" pitchFamily="34" charset="0"/>
              <a:buChar char="•"/>
            </a:pPr>
            <a:r>
              <a:rPr lang="fr-FR" sz="2000" dirty="0" smtClean="0">
                <a:latin typeface="Eras Medium ITC" panose="020B0602030504020804" pitchFamily="34" charset="0"/>
              </a:rPr>
              <a:t>Des augmentations d’usages herbicides individuels observés</a:t>
            </a:r>
          </a:p>
          <a:p>
            <a:pPr marL="285750" indent="-285750">
              <a:buFont typeface="Arial" panose="020B0604020202020204" pitchFamily="34" charset="0"/>
              <a:buChar char="•"/>
            </a:pPr>
            <a:r>
              <a:rPr lang="fr-FR" sz="2000" dirty="0" smtClean="0">
                <a:latin typeface="Eras Medium ITC" panose="020B0602030504020804" pitchFamily="34" charset="0"/>
              </a:rPr>
              <a:t>¾ exploitations mutualisent des moyens de production</a:t>
            </a:r>
          </a:p>
          <a:p>
            <a:pPr marL="285750" indent="-285750">
              <a:buFont typeface="Arial" panose="020B0604020202020204" pitchFamily="34" charset="0"/>
              <a:buChar char="•"/>
            </a:pPr>
            <a:r>
              <a:rPr lang="fr-FR" sz="2000" dirty="0" smtClean="0">
                <a:latin typeface="Eras Medium ITC" panose="020B0602030504020804" pitchFamily="34" charset="0"/>
              </a:rPr>
              <a:t>Valorisation de l’identité agricole du bassin versant</a:t>
            </a:r>
            <a:endParaRPr lang="fr-FR" sz="2000" dirty="0">
              <a:latin typeface="Eras Medium ITC" panose="020B0602030504020804" pitchFamily="34" charset="0"/>
            </a:endParaRPr>
          </a:p>
        </p:txBody>
      </p:sp>
    </p:spTree>
    <p:extLst>
      <p:ext uri="{BB962C8B-B14F-4D97-AF65-F5344CB8AC3E}">
        <p14:creationId xmlns:p14="http://schemas.microsoft.com/office/powerpoint/2010/main" val="305017947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B5152189-E67B-4D26-B052-76DE3D6CF7C5}" type="slidenum">
              <a:rPr lang="fr-FR" smtClean="0"/>
              <a:pPr/>
              <a:t>47</a:t>
            </a:fld>
            <a:endParaRPr lang="fr-FR"/>
          </a:p>
        </p:txBody>
      </p:sp>
      <p:sp>
        <p:nvSpPr>
          <p:cNvPr id="3" name="Titre 2"/>
          <p:cNvSpPr>
            <a:spLocks noGrp="1"/>
          </p:cNvSpPr>
          <p:nvPr>
            <p:ph type="title"/>
          </p:nvPr>
        </p:nvSpPr>
        <p:spPr/>
        <p:txBody>
          <a:bodyPr/>
          <a:lstStyle/>
          <a:p>
            <a:r>
              <a:rPr lang="fr-FR" dirty="0"/>
              <a:t>Analyse </a:t>
            </a:r>
            <a:r>
              <a:rPr lang="fr-FR" i="1" dirty="0"/>
              <a:t>a posteriori </a:t>
            </a:r>
            <a:r>
              <a:rPr lang="fr-FR" dirty="0"/>
              <a:t>du jeu: 3 situations-type</a:t>
            </a:r>
          </a:p>
        </p:txBody>
      </p:sp>
      <p:sp>
        <p:nvSpPr>
          <p:cNvPr id="4" name="Espace réservé du contenu 3"/>
          <p:cNvSpPr>
            <a:spLocks noGrp="1"/>
          </p:cNvSpPr>
          <p:nvPr>
            <p:ph idx="1"/>
          </p:nvPr>
        </p:nvSpPr>
        <p:spPr>
          <a:xfrm>
            <a:off x="223602" y="1184100"/>
            <a:ext cx="11768529" cy="4844117"/>
          </a:xfrm>
        </p:spPr>
        <p:txBody>
          <a:bodyPr/>
          <a:lstStyle/>
          <a:p>
            <a:r>
              <a:rPr lang="fr-FR" dirty="0" smtClean="0"/>
              <a:t>Situation-type 2: les agriculteurs choisissent des innovations avec une restriction volontaire qui met en valeur leurs pratiques</a:t>
            </a:r>
            <a:endParaRPr lang="fr-FR" dirty="0"/>
          </a:p>
          <a:p>
            <a:endParaRPr lang="fr-FR" dirty="0"/>
          </a:p>
        </p:txBody>
      </p:sp>
      <p:sp>
        <p:nvSpPr>
          <p:cNvPr id="5" name="Sous-titre 4"/>
          <p:cNvSpPr>
            <a:spLocks noGrp="1"/>
          </p:cNvSpPr>
          <p:nvPr>
            <p:ph type="subTitle" idx="13"/>
          </p:nvPr>
        </p:nvSpPr>
        <p:spPr/>
        <p:txBody>
          <a:bodyPr/>
          <a:lstStyle/>
          <a:p>
            <a:r>
              <a:rPr lang="fr-FR" dirty="0"/>
              <a:t>V. Conception dans l’usage (le jeu sérieux)</a:t>
            </a:r>
          </a:p>
        </p:txBody>
      </p:sp>
      <p:grpSp>
        <p:nvGrpSpPr>
          <p:cNvPr id="20" name="Groupe 19"/>
          <p:cNvGrpSpPr/>
          <p:nvPr/>
        </p:nvGrpSpPr>
        <p:grpSpPr>
          <a:xfrm>
            <a:off x="2882631" y="6398250"/>
            <a:ext cx="6732897" cy="459750"/>
            <a:chOff x="2882631" y="6398250"/>
            <a:chExt cx="6732897" cy="459750"/>
          </a:xfrm>
        </p:grpSpPr>
        <p:grpSp>
          <p:nvGrpSpPr>
            <p:cNvPr id="21" name="Groupe 20"/>
            <p:cNvGrpSpPr/>
            <p:nvPr/>
          </p:nvGrpSpPr>
          <p:grpSpPr>
            <a:xfrm>
              <a:off x="2882631" y="6398250"/>
              <a:ext cx="6732897" cy="459750"/>
              <a:chOff x="1766981" y="6414511"/>
              <a:chExt cx="6732897" cy="459750"/>
            </a:xfrm>
          </p:grpSpPr>
          <p:sp>
            <p:nvSpPr>
              <p:cNvPr id="23" name="Rectangle 22"/>
              <p:cNvSpPr/>
              <p:nvPr/>
            </p:nvSpPr>
            <p:spPr>
              <a:xfrm>
                <a:off x="7475454" y="6414511"/>
                <a:ext cx="718265" cy="459749"/>
              </a:xfrm>
              <a:prstGeom prst="rect">
                <a:avLst/>
              </a:prstGeom>
              <a:solidFill>
                <a:srgbClr val="6100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Rectangle 23"/>
              <p:cNvSpPr/>
              <p:nvPr/>
            </p:nvSpPr>
            <p:spPr>
              <a:xfrm>
                <a:off x="5563448" y="6414511"/>
                <a:ext cx="845161" cy="459749"/>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p:cNvSpPr/>
              <p:nvPr/>
            </p:nvSpPr>
            <p:spPr>
              <a:xfrm>
                <a:off x="3550656" y="6414511"/>
                <a:ext cx="840649" cy="45975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25"/>
              <p:cNvSpPr/>
              <p:nvPr/>
            </p:nvSpPr>
            <p:spPr>
              <a:xfrm>
                <a:off x="1766981" y="6414511"/>
                <a:ext cx="777129" cy="45975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7" name="Espace réservé du contenu 9"/>
              <p:cNvPicPr>
                <a:picLocks noChangeAspect="1"/>
              </p:cNvPicPr>
              <p:nvPr/>
            </p:nvPicPr>
            <p:blipFill>
              <a:blip r:embed="rId2"/>
              <a:stretch>
                <a:fillRect/>
              </a:stretch>
            </p:blipFill>
            <p:spPr>
              <a:xfrm>
                <a:off x="3640309" y="6414511"/>
                <a:ext cx="670022" cy="459749"/>
              </a:xfrm>
              <a:prstGeom prst="rect">
                <a:avLst/>
              </a:prstGeom>
            </p:spPr>
          </p:pic>
          <p:pic>
            <p:nvPicPr>
              <p:cNvPr id="28" name="Image 27"/>
              <p:cNvPicPr>
                <a:picLocks noChangeAspect="1"/>
              </p:cNvPicPr>
              <p:nvPr/>
            </p:nvPicPr>
            <p:blipFill>
              <a:blip r:embed="rId3"/>
              <a:stretch>
                <a:fillRect/>
              </a:stretch>
            </p:blipFill>
            <p:spPr>
              <a:xfrm>
                <a:off x="5663191" y="6421811"/>
                <a:ext cx="640119" cy="445150"/>
              </a:xfrm>
              <a:prstGeom prst="rect">
                <a:avLst/>
              </a:prstGeom>
            </p:spPr>
          </p:pic>
          <p:pic>
            <p:nvPicPr>
              <p:cNvPr id="29" name="Image 28"/>
              <p:cNvPicPr>
                <a:picLocks noChangeAspect="1"/>
              </p:cNvPicPr>
              <p:nvPr/>
            </p:nvPicPr>
            <p:blipFill>
              <a:blip r:embed="rId4"/>
              <a:stretch>
                <a:fillRect/>
              </a:stretch>
            </p:blipFill>
            <p:spPr>
              <a:xfrm>
                <a:off x="7661600" y="6472239"/>
                <a:ext cx="379867" cy="348710"/>
              </a:xfrm>
              <a:prstGeom prst="rect">
                <a:avLst/>
              </a:prstGeom>
            </p:spPr>
          </p:pic>
          <p:cxnSp>
            <p:nvCxnSpPr>
              <p:cNvPr id="30" name="Connecteur droit avec flèche 29"/>
              <p:cNvCxnSpPr>
                <a:stCxn id="26" idx="3"/>
                <a:endCxn id="25" idx="1"/>
              </p:cNvCxnSpPr>
              <p:nvPr/>
            </p:nvCxnSpPr>
            <p:spPr>
              <a:xfrm>
                <a:off x="2544110" y="6644386"/>
                <a:ext cx="100654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1" name="Connecteur droit avec flèche 30"/>
              <p:cNvCxnSpPr>
                <a:stCxn id="25" idx="3"/>
                <a:endCxn id="24" idx="1"/>
              </p:cNvCxnSpPr>
              <p:nvPr/>
            </p:nvCxnSpPr>
            <p:spPr>
              <a:xfrm>
                <a:off x="4391305" y="6644386"/>
                <a:ext cx="117214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2" name="Connecteur droit avec flèche 31"/>
              <p:cNvCxnSpPr>
                <a:stCxn id="24" idx="3"/>
                <a:endCxn id="23" idx="1"/>
              </p:cNvCxnSpPr>
              <p:nvPr/>
            </p:nvCxnSpPr>
            <p:spPr>
              <a:xfrm>
                <a:off x="6408609" y="6644386"/>
                <a:ext cx="106684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3" name="Ellipse 32"/>
              <p:cNvSpPr/>
              <p:nvPr/>
            </p:nvSpPr>
            <p:spPr>
              <a:xfrm>
                <a:off x="8121263" y="6483030"/>
                <a:ext cx="378615" cy="322710"/>
              </a:xfrm>
              <a:prstGeom prst="ellipse">
                <a:avLst/>
              </a:prstGeom>
              <a:solidFill>
                <a:srgbClr val="61003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latin typeface="Eras Medium ITC" panose="020B0602030504020804" pitchFamily="34" charset="0"/>
                  </a:rPr>
                  <a:t>4</a:t>
                </a:r>
                <a:endParaRPr lang="fr-FR" sz="1200" dirty="0">
                  <a:latin typeface="Eras Medium ITC" panose="020B0602030504020804" pitchFamily="34" charset="0"/>
                </a:endParaRPr>
              </a:p>
            </p:txBody>
          </p:sp>
        </p:grpSp>
        <p:pic>
          <p:nvPicPr>
            <p:cNvPr id="22" name="Image 21"/>
            <p:cNvPicPr>
              <a:picLocks noChangeAspect="1"/>
            </p:cNvPicPr>
            <p:nvPr/>
          </p:nvPicPr>
          <p:blipFill rotWithShape="1">
            <a:blip r:embed="rId5" cstate="print">
              <a:clrChange>
                <a:clrFrom>
                  <a:srgbClr val="FFFFFF"/>
                </a:clrFrom>
                <a:clrTo>
                  <a:srgbClr val="FFFFFF">
                    <a:alpha val="0"/>
                  </a:srgbClr>
                </a:clrTo>
              </a:clrChange>
              <a:duotone>
                <a:prstClr val="black"/>
                <a:schemeClr val="tx2">
                  <a:tint val="45000"/>
                  <a:satMod val="400000"/>
                </a:schemeClr>
              </a:duotone>
              <a:extLst>
                <a:ext uri="{BEBA8EAE-BF5A-486C-A8C5-ECC9F3942E4B}">
                  <a14:imgProps xmlns:a14="http://schemas.microsoft.com/office/drawing/2010/main">
                    <a14:imgLayer r:embed="rId6">
                      <a14:imgEffect>
                        <a14:sharpenSoften amount="100000"/>
                      </a14:imgEffect>
                    </a14:imgLayer>
                  </a14:imgProps>
                </a:ext>
                <a:ext uri="{28A0092B-C50C-407E-A947-70E740481C1C}">
                  <a14:useLocalDpi xmlns:a14="http://schemas.microsoft.com/office/drawing/2010/main" val="0"/>
                </a:ext>
              </a:extLst>
            </a:blip>
            <a:srcRect l="15672"/>
            <a:stretch/>
          </p:blipFill>
          <p:spPr>
            <a:xfrm>
              <a:off x="3024949" y="6411852"/>
              <a:ext cx="492493" cy="432543"/>
            </a:xfrm>
            <a:prstGeom prst="rect">
              <a:avLst/>
            </a:prstGeom>
            <a:solidFill>
              <a:schemeClr val="bg1">
                <a:lumMod val="75000"/>
              </a:schemeClr>
            </a:solidFill>
          </p:spPr>
        </p:pic>
      </p:grpSp>
      <p:grpSp>
        <p:nvGrpSpPr>
          <p:cNvPr id="6" name="Groupe 5"/>
          <p:cNvGrpSpPr/>
          <p:nvPr/>
        </p:nvGrpSpPr>
        <p:grpSpPr>
          <a:xfrm>
            <a:off x="1622386" y="2166877"/>
            <a:ext cx="5796574" cy="4123736"/>
            <a:chOff x="2980676" y="2179801"/>
            <a:chExt cx="5796574" cy="4123736"/>
          </a:xfrm>
        </p:grpSpPr>
        <p:pic>
          <p:nvPicPr>
            <p:cNvPr id="19" name="Image 18"/>
            <p:cNvPicPr>
              <a:picLocks noChangeAspect="1"/>
            </p:cNvPicPr>
            <p:nvPr/>
          </p:nvPicPr>
          <p:blipFill>
            <a:blip r:embed="rId7"/>
            <a:stretch>
              <a:fillRect/>
            </a:stretch>
          </p:blipFill>
          <p:spPr>
            <a:xfrm>
              <a:off x="2980676" y="2179801"/>
              <a:ext cx="5796574" cy="4123736"/>
            </a:xfrm>
            <a:prstGeom prst="rect">
              <a:avLst/>
            </a:prstGeom>
          </p:spPr>
        </p:pic>
        <p:pic>
          <p:nvPicPr>
            <p:cNvPr id="34" name="Image 33"/>
            <p:cNvPicPr>
              <a:picLocks noChangeAspect="1"/>
            </p:cNvPicPr>
            <p:nvPr/>
          </p:nvPicPr>
          <p:blipFill>
            <a:blip r:embed="rId8"/>
            <a:stretch>
              <a:fillRect/>
            </a:stretch>
          </p:blipFill>
          <p:spPr>
            <a:xfrm>
              <a:off x="2980676" y="5831417"/>
              <a:ext cx="758927" cy="465497"/>
            </a:xfrm>
            <a:prstGeom prst="rect">
              <a:avLst/>
            </a:prstGeom>
          </p:spPr>
        </p:pic>
      </p:grpSp>
      <p:sp>
        <p:nvSpPr>
          <p:cNvPr id="35" name="ZoneTexte 34"/>
          <p:cNvSpPr txBox="1"/>
          <p:nvPr/>
        </p:nvSpPr>
        <p:spPr>
          <a:xfrm>
            <a:off x="7524259" y="2651760"/>
            <a:ext cx="4467872" cy="3477875"/>
          </a:xfrm>
          <a:prstGeom prst="rect">
            <a:avLst/>
          </a:prstGeom>
          <a:noFill/>
        </p:spPr>
        <p:txBody>
          <a:bodyPr wrap="square" rtlCol="0">
            <a:spAutoFit/>
          </a:bodyPr>
          <a:lstStyle/>
          <a:p>
            <a:pPr marL="285750" indent="-285750">
              <a:buFont typeface="Arial" panose="020B0604020202020204" pitchFamily="34" charset="0"/>
              <a:buChar char="•"/>
            </a:pPr>
            <a:r>
              <a:rPr lang="fr-FR" sz="2000" dirty="0" smtClean="0">
                <a:latin typeface="Eras Medium ITC" panose="020B0602030504020804" pitchFamily="34" charset="0"/>
              </a:rPr>
              <a:t>Pas d’augmentation des ressources financières des exploitations</a:t>
            </a:r>
          </a:p>
          <a:p>
            <a:pPr marL="285750" indent="-285750">
              <a:buFont typeface="Arial" panose="020B0604020202020204" pitchFamily="34" charset="0"/>
              <a:buChar char="•"/>
            </a:pPr>
            <a:r>
              <a:rPr lang="fr-FR" sz="2000" dirty="0" smtClean="0">
                <a:latin typeface="Eras Medium ITC" panose="020B0602030504020804" pitchFamily="34" charset="0"/>
              </a:rPr>
              <a:t>Forte libération du temps de travail des agriculteurs</a:t>
            </a:r>
          </a:p>
          <a:p>
            <a:pPr marL="285750" indent="-285750">
              <a:buFont typeface="Arial" panose="020B0604020202020204" pitchFamily="34" charset="0"/>
              <a:buChar char="•"/>
            </a:pPr>
            <a:r>
              <a:rPr lang="fr-FR" sz="2000" dirty="0" smtClean="0">
                <a:latin typeface="Eras Medium ITC" panose="020B0602030504020804" pitchFamily="34" charset="0"/>
              </a:rPr>
              <a:t>Des diminutions d’usages herbicides individuels forts</a:t>
            </a:r>
          </a:p>
          <a:p>
            <a:pPr marL="285750" indent="-285750">
              <a:buFont typeface="Arial" panose="020B0604020202020204" pitchFamily="34" charset="0"/>
              <a:buChar char="•"/>
            </a:pPr>
            <a:r>
              <a:rPr lang="fr-FR" sz="2000" dirty="0" smtClean="0">
                <a:latin typeface="Eras Medium ITC" panose="020B0602030504020804" pitchFamily="34" charset="0"/>
              </a:rPr>
              <a:t>La totalité des exploitations qui mutualisent des moyens de production</a:t>
            </a:r>
          </a:p>
          <a:p>
            <a:pPr marL="285750" indent="-285750">
              <a:buFont typeface="Arial" panose="020B0604020202020204" pitchFamily="34" charset="0"/>
              <a:buChar char="•"/>
            </a:pPr>
            <a:r>
              <a:rPr lang="fr-FR" sz="2000" dirty="0" smtClean="0">
                <a:latin typeface="Eras Medium ITC" panose="020B0602030504020804" pitchFamily="34" charset="0"/>
              </a:rPr>
              <a:t>Valorisation de l’identité agricole vertueuse du bassin versant</a:t>
            </a:r>
            <a:endParaRPr lang="fr-FR" sz="2000" dirty="0">
              <a:latin typeface="Eras Medium ITC" panose="020B0602030504020804" pitchFamily="34" charset="0"/>
            </a:endParaRPr>
          </a:p>
        </p:txBody>
      </p:sp>
    </p:spTree>
    <p:extLst>
      <p:ext uri="{BB962C8B-B14F-4D97-AF65-F5344CB8AC3E}">
        <p14:creationId xmlns:p14="http://schemas.microsoft.com/office/powerpoint/2010/main" val="353717831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B5152189-E67B-4D26-B052-76DE3D6CF7C5}" type="slidenum">
              <a:rPr lang="fr-FR" smtClean="0"/>
              <a:pPr/>
              <a:t>48</a:t>
            </a:fld>
            <a:endParaRPr lang="fr-FR"/>
          </a:p>
        </p:txBody>
      </p:sp>
      <p:sp>
        <p:nvSpPr>
          <p:cNvPr id="3" name="Titre 2"/>
          <p:cNvSpPr>
            <a:spLocks noGrp="1"/>
          </p:cNvSpPr>
          <p:nvPr>
            <p:ph type="title"/>
          </p:nvPr>
        </p:nvSpPr>
        <p:spPr/>
        <p:txBody>
          <a:bodyPr/>
          <a:lstStyle/>
          <a:p>
            <a:r>
              <a:rPr lang="fr-FR" dirty="0"/>
              <a:t>Analyse </a:t>
            </a:r>
            <a:r>
              <a:rPr lang="fr-FR" i="1" dirty="0"/>
              <a:t>a posteriori </a:t>
            </a:r>
            <a:r>
              <a:rPr lang="fr-FR" dirty="0"/>
              <a:t>du jeu: 3 situations-type</a:t>
            </a:r>
          </a:p>
        </p:txBody>
      </p:sp>
      <p:sp>
        <p:nvSpPr>
          <p:cNvPr id="4" name="Espace réservé du contenu 3"/>
          <p:cNvSpPr>
            <a:spLocks noGrp="1"/>
          </p:cNvSpPr>
          <p:nvPr>
            <p:ph idx="1"/>
          </p:nvPr>
        </p:nvSpPr>
        <p:spPr>
          <a:xfrm>
            <a:off x="208761" y="1243401"/>
            <a:ext cx="11768529" cy="4844117"/>
          </a:xfrm>
        </p:spPr>
        <p:txBody>
          <a:bodyPr/>
          <a:lstStyle/>
          <a:p>
            <a:r>
              <a:rPr lang="fr-FR" dirty="0" smtClean="0"/>
              <a:t>Situation-type 3: le gestionnaire impose une réglementation restrictive en partie compensée par des innovations</a:t>
            </a:r>
            <a:endParaRPr lang="fr-FR" dirty="0"/>
          </a:p>
        </p:txBody>
      </p:sp>
      <p:sp>
        <p:nvSpPr>
          <p:cNvPr id="5" name="Sous-titre 4"/>
          <p:cNvSpPr>
            <a:spLocks noGrp="1"/>
          </p:cNvSpPr>
          <p:nvPr>
            <p:ph type="subTitle" idx="13"/>
          </p:nvPr>
        </p:nvSpPr>
        <p:spPr/>
        <p:txBody>
          <a:bodyPr/>
          <a:lstStyle/>
          <a:p>
            <a:r>
              <a:rPr lang="fr-FR" dirty="0"/>
              <a:t>V. Conception dans l’usage (le jeu sérieux)</a:t>
            </a:r>
          </a:p>
        </p:txBody>
      </p:sp>
      <p:grpSp>
        <p:nvGrpSpPr>
          <p:cNvPr id="20" name="Groupe 19"/>
          <p:cNvGrpSpPr/>
          <p:nvPr/>
        </p:nvGrpSpPr>
        <p:grpSpPr>
          <a:xfrm>
            <a:off x="2882631" y="6398250"/>
            <a:ext cx="6732897" cy="459750"/>
            <a:chOff x="2882631" y="6398250"/>
            <a:chExt cx="6732897" cy="459750"/>
          </a:xfrm>
        </p:grpSpPr>
        <p:grpSp>
          <p:nvGrpSpPr>
            <p:cNvPr id="22" name="Groupe 21"/>
            <p:cNvGrpSpPr/>
            <p:nvPr/>
          </p:nvGrpSpPr>
          <p:grpSpPr>
            <a:xfrm>
              <a:off x="2882631" y="6398250"/>
              <a:ext cx="6732897" cy="459750"/>
              <a:chOff x="1766981" y="6414511"/>
              <a:chExt cx="6732897" cy="459750"/>
            </a:xfrm>
          </p:grpSpPr>
          <p:sp>
            <p:nvSpPr>
              <p:cNvPr id="24" name="Rectangle 23"/>
              <p:cNvSpPr/>
              <p:nvPr/>
            </p:nvSpPr>
            <p:spPr>
              <a:xfrm>
                <a:off x="7475454" y="6414511"/>
                <a:ext cx="718265" cy="459749"/>
              </a:xfrm>
              <a:prstGeom prst="rect">
                <a:avLst/>
              </a:prstGeom>
              <a:solidFill>
                <a:srgbClr val="6100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p:cNvSpPr/>
              <p:nvPr/>
            </p:nvSpPr>
            <p:spPr>
              <a:xfrm>
                <a:off x="5563448" y="6414511"/>
                <a:ext cx="845161" cy="459749"/>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25"/>
              <p:cNvSpPr/>
              <p:nvPr/>
            </p:nvSpPr>
            <p:spPr>
              <a:xfrm>
                <a:off x="3550656" y="6414511"/>
                <a:ext cx="840649" cy="45975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p:cNvSpPr/>
              <p:nvPr/>
            </p:nvSpPr>
            <p:spPr>
              <a:xfrm>
                <a:off x="1766981" y="6414511"/>
                <a:ext cx="777129" cy="45975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8" name="Espace réservé du contenu 9"/>
              <p:cNvPicPr>
                <a:picLocks noChangeAspect="1"/>
              </p:cNvPicPr>
              <p:nvPr/>
            </p:nvPicPr>
            <p:blipFill>
              <a:blip r:embed="rId2"/>
              <a:stretch>
                <a:fillRect/>
              </a:stretch>
            </p:blipFill>
            <p:spPr>
              <a:xfrm>
                <a:off x="3640309" y="6414511"/>
                <a:ext cx="670022" cy="459749"/>
              </a:xfrm>
              <a:prstGeom prst="rect">
                <a:avLst/>
              </a:prstGeom>
            </p:spPr>
          </p:pic>
          <p:pic>
            <p:nvPicPr>
              <p:cNvPr id="29" name="Image 28"/>
              <p:cNvPicPr>
                <a:picLocks noChangeAspect="1"/>
              </p:cNvPicPr>
              <p:nvPr/>
            </p:nvPicPr>
            <p:blipFill>
              <a:blip r:embed="rId3"/>
              <a:stretch>
                <a:fillRect/>
              </a:stretch>
            </p:blipFill>
            <p:spPr>
              <a:xfrm>
                <a:off x="5663191" y="6421811"/>
                <a:ext cx="640119" cy="445150"/>
              </a:xfrm>
              <a:prstGeom prst="rect">
                <a:avLst/>
              </a:prstGeom>
            </p:spPr>
          </p:pic>
          <p:pic>
            <p:nvPicPr>
              <p:cNvPr id="30" name="Image 29"/>
              <p:cNvPicPr>
                <a:picLocks noChangeAspect="1"/>
              </p:cNvPicPr>
              <p:nvPr/>
            </p:nvPicPr>
            <p:blipFill>
              <a:blip r:embed="rId4"/>
              <a:stretch>
                <a:fillRect/>
              </a:stretch>
            </p:blipFill>
            <p:spPr>
              <a:xfrm>
                <a:off x="7661600" y="6472239"/>
                <a:ext cx="379867" cy="348710"/>
              </a:xfrm>
              <a:prstGeom prst="rect">
                <a:avLst/>
              </a:prstGeom>
            </p:spPr>
          </p:pic>
          <p:cxnSp>
            <p:nvCxnSpPr>
              <p:cNvPr id="31" name="Connecteur droit avec flèche 30"/>
              <p:cNvCxnSpPr>
                <a:stCxn id="27" idx="3"/>
                <a:endCxn id="26" idx="1"/>
              </p:cNvCxnSpPr>
              <p:nvPr/>
            </p:nvCxnSpPr>
            <p:spPr>
              <a:xfrm>
                <a:off x="2544110" y="6644386"/>
                <a:ext cx="100654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2" name="Connecteur droit avec flèche 31"/>
              <p:cNvCxnSpPr>
                <a:stCxn id="26" idx="3"/>
                <a:endCxn id="25" idx="1"/>
              </p:cNvCxnSpPr>
              <p:nvPr/>
            </p:nvCxnSpPr>
            <p:spPr>
              <a:xfrm>
                <a:off x="4391305" y="6644386"/>
                <a:ext cx="117214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3" name="Connecteur droit avec flèche 32"/>
              <p:cNvCxnSpPr>
                <a:stCxn id="25" idx="3"/>
                <a:endCxn id="24" idx="1"/>
              </p:cNvCxnSpPr>
              <p:nvPr/>
            </p:nvCxnSpPr>
            <p:spPr>
              <a:xfrm>
                <a:off x="6408609" y="6644386"/>
                <a:ext cx="106684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4" name="Ellipse 33"/>
              <p:cNvSpPr/>
              <p:nvPr/>
            </p:nvSpPr>
            <p:spPr>
              <a:xfrm>
                <a:off x="8121263" y="6483030"/>
                <a:ext cx="378615" cy="322710"/>
              </a:xfrm>
              <a:prstGeom prst="ellipse">
                <a:avLst/>
              </a:prstGeom>
              <a:solidFill>
                <a:srgbClr val="61003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latin typeface="Eras Medium ITC" panose="020B0602030504020804" pitchFamily="34" charset="0"/>
                  </a:rPr>
                  <a:t>4</a:t>
                </a:r>
                <a:endParaRPr lang="fr-FR" sz="1200" dirty="0">
                  <a:latin typeface="Eras Medium ITC" panose="020B0602030504020804" pitchFamily="34" charset="0"/>
                </a:endParaRPr>
              </a:p>
            </p:txBody>
          </p:sp>
        </p:grpSp>
        <p:pic>
          <p:nvPicPr>
            <p:cNvPr id="23" name="Image 22"/>
            <p:cNvPicPr>
              <a:picLocks noChangeAspect="1"/>
            </p:cNvPicPr>
            <p:nvPr/>
          </p:nvPicPr>
          <p:blipFill rotWithShape="1">
            <a:blip r:embed="rId5" cstate="print">
              <a:clrChange>
                <a:clrFrom>
                  <a:srgbClr val="FFFFFF"/>
                </a:clrFrom>
                <a:clrTo>
                  <a:srgbClr val="FFFFFF">
                    <a:alpha val="0"/>
                  </a:srgbClr>
                </a:clrTo>
              </a:clrChange>
              <a:duotone>
                <a:prstClr val="black"/>
                <a:schemeClr val="tx2">
                  <a:tint val="45000"/>
                  <a:satMod val="400000"/>
                </a:schemeClr>
              </a:duotone>
              <a:extLst>
                <a:ext uri="{BEBA8EAE-BF5A-486C-A8C5-ECC9F3942E4B}">
                  <a14:imgProps xmlns:a14="http://schemas.microsoft.com/office/drawing/2010/main">
                    <a14:imgLayer r:embed="rId6">
                      <a14:imgEffect>
                        <a14:sharpenSoften amount="100000"/>
                      </a14:imgEffect>
                    </a14:imgLayer>
                  </a14:imgProps>
                </a:ext>
                <a:ext uri="{28A0092B-C50C-407E-A947-70E740481C1C}">
                  <a14:useLocalDpi xmlns:a14="http://schemas.microsoft.com/office/drawing/2010/main" val="0"/>
                </a:ext>
              </a:extLst>
            </a:blip>
            <a:srcRect l="15672"/>
            <a:stretch/>
          </p:blipFill>
          <p:spPr>
            <a:xfrm>
              <a:off x="3024949" y="6411852"/>
              <a:ext cx="492493" cy="432543"/>
            </a:xfrm>
            <a:prstGeom prst="rect">
              <a:avLst/>
            </a:prstGeom>
            <a:solidFill>
              <a:schemeClr val="bg1">
                <a:lumMod val="75000"/>
              </a:schemeClr>
            </a:solidFill>
          </p:spPr>
        </p:pic>
      </p:grpSp>
      <p:grpSp>
        <p:nvGrpSpPr>
          <p:cNvPr id="6" name="Groupe 5"/>
          <p:cNvGrpSpPr/>
          <p:nvPr/>
        </p:nvGrpSpPr>
        <p:grpSpPr>
          <a:xfrm>
            <a:off x="1567656" y="2079811"/>
            <a:ext cx="5956603" cy="4237582"/>
            <a:chOff x="2872626" y="2107356"/>
            <a:chExt cx="5956603" cy="4237582"/>
          </a:xfrm>
        </p:grpSpPr>
        <p:pic>
          <p:nvPicPr>
            <p:cNvPr id="21" name="Image 20"/>
            <p:cNvPicPr>
              <a:picLocks noChangeAspect="1"/>
            </p:cNvPicPr>
            <p:nvPr/>
          </p:nvPicPr>
          <p:blipFill>
            <a:blip r:embed="rId7"/>
            <a:stretch>
              <a:fillRect/>
            </a:stretch>
          </p:blipFill>
          <p:spPr>
            <a:xfrm>
              <a:off x="2872626" y="2107356"/>
              <a:ext cx="5956603" cy="4237582"/>
            </a:xfrm>
            <a:prstGeom prst="rect">
              <a:avLst/>
            </a:prstGeom>
          </p:spPr>
        </p:pic>
        <p:pic>
          <p:nvPicPr>
            <p:cNvPr id="35" name="Image 34"/>
            <p:cNvPicPr>
              <a:picLocks noChangeAspect="1"/>
            </p:cNvPicPr>
            <p:nvPr/>
          </p:nvPicPr>
          <p:blipFill>
            <a:blip r:embed="rId8"/>
            <a:stretch>
              <a:fillRect/>
            </a:stretch>
          </p:blipFill>
          <p:spPr>
            <a:xfrm>
              <a:off x="2900833" y="5861572"/>
              <a:ext cx="758927" cy="465497"/>
            </a:xfrm>
            <a:prstGeom prst="rect">
              <a:avLst/>
            </a:prstGeom>
          </p:spPr>
        </p:pic>
      </p:grpSp>
      <p:sp>
        <p:nvSpPr>
          <p:cNvPr id="36" name="ZoneTexte 35"/>
          <p:cNvSpPr txBox="1"/>
          <p:nvPr/>
        </p:nvSpPr>
        <p:spPr>
          <a:xfrm>
            <a:off x="7524259" y="2651760"/>
            <a:ext cx="4467872" cy="3170099"/>
          </a:xfrm>
          <a:prstGeom prst="rect">
            <a:avLst/>
          </a:prstGeom>
          <a:noFill/>
        </p:spPr>
        <p:txBody>
          <a:bodyPr wrap="square" rtlCol="0">
            <a:spAutoFit/>
          </a:bodyPr>
          <a:lstStyle/>
          <a:p>
            <a:pPr marL="285750" indent="-285750">
              <a:buFont typeface="Arial" panose="020B0604020202020204" pitchFamily="34" charset="0"/>
              <a:buChar char="•"/>
            </a:pPr>
            <a:r>
              <a:rPr lang="fr-FR" sz="2000" dirty="0">
                <a:latin typeface="Eras Medium ITC" panose="020B0602030504020804" pitchFamily="34" charset="0"/>
              </a:rPr>
              <a:t>A</a:t>
            </a:r>
            <a:r>
              <a:rPr lang="fr-FR" sz="2000" dirty="0" smtClean="0">
                <a:latin typeface="Eras Medium ITC" panose="020B0602030504020804" pitchFamily="34" charset="0"/>
              </a:rPr>
              <a:t>ugmentation des ressources financières des exploitations</a:t>
            </a:r>
          </a:p>
          <a:p>
            <a:pPr marL="285750" indent="-285750">
              <a:buFont typeface="Arial" panose="020B0604020202020204" pitchFamily="34" charset="0"/>
              <a:buChar char="•"/>
            </a:pPr>
            <a:r>
              <a:rPr lang="fr-FR" sz="2000" dirty="0" smtClean="0">
                <a:latin typeface="Eras Medium ITC" panose="020B0602030504020804" pitchFamily="34" charset="0"/>
              </a:rPr>
              <a:t>Peu de libération du temps de travail des agriculteurs</a:t>
            </a:r>
          </a:p>
          <a:p>
            <a:pPr marL="285750" indent="-285750">
              <a:buFont typeface="Arial" panose="020B0604020202020204" pitchFamily="34" charset="0"/>
              <a:buChar char="•"/>
            </a:pPr>
            <a:r>
              <a:rPr lang="fr-FR" sz="2000" dirty="0" smtClean="0">
                <a:latin typeface="Eras Medium ITC" panose="020B0602030504020804" pitchFamily="34" charset="0"/>
              </a:rPr>
              <a:t>Des diminutions d’usages herbicides individuels forts</a:t>
            </a:r>
          </a:p>
          <a:p>
            <a:pPr marL="285750" indent="-285750">
              <a:buFont typeface="Arial" panose="020B0604020202020204" pitchFamily="34" charset="0"/>
              <a:buChar char="•"/>
            </a:pPr>
            <a:r>
              <a:rPr lang="fr-FR" sz="2000" dirty="0" smtClean="0">
                <a:latin typeface="Eras Medium ITC" panose="020B0602030504020804" pitchFamily="34" charset="0"/>
              </a:rPr>
              <a:t>6/8 exploitations qui mutualisent des moyens de production</a:t>
            </a:r>
          </a:p>
          <a:p>
            <a:pPr marL="285750" indent="-285750">
              <a:buFont typeface="Arial" panose="020B0604020202020204" pitchFamily="34" charset="0"/>
              <a:buChar char="•"/>
            </a:pPr>
            <a:r>
              <a:rPr lang="fr-FR" sz="2000" dirty="0" smtClean="0">
                <a:latin typeface="Eras Medium ITC" panose="020B0602030504020804" pitchFamily="34" charset="0"/>
              </a:rPr>
              <a:t>Valorisation de l’identité agricole vertueuse du bassin versant</a:t>
            </a:r>
            <a:endParaRPr lang="fr-FR" sz="2000" dirty="0">
              <a:latin typeface="Eras Medium ITC" panose="020B0602030504020804" pitchFamily="34" charset="0"/>
            </a:endParaRPr>
          </a:p>
        </p:txBody>
      </p:sp>
    </p:spTree>
    <p:extLst>
      <p:ext uri="{BB962C8B-B14F-4D97-AF65-F5344CB8AC3E}">
        <p14:creationId xmlns:p14="http://schemas.microsoft.com/office/powerpoint/2010/main" val="135756166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B5152189-E67B-4D26-B052-76DE3D6CF7C5}" type="slidenum">
              <a:rPr lang="fr-FR" smtClean="0"/>
              <a:pPr/>
              <a:t>49</a:t>
            </a:fld>
            <a:endParaRPr lang="fr-FR"/>
          </a:p>
        </p:txBody>
      </p:sp>
      <p:sp>
        <p:nvSpPr>
          <p:cNvPr id="3" name="Titre 2"/>
          <p:cNvSpPr>
            <a:spLocks noGrp="1"/>
          </p:cNvSpPr>
          <p:nvPr>
            <p:ph type="title"/>
          </p:nvPr>
        </p:nvSpPr>
        <p:spPr/>
        <p:txBody>
          <a:bodyPr/>
          <a:lstStyle/>
          <a:p>
            <a:r>
              <a:rPr lang="fr-FR" dirty="0"/>
              <a:t>Analyse </a:t>
            </a:r>
            <a:r>
              <a:rPr lang="fr-FR" i="1" dirty="0"/>
              <a:t>a posteriori </a:t>
            </a:r>
            <a:r>
              <a:rPr lang="fr-FR" dirty="0"/>
              <a:t>du jeu: les leviers</a:t>
            </a:r>
          </a:p>
        </p:txBody>
      </p:sp>
      <p:sp>
        <p:nvSpPr>
          <p:cNvPr id="4" name="Espace réservé du contenu 3"/>
          <p:cNvSpPr>
            <a:spLocks noGrp="1"/>
          </p:cNvSpPr>
          <p:nvPr>
            <p:ph idx="1"/>
          </p:nvPr>
        </p:nvSpPr>
        <p:spPr>
          <a:xfrm>
            <a:off x="208761" y="1243401"/>
            <a:ext cx="11768529" cy="4844117"/>
          </a:xfrm>
        </p:spPr>
        <p:txBody>
          <a:bodyPr/>
          <a:lstStyle/>
          <a:p>
            <a:r>
              <a:rPr lang="fr-FR" dirty="0" smtClean="0"/>
              <a:t>Les leviers</a:t>
            </a:r>
          </a:p>
          <a:p>
            <a:pPr marL="0" indent="0">
              <a:buNone/>
            </a:pPr>
            <a:endParaRPr lang="fr-FR" dirty="0"/>
          </a:p>
          <a:p>
            <a:endParaRPr lang="fr-FR" dirty="0" smtClean="0"/>
          </a:p>
          <a:p>
            <a:endParaRPr lang="fr-FR" dirty="0"/>
          </a:p>
          <a:p>
            <a:endParaRPr lang="fr-FR" dirty="0" smtClean="0"/>
          </a:p>
          <a:p>
            <a:endParaRPr lang="fr-FR" dirty="0"/>
          </a:p>
          <a:p>
            <a:endParaRPr lang="fr-FR" dirty="0" smtClean="0"/>
          </a:p>
          <a:p>
            <a:endParaRPr lang="fr-FR" dirty="0" smtClean="0"/>
          </a:p>
          <a:p>
            <a:r>
              <a:rPr lang="fr-FR" dirty="0" smtClean="0"/>
              <a:t>Une solution optimale dans la combinaison des trois situations-type</a:t>
            </a:r>
          </a:p>
          <a:p>
            <a:pPr marL="0" indent="0">
              <a:buNone/>
            </a:pPr>
            <a:endParaRPr lang="fr-FR" dirty="0"/>
          </a:p>
        </p:txBody>
      </p:sp>
      <p:sp>
        <p:nvSpPr>
          <p:cNvPr id="5" name="Sous-titre 4"/>
          <p:cNvSpPr>
            <a:spLocks noGrp="1"/>
          </p:cNvSpPr>
          <p:nvPr>
            <p:ph type="subTitle" idx="13"/>
          </p:nvPr>
        </p:nvSpPr>
        <p:spPr/>
        <p:txBody>
          <a:bodyPr/>
          <a:lstStyle/>
          <a:p>
            <a:r>
              <a:rPr lang="fr-FR" dirty="0"/>
              <a:t>V. Conception dans l’usage (le jeu sérieux)</a:t>
            </a:r>
          </a:p>
        </p:txBody>
      </p:sp>
      <p:graphicFrame>
        <p:nvGraphicFramePr>
          <p:cNvPr id="24" name="Tableau 23"/>
          <p:cNvGraphicFramePr>
            <a:graphicFrameLocks noGrp="1"/>
          </p:cNvGraphicFramePr>
          <p:nvPr>
            <p:extLst>
              <p:ext uri="{D42A27DB-BD31-4B8C-83A1-F6EECF244321}">
                <p14:modId xmlns:p14="http://schemas.microsoft.com/office/powerpoint/2010/main" val="1822288373"/>
              </p:ext>
            </p:extLst>
          </p:nvPr>
        </p:nvGraphicFramePr>
        <p:xfrm>
          <a:off x="528637" y="1938394"/>
          <a:ext cx="11463494" cy="2743200"/>
        </p:xfrm>
        <a:graphic>
          <a:graphicData uri="http://schemas.openxmlformats.org/drawingml/2006/table">
            <a:tbl>
              <a:tblPr firstRow="1" firstCol="1" bandRow="1"/>
              <a:tblGrid>
                <a:gridCol w="5457826">
                  <a:extLst>
                    <a:ext uri="{9D8B030D-6E8A-4147-A177-3AD203B41FA5}">
                      <a16:colId xmlns:a16="http://schemas.microsoft.com/office/drawing/2014/main" val="2361445017"/>
                    </a:ext>
                  </a:extLst>
                </a:gridCol>
                <a:gridCol w="1957387">
                  <a:extLst>
                    <a:ext uri="{9D8B030D-6E8A-4147-A177-3AD203B41FA5}">
                      <a16:colId xmlns:a16="http://schemas.microsoft.com/office/drawing/2014/main" val="3776003210"/>
                    </a:ext>
                  </a:extLst>
                </a:gridCol>
                <a:gridCol w="1857375">
                  <a:extLst>
                    <a:ext uri="{9D8B030D-6E8A-4147-A177-3AD203B41FA5}">
                      <a16:colId xmlns:a16="http://schemas.microsoft.com/office/drawing/2014/main" val="3976214974"/>
                    </a:ext>
                  </a:extLst>
                </a:gridCol>
                <a:gridCol w="2190906">
                  <a:extLst>
                    <a:ext uri="{9D8B030D-6E8A-4147-A177-3AD203B41FA5}">
                      <a16:colId xmlns:a16="http://schemas.microsoft.com/office/drawing/2014/main" val="2538906937"/>
                    </a:ext>
                  </a:extLst>
                </a:gridCol>
              </a:tblGrid>
              <a:tr h="257162">
                <a:tc>
                  <a:txBody>
                    <a:bodyPr/>
                    <a:lstStyle/>
                    <a:p>
                      <a:pPr algn="ctr">
                        <a:lnSpc>
                          <a:spcPct val="100000"/>
                        </a:lnSpc>
                        <a:spcAft>
                          <a:spcPts val="0"/>
                        </a:spcAft>
                      </a:pPr>
                      <a:r>
                        <a:rPr lang="fr-FR" sz="1800" b="1">
                          <a:effectLst/>
                          <a:latin typeface="Eras Medium ITC" panose="020B0602030504020804" pitchFamily="34" charset="0"/>
                          <a:ea typeface="Ebrima" panose="02000000000000000000" pitchFamily="2" charset="0"/>
                          <a:cs typeface="Ebrima" panose="02000000000000000000" pitchFamily="2" charset="0"/>
                        </a:rPr>
                        <a:t>Leviers principaux</a:t>
                      </a:r>
                      <a:endParaRPr lang="fr-FR" sz="1800">
                        <a:effectLst/>
                        <a:latin typeface="Eras Medium ITC" panose="020B0602030504020804" pitchFamily="34" charset="0"/>
                        <a:ea typeface="Ebrima" panose="02000000000000000000" pitchFamily="2" charset="0"/>
                        <a:cs typeface="Ebrima" panose="02000000000000000000"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00000"/>
                        </a:lnSpc>
                        <a:spcAft>
                          <a:spcPts val="0"/>
                        </a:spcAft>
                      </a:pPr>
                      <a:r>
                        <a:rPr lang="fr-FR" sz="1800" b="1">
                          <a:effectLst/>
                          <a:latin typeface="Eras Medium ITC" panose="020B0602030504020804" pitchFamily="34" charset="0"/>
                          <a:ea typeface="Ebrima" panose="02000000000000000000" pitchFamily="2" charset="0"/>
                          <a:cs typeface="Ebrima" panose="02000000000000000000" pitchFamily="2" charset="0"/>
                        </a:rPr>
                        <a:t>Situation-type concernée</a:t>
                      </a:r>
                      <a:endParaRPr lang="fr-FR" sz="1800">
                        <a:effectLst/>
                        <a:latin typeface="Eras Medium ITC" panose="020B0602030504020804" pitchFamily="34" charset="0"/>
                        <a:ea typeface="Ebrima" panose="02000000000000000000" pitchFamily="2" charset="0"/>
                        <a:cs typeface="Ebrima" panose="02000000000000000000"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28538561"/>
                  </a:ext>
                </a:extLst>
              </a:tr>
              <a:tr h="257162">
                <a:tc>
                  <a:txBody>
                    <a:bodyPr/>
                    <a:lstStyle/>
                    <a:p>
                      <a:pPr algn="just">
                        <a:lnSpc>
                          <a:spcPct val="100000"/>
                        </a:lnSpc>
                        <a:spcAft>
                          <a:spcPts val="0"/>
                        </a:spcAft>
                      </a:pPr>
                      <a:r>
                        <a:rPr lang="fr-FR" sz="1800">
                          <a:effectLst/>
                          <a:latin typeface="Eras Medium ITC" panose="020B0602030504020804" pitchFamily="34" charset="0"/>
                          <a:ea typeface="Ebrima" panose="02000000000000000000" pitchFamily="2" charset="0"/>
                          <a:cs typeface="Ebrima" panose="02000000000000000000" pitchFamily="2"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00000"/>
                        </a:lnSpc>
                        <a:spcAft>
                          <a:spcPts val="0"/>
                        </a:spcAft>
                      </a:pPr>
                      <a:r>
                        <a:rPr lang="fr-FR" sz="1800" b="1" dirty="0" smtClean="0">
                          <a:effectLst/>
                          <a:latin typeface="Eras Medium ITC" panose="020B0602030504020804" pitchFamily="34" charset="0"/>
                          <a:ea typeface="Ebrima" panose="02000000000000000000" pitchFamily="2" charset="0"/>
                          <a:cs typeface="Ebrima" panose="02000000000000000000" pitchFamily="2" charset="0"/>
                        </a:rPr>
                        <a:t>Sans</a:t>
                      </a:r>
                      <a:r>
                        <a:rPr lang="fr-FR" sz="1800" b="1" baseline="0" dirty="0" smtClean="0">
                          <a:effectLst/>
                          <a:latin typeface="Eras Medium ITC" panose="020B0602030504020804" pitchFamily="34" charset="0"/>
                          <a:ea typeface="Ebrima" panose="02000000000000000000" pitchFamily="2" charset="0"/>
                          <a:cs typeface="Ebrima" panose="02000000000000000000" pitchFamily="2" charset="0"/>
                        </a:rPr>
                        <a:t> réduction d’usage</a:t>
                      </a:r>
                      <a:endParaRPr lang="fr-FR" sz="1800" dirty="0">
                        <a:effectLst/>
                        <a:latin typeface="Eras Medium ITC" panose="020B0602030504020804" pitchFamily="34" charset="0"/>
                        <a:ea typeface="Ebrima" panose="02000000000000000000" pitchFamily="2" charset="0"/>
                        <a:cs typeface="Ebrima" panose="02000000000000000000"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fr-FR" sz="1800" b="1" dirty="0" smtClean="0">
                          <a:effectLst/>
                          <a:latin typeface="Eras Medium ITC" panose="020B0602030504020804" pitchFamily="34" charset="0"/>
                          <a:ea typeface="Ebrima" panose="02000000000000000000" pitchFamily="2" charset="0"/>
                          <a:cs typeface="Ebrima" panose="02000000000000000000" pitchFamily="2" charset="0"/>
                        </a:rPr>
                        <a:t>Avec réduction d’usage volontaire</a:t>
                      </a:r>
                      <a:endParaRPr lang="fr-FR" sz="1800" dirty="0">
                        <a:effectLst/>
                        <a:latin typeface="Eras Medium ITC" panose="020B0602030504020804" pitchFamily="34" charset="0"/>
                        <a:ea typeface="Ebrima" panose="02000000000000000000" pitchFamily="2" charset="0"/>
                        <a:cs typeface="Ebrima" panose="02000000000000000000"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fr-FR" sz="1800" b="1" dirty="0" smtClean="0">
                          <a:effectLst/>
                          <a:latin typeface="Eras Medium ITC" panose="020B0602030504020804" pitchFamily="34" charset="0"/>
                          <a:ea typeface="Ebrima" panose="02000000000000000000" pitchFamily="2" charset="0"/>
                          <a:cs typeface="Ebrima" panose="02000000000000000000" pitchFamily="2" charset="0"/>
                        </a:rPr>
                        <a:t>Avec réglementation</a:t>
                      </a:r>
                      <a:r>
                        <a:rPr lang="fr-FR" sz="1800" b="1" baseline="0" dirty="0" smtClean="0">
                          <a:effectLst/>
                          <a:latin typeface="Eras Medium ITC" panose="020B0602030504020804" pitchFamily="34" charset="0"/>
                          <a:ea typeface="Ebrima" panose="02000000000000000000" pitchFamily="2" charset="0"/>
                          <a:cs typeface="Ebrima" panose="02000000000000000000" pitchFamily="2" charset="0"/>
                        </a:rPr>
                        <a:t> drastique</a:t>
                      </a:r>
                      <a:endParaRPr lang="fr-FR" sz="1800" dirty="0">
                        <a:effectLst/>
                        <a:latin typeface="Eras Medium ITC" panose="020B0602030504020804" pitchFamily="34" charset="0"/>
                        <a:ea typeface="Ebrima" panose="02000000000000000000" pitchFamily="2" charset="0"/>
                        <a:cs typeface="Ebrima" panose="02000000000000000000"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57721362"/>
                  </a:ext>
                </a:extLst>
              </a:tr>
              <a:tr h="514325">
                <a:tc>
                  <a:txBody>
                    <a:bodyPr/>
                    <a:lstStyle/>
                    <a:p>
                      <a:pPr algn="l">
                        <a:lnSpc>
                          <a:spcPct val="100000"/>
                        </a:lnSpc>
                        <a:spcAft>
                          <a:spcPts val="0"/>
                        </a:spcAft>
                      </a:pPr>
                      <a:r>
                        <a:rPr lang="fr-FR" sz="1800" dirty="0">
                          <a:effectLst/>
                          <a:latin typeface="Eras Medium ITC" panose="020B0602030504020804" pitchFamily="34" charset="0"/>
                          <a:ea typeface="Ebrima" panose="02000000000000000000" pitchFamily="2" charset="0"/>
                          <a:cs typeface="Ebrima" panose="02000000000000000000" pitchFamily="2" charset="0"/>
                        </a:rPr>
                        <a:t>Volonté des agriculteurs de réduire leurs usages herbicides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fr-FR" sz="1800">
                          <a:effectLst/>
                          <a:latin typeface="Eras Medium ITC" panose="020B0602030504020804" pitchFamily="34" charset="0"/>
                          <a:ea typeface="Ebrima" panose="02000000000000000000" pitchFamily="2" charset="0"/>
                          <a:cs typeface="Ebrima" panose="02000000000000000000" pitchFamily="2" charset="0"/>
                        </a:rPr>
                        <a:t>X</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fr-FR" sz="1800">
                          <a:effectLst/>
                          <a:latin typeface="Eras Medium ITC" panose="020B0602030504020804" pitchFamily="34" charset="0"/>
                          <a:ea typeface="Ebrima" panose="02000000000000000000" pitchFamily="2" charset="0"/>
                          <a:cs typeface="Ebrima" panose="02000000000000000000" pitchFamily="2" charset="0"/>
                        </a:rPr>
                        <a:t>X</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fr-FR" sz="1800">
                          <a:effectLst/>
                          <a:latin typeface="Eras Medium ITC" panose="020B0602030504020804" pitchFamily="34" charset="0"/>
                          <a:ea typeface="Ebrima" panose="02000000000000000000" pitchFamily="2" charset="0"/>
                          <a:cs typeface="Ebrima" panose="02000000000000000000" pitchFamily="2" charset="0"/>
                        </a:rPr>
                        <a:t>X</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0819921"/>
                  </a:ext>
                </a:extLst>
              </a:tr>
              <a:tr h="257162">
                <a:tc>
                  <a:txBody>
                    <a:bodyPr/>
                    <a:lstStyle/>
                    <a:p>
                      <a:pPr algn="l">
                        <a:lnSpc>
                          <a:spcPct val="100000"/>
                        </a:lnSpc>
                        <a:spcAft>
                          <a:spcPts val="0"/>
                        </a:spcAft>
                      </a:pPr>
                      <a:r>
                        <a:rPr lang="fr-FR" sz="1800" dirty="0">
                          <a:effectLst/>
                          <a:latin typeface="Eras Medium ITC" panose="020B0602030504020804" pitchFamily="34" charset="0"/>
                          <a:ea typeface="Ebrima" panose="02000000000000000000" pitchFamily="2" charset="0"/>
                          <a:cs typeface="Ebrima" panose="02000000000000000000" pitchFamily="2" charset="0"/>
                        </a:rPr>
                        <a:t>Compenser la baisse de </a:t>
                      </a:r>
                      <a:r>
                        <a:rPr lang="fr-FR" sz="1800" dirty="0" smtClean="0">
                          <a:effectLst/>
                          <a:latin typeface="Eras Medium ITC" panose="020B0602030504020804" pitchFamily="34" charset="0"/>
                          <a:ea typeface="Ebrima" panose="02000000000000000000" pitchFamily="2" charset="0"/>
                          <a:cs typeface="Ebrima" panose="02000000000000000000" pitchFamily="2" charset="0"/>
                        </a:rPr>
                        <a:t>force de travail</a:t>
                      </a:r>
                      <a:endParaRPr lang="fr-FR" sz="1800" dirty="0">
                        <a:effectLst/>
                        <a:latin typeface="Eras Medium ITC" panose="020B0602030504020804" pitchFamily="34" charset="0"/>
                        <a:ea typeface="Ebrima" panose="02000000000000000000" pitchFamily="2" charset="0"/>
                        <a:cs typeface="Ebrima" panose="02000000000000000000"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fr-FR" sz="1800">
                          <a:effectLst/>
                          <a:latin typeface="Eras Medium ITC" panose="020B0602030504020804" pitchFamily="34" charset="0"/>
                          <a:ea typeface="Ebrima" panose="02000000000000000000" pitchFamily="2" charset="0"/>
                          <a:cs typeface="Ebrima" panose="02000000000000000000" pitchFamily="2" charset="0"/>
                        </a:rPr>
                        <a:t>X</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fr-FR" sz="1800">
                          <a:effectLst/>
                          <a:latin typeface="Eras Medium ITC" panose="020B0602030504020804" pitchFamily="34" charset="0"/>
                          <a:ea typeface="Ebrima" panose="02000000000000000000" pitchFamily="2" charset="0"/>
                          <a:cs typeface="Ebrima" panose="02000000000000000000" pitchFamily="2"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fr-FR" sz="1800">
                          <a:effectLst/>
                          <a:latin typeface="Eras Medium ITC" panose="020B0602030504020804" pitchFamily="34" charset="0"/>
                          <a:ea typeface="Ebrima" panose="02000000000000000000" pitchFamily="2" charset="0"/>
                          <a:cs typeface="Ebrima" panose="02000000000000000000" pitchFamily="2" charset="0"/>
                        </a:rPr>
                        <a:t>X</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8924919"/>
                  </a:ext>
                </a:extLst>
              </a:tr>
              <a:tr h="514325">
                <a:tc>
                  <a:txBody>
                    <a:bodyPr/>
                    <a:lstStyle/>
                    <a:p>
                      <a:pPr algn="l">
                        <a:lnSpc>
                          <a:spcPct val="100000"/>
                        </a:lnSpc>
                        <a:spcAft>
                          <a:spcPts val="0"/>
                        </a:spcAft>
                      </a:pPr>
                      <a:r>
                        <a:rPr lang="fr-FR" sz="1800">
                          <a:effectLst/>
                          <a:latin typeface="Eras Medium ITC" panose="020B0602030504020804" pitchFamily="34" charset="0"/>
                          <a:ea typeface="Ebrima" panose="02000000000000000000" pitchFamily="2" charset="0"/>
                          <a:cs typeface="Ebrima" panose="02000000000000000000" pitchFamily="2" charset="0"/>
                        </a:rPr>
                        <a:t>Eviter les utilisations simultanées d’herbicides sur le territoire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fr-FR" sz="1800">
                          <a:effectLst/>
                          <a:latin typeface="Eras Medium ITC" panose="020B0602030504020804" pitchFamily="34" charset="0"/>
                          <a:ea typeface="Ebrima" panose="02000000000000000000" pitchFamily="2" charset="0"/>
                          <a:cs typeface="Ebrima" panose="02000000000000000000" pitchFamily="2" charset="0"/>
                        </a:rPr>
                        <a:t>X</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fr-FR" sz="1800">
                          <a:effectLst/>
                          <a:latin typeface="Eras Medium ITC" panose="020B0602030504020804" pitchFamily="34" charset="0"/>
                          <a:ea typeface="Ebrima" panose="02000000000000000000" pitchFamily="2" charset="0"/>
                          <a:cs typeface="Ebrima" panose="02000000000000000000" pitchFamily="2" charset="0"/>
                        </a:rPr>
                        <a:t>X</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fr-FR" sz="1800">
                          <a:effectLst/>
                          <a:latin typeface="Eras Medium ITC" panose="020B0602030504020804" pitchFamily="34" charset="0"/>
                          <a:ea typeface="Ebrima" panose="02000000000000000000" pitchFamily="2" charset="0"/>
                          <a:cs typeface="Ebrima" panose="02000000000000000000" pitchFamily="2" charset="0"/>
                        </a:rPr>
                        <a:t>X</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09768719"/>
                  </a:ext>
                </a:extLst>
              </a:tr>
              <a:tr h="257162">
                <a:tc>
                  <a:txBody>
                    <a:bodyPr/>
                    <a:lstStyle/>
                    <a:p>
                      <a:pPr algn="l">
                        <a:lnSpc>
                          <a:spcPct val="100000"/>
                        </a:lnSpc>
                        <a:spcAft>
                          <a:spcPts val="0"/>
                        </a:spcAft>
                      </a:pPr>
                      <a:r>
                        <a:rPr lang="fr-FR" sz="1800" dirty="0">
                          <a:effectLst/>
                          <a:latin typeface="Eras Medium ITC" panose="020B0602030504020804" pitchFamily="34" charset="0"/>
                          <a:ea typeface="Ebrima" panose="02000000000000000000" pitchFamily="2" charset="0"/>
                          <a:cs typeface="Ebrima" panose="02000000000000000000" pitchFamily="2" charset="0"/>
                        </a:rPr>
                        <a:t>Compenser les pertes financières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fr-FR" sz="1800">
                          <a:effectLst/>
                          <a:latin typeface="Eras Medium ITC" panose="020B0602030504020804" pitchFamily="34" charset="0"/>
                          <a:ea typeface="Ebrima" panose="02000000000000000000" pitchFamily="2" charset="0"/>
                          <a:cs typeface="Ebrima" panose="02000000000000000000" pitchFamily="2"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fr-FR" sz="1800">
                          <a:effectLst/>
                          <a:latin typeface="Eras Medium ITC" panose="020B0602030504020804" pitchFamily="34" charset="0"/>
                          <a:ea typeface="Ebrima" panose="02000000000000000000" pitchFamily="2" charset="0"/>
                          <a:cs typeface="Ebrima" panose="02000000000000000000" pitchFamily="2" charset="0"/>
                        </a:rPr>
                        <a:t>X</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fr-FR" sz="1800" dirty="0">
                          <a:effectLst/>
                          <a:latin typeface="Eras Medium ITC" panose="020B0602030504020804" pitchFamily="34" charset="0"/>
                          <a:ea typeface="Ebrima" panose="02000000000000000000" pitchFamily="2" charset="0"/>
                          <a:cs typeface="Ebrima" panose="02000000000000000000" pitchFamily="2"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26395677"/>
                  </a:ext>
                </a:extLst>
              </a:tr>
            </a:tbl>
          </a:graphicData>
        </a:graphic>
      </p:graphicFrame>
      <p:grpSp>
        <p:nvGrpSpPr>
          <p:cNvPr id="20" name="Groupe 19"/>
          <p:cNvGrpSpPr/>
          <p:nvPr/>
        </p:nvGrpSpPr>
        <p:grpSpPr>
          <a:xfrm>
            <a:off x="2882631" y="6398250"/>
            <a:ext cx="6732897" cy="459750"/>
            <a:chOff x="2882631" y="6398250"/>
            <a:chExt cx="6732897" cy="459750"/>
          </a:xfrm>
        </p:grpSpPr>
        <p:grpSp>
          <p:nvGrpSpPr>
            <p:cNvPr id="21" name="Groupe 20"/>
            <p:cNvGrpSpPr/>
            <p:nvPr/>
          </p:nvGrpSpPr>
          <p:grpSpPr>
            <a:xfrm>
              <a:off x="2882631" y="6398250"/>
              <a:ext cx="6732897" cy="459750"/>
              <a:chOff x="1766981" y="6414511"/>
              <a:chExt cx="6732897" cy="459750"/>
            </a:xfrm>
          </p:grpSpPr>
          <p:sp>
            <p:nvSpPr>
              <p:cNvPr id="23" name="Rectangle 22"/>
              <p:cNvSpPr/>
              <p:nvPr/>
            </p:nvSpPr>
            <p:spPr>
              <a:xfrm>
                <a:off x="7475454" y="6414511"/>
                <a:ext cx="718265" cy="459749"/>
              </a:xfrm>
              <a:prstGeom prst="rect">
                <a:avLst/>
              </a:prstGeom>
              <a:solidFill>
                <a:srgbClr val="6100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p:cNvSpPr/>
              <p:nvPr/>
            </p:nvSpPr>
            <p:spPr>
              <a:xfrm>
                <a:off x="5563448" y="6414511"/>
                <a:ext cx="845161" cy="459749"/>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25"/>
              <p:cNvSpPr/>
              <p:nvPr/>
            </p:nvSpPr>
            <p:spPr>
              <a:xfrm>
                <a:off x="3550656" y="6414511"/>
                <a:ext cx="840649" cy="45975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p:cNvSpPr/>
              <p:nvPr/>
            </p:nvSpPr>
            <p:spPr>
              <a:xfrm>
                <a:off x="1766981" y="6414511"/>
                <a:ext cx="777129" cy="45975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8" name="Espace réservé du contenu 9"/>
              <p:cNvPicPr>
                <a:picLocks noChangeAspect="1"/>
              </p:cNvPicPr>
              <p:nvPr/>
            </p:nvPicPr>
            <p:blipFill>
              <a:blip r:embed="rId2"/>
              <a:stretch>
                <a:fillRect/>
              </a:stretch>
            </p:blipFill>
            <p:spPr>
              <a:xfrm>
                <a:off x="3640309" y="6414511"/>
                <a:ext cx="670022" cy="459749"/>
              </a:xfrm>
              <a:prstGeom prst="rect">
                <a:avLst/>
              </a:prstGeom>
            </p:spPr>
          </p:pic>
          <p:pic>
            <p:nvPicPr>
              <p:cNvPr id="29" name="Image 28"/>
              <p:cNvPicPr>
                <a:picLocks noChangeAspect="1"/>
              </p:cNvPicPr>
              <p:nvPr/>
            </p:nvPicPr>
            <p:blipFill>
              <a:blip r:embed="rId3"/>
              <a:stretch>
                <a:fillRect/>
              </a:stretch>
            </p:blipFill>
            <p:spPr>
              <a:xfrm>
                <a:off x="5663191" y="6421811"/>
                <a:ext cx="640119" cy="445150"/>
              </a:xfrm>
              <a:prstGeom prst="rect">
                <a:avLst/>
              </a:prstGeom>
            </p:spPr>
          </p:pic>
          <p:pic>
            <p:nvPicPr>
              <p:cNvPr id="30" name="Image 29"/>
              <p:cNvPicPr>
                <a:picLocks noChangeAspect="1"/>
              </p:cNvPicPr>
              <p:nvPr/>
            </p:nvPicPr>
            <p:blipFill>
              <a:blip r:embed="rId4"/>
              <a:stretch>
                <a:fillRect/>
              </a:stretch>
            </p:blipFill>
            <p:spPr>
              <a:xfrm>
                <a:off x="7661600" y="6472239"/>
                <a:ext cx="379867" cy="348710"/>
              </a:xfrm>
              <a:prstGeom prst="rect">
                <a:avLst/>
              </a:prstGeom>
            </p:spPr>
          </p:pic>
          <p:cxnSp>
            <p:nvCxnSpPr>
              <p:cNvPr id="31" name="Connecteur droit avec flèche 30"/>
              <p:cNvCxnSpPr>
                <a:stCxn id="27" idx="3"/>
                <a:endCxn id="26" idx="1"/>
              </p:cNvCxnSpPr>
              <p:nvPr/>
            </p:nvCxnSpPr>
            <p:spPr>
              <a:xfrm>
                <a:off x="2544110" y="6644386"/>
                <a:ext cx="100654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2" name="Connecteur droit avec flèche 31"/>
              <p:cNvCxnSpPr>
                <a:stCxn id="26" idx="3"/>
                <a:endCxn id="25" idx="1"/>
              </p:cNvCxnSpPr>
              <p:nvPr/>
            </p:nvCxnSpPr>
            <p:spPr>
              <a:xfrm>
                <a:off x="4391305" y="6644386"/>
                <a:ext cx="117214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3" name="Connecteur droit avec flèche 32"/>
              <p:cNvCxnSpPr>
                <a:stCxn id="25" idx="3"/>
                <a:endCxn id="23" idx="1"/>
              </p:cNvCxnSpPr>
              <p:nvPr/>
            </p:nvCxnSpPr>
            <p:spPr>
              <a:xfrm>
                <a:off x="6408609" y="6644386"/>
                <a:ext cx="106684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4" name="Ellipse 33"/>
              <p:cNvSpPr/>
              <p:nvPr/>
            </p:nvSpPr>
            <p:spPr>
              <a:xfrm>
                <a:off x="8121263" y="6483030"/>
                <a:ext cx="378615" cy="322710"/>
              </a:xfrm>
              <a:prstGeom prst="ellipse">
                <a:avLst/>
              </a:prstGeom>
              <a:solidFill>
                <a:srgbClr val="61003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latin typeface="Eras Medium ITC" panose="020B0602030504020804" pitchFamily="34" charset="0"/>
                  </a:rPr>
                  <a:t>4</a:t>
                </a:r>
                <a:endParaRPr lang="fr-FR" sz="1200" dirty="0">
                  <a:latin typeface="Eras Medium ITC" panose="020B0602030504020804" pitchFamily="34" charset="0"/>
                </a:endParaRPr>
              </a:p>
            </p:txBody>
          </p:sp>
        </p:grpSp>
        <p:pic>
          <p:nvPicPr>
            <p:cNvPr id="22" name="Image 21"/>
            <p:cNvPicPr>
              <a:picLocks noChangeAspect="1"/>
            </p:cNvPicPr>
            <p:nvPr/>
          </p:nvPicPr>
          <p:blipFill rotWithShape="1">
            <a:blip r:embed="rId5" cstate="print">
              <a:clrChange>
                <a:clrFrom>
                  <a:srgbClr val="FFFFFF"/>
                </a:clrFrom>
                <a:clrTo>
                  <a:srgbClr val="FFFFFF">
                    <a:alpha val="0"/>
                  </a:srgbClr>
                </a:clrTo>
              </a:clrChange>
              <a:duotone>
                <a:prstClr val="black"/>
                <a:schemeClr val="tx2">
                  <a:tint val="45000"/>
                  <a:satMod val="400000"/>
                </a:schemeClr>
              </a:duotone>
              <a:extLst>
                <a:ext uri="{BEBA8EAE-BF5A-486C-A8C5-ECC9F3942E4B}">
                  <a14:imgProps xmlns:a14="http://schemas.microsoft.com/office/drawing/2010/main">
                    <a14:imgLayer r:embed="rId6">
                      <a14:imgEffect>
                        <a14:sharpenSoften amount="100000"/>
                      </a14:imgEffect>
                    </a14:imgLayer>
                  </a14:imgProps>
                </a:ext>
                <a:ext uri="{28A0092B-C50C-407E-A947-70E740481C1C}">
                  <a14:useLocalDpi xmlns:a14="http://schemas.microsoft.com/office/drawing/2010/main" val="0"/>
                </a:ext>
              </a:extLst>
            </a:blip>
            <a:srcRect l="15672"/>
            <a:stretch/>
          </p:blipFill>
          <p:spPr>
            <a:xfrm>
              <a:off x="3024949" y="6411852"/>
              <a:ext cx="492493" cy="432543"/>
            </a:xfrm>
            <a:prstGeom prst="rect">
              <a:avLst/>
            </a:prstGeom>
            <a:solidFill>
              <a:schemeClr val="bg1">
                <a:lumMod val="75000"/>
              </a:schemeClr>
            </a:solidFill>
          </p:spPr>
        </p:pic>
      </p:grpSp>
    </p:spTree>
    <p:extLst>
      <p:ext uri="{BB962C8B-B14F-4D97-AF65-F5344CB8AC3E}">
        <p14:creationId xmlns:p14="http://schemas.microsoft.com/office/powerpoint/2010/main" val="31495380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dirty="0"/>
              <a:t>Une pollution herbicide qui pose problème en Martinique</a:t>
            </a:r>
          </a:p>
        </p:txBody>
      </p:sp>
      <p:pic>
        <p:nvPicPr>
          <p:cNvPr id="25" name="Espace réservé du contenu 2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16200000">
            <a:off x="4847535" y="1603011"/>
            <a:ext cx="3352793" cy="2514594"/>
          </a:xfrm>
        </p:spPr>
      </p:pic>
      <p:sp>
        <p:nvSpPr>
          <p:cNvPr id="4" name="Sous-titre 3"/>
          <p:cNvSpPr>
            <a:spLocks noGrp="1"/>
          </p:cNvSpPr>
          <p:nvPr>
            <p:ph type="subTitle" idx="13"/>
          </p:nvPr>
        </p:nvSpPr>
        <p:spPr>
          <a:xfrm>
            <a:off x="0" y="691834"/>
            <a:ext cx="6831874" cy="390413"/>
          </a:xfrm>
        </p:spPr>
        <p:txBody>
          <a:bodyPr/>
          <a:lstStyle/>
          <a:p>
            <a:r>
              <a:rPr lang="fr-FR" dirty="0" smtClean="0"/>
              <a:t>Contexte général</a:t>
            </a:r>
            <a:endParaRPr lang="fr-FR" dirty="0"/>
          </a:p>
        </p:txBody>
      </p:sp>
      <p:sp>
        <p:nvSpPr>
          <p:cNvPr id="6" name="Espace réservé du numéro de diapositive 5"/>
          <p:cNvSpPr>
            <a:spLocks noGrp="1"/>
          </p:cNvSpPr>
          <p:nvPr>
            <p:ph type="sldNum" sz="quarter" idx="12"/>
          </p:nvPr>
        </p:nvSpPr>
        <p:spPr/>
        <p:txBody>
          <a:bodyPr/>
          <a:lstStyle/>
          <a:p>
            <a:fld id="{B5152189-E67B-4D26-B052-76DE3D6CF7C5}" type="slidenum">
              <a:rPr lang="fr-FR" smtClean="0"/>
              <a:pPr/>
              <a:t>5</a:t>
            </a:fld>
            <a:endParaRPr lang="fr-FR"/>
          </a:p>
        </p:txBody>
      </p:sp>
      <p:sp>
        <p:nvSpPr>
          <p:cNvPr id="14" name="Rectangle 13"/>
          <p:cNvSpPr/>
          <p:nvPr/>
        </p:nvSpPr>
        <p:spPr>
          <a:xfrm>
            <a:off x="1184464" y="5392271"/>
            <a:ext cx="886383" cy="1479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p:cNvSpPr/>
          <p:nvPr/>
        </p:nvSpPr>
        <p:spPr>
          <a:xfrm>
            <a:off x="4047949" y="5419165"/>
            <a:ext cx="604734" cy="1210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9" name="Groupe 18"/>
          <p:cNvGrpSpPr/>
          <p:nvPr/>
        </p:nvGrpSpPr>
        <p:grpSpPr>
          <a:xfrm>
            <a:off x="457201" y="1406606"/>
            <a:ext cx="4585446" cy="4949743"/>
            <a:chOff x="457201" y="1406607"/>
            <a:chExt cx="4289611" cy="4753328"/>
          </a:xfrm>
        </p:grpSpPr>
        <p:grpSp>
          <p:nvGrpSpPr>
            <p:cNvPr id="10" name="Groupe 9"/>
            <p:cNvGrpSpPr/>
            <p:nvPr/>
          </p:nvGrpSpPr>
          <p:grpSpPr>
            <a:xfrm>
              <a:off x="457201" y="1406607"/>
              <a:ext cx="4289611" cy="4753328"/>
              <a:chOff x="457201" y="1406607"/>
              <a:chExt cx="4289611" cy="4753328"/>
            </a:xfrm>
          </p:grpSpPr>
          <p:pic>
            <p:nvPicPr>
              <p:cNvPr id="8" name="Image 7"/>
              <p:cNvPicPr>
                <a:picLocks noChangeAspect="1"/>
              </p:cNvPicPr>
              <p:nvPr/>
            </p:nvPicPr>
            <p:blipFill rotWithShape="1">
              <a:blip r:embed="rId3"/>
              <a:srcRect l="51389"/>
              <a:stretch/>
            </p:blipFill>
            <p:spPr>
              <a:xfrm>
                <a:off x="1089213" y="1497395"/>
                <a:ext cx="3657599" cy="4662540"/>
              </a:xfrm>
              <a:prstGeom prst="rect">
                <a:avLst/>
              </a:prstGeom>
            </p:spPr>
          </p:pic>
          <p:pic>
            <p:nvPicPr>
              <p:cNvPr id="9" name="Image 8"/>
              <p:cNvPicPr>
                <a:picLocks noChangeAspect="1"/>
              </p:cNvPicPr>
              <p:nvPr/>
            </p:nvPicPr>
            <p:blipFill rotWithShape="1">
              <a:blip r:embed="rId3"/>
              <a:srcRect l="714" r="90886"/>
              <a:stretch/>
            </p:blipFill>
            <p:spPr>
              <a:xfrm>
                <a:off x="457201" y="1406607"/>
                <a:ext cx="632012" cy="4662540"/>
              </a:xfrm>
              <a:prstGeom prst="rect">
                <a:avLst/>
              </a:prstGeom>
            </p:spPr>
          </p:pic>
        </p:grpSp>
        <p:sp>
          <p:nvSpPr>
            <p:cNvPr id="11" name="Rectangle 10"/>
            <p:cNvSpPr/>
            <p:nvPr/>
          </p:nvSpPr>
          <p:spPr>
            <a:xfrm>
              <a:off x="1129553" y="1573306"/>
              <a:ext cx="941294" cy="8606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1015253" y="1573306"/>
              <a:ext cx="262217" cy="15867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p:nvSpPr>
          <p:spPr>
            <a:xfrm>
              <a:off x="2299446" y="5392271"/>
              <a:ext cx="1640541" cy="4034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rgbClr val="610039"/>
                  </a:solidFill>
                </a:rPr>
                <a:t>Herbicides</a:t>
              </a:r>
              <a:endParaRPr lang="fr-FR" b="1" dirty="0">
                <a:solidFill>
                  <a:srgbClr val="610039"/>
                </a:solidFill>
              </a:endParaRPr>
            </a:p>
          </p:txBody>
        </p:sp>
        <p:sp>
          <p:nvSpPr>
            <p:cNvPr id="17" name="Rectangle 16"/>
            <p:cNvSpPr/>
            <p:nvPr/>
          </p:nvSpPr>
          <p:spPr>
            <a:xfrm>
              <a:off x="2529554" y="1667435"/>
              <a:ext cx="1410434" cy="16405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p:cNvSpPr/>
            <p:nvPr/>
          </p:nvSpPr>
          <p:spPr>
            <a:xfrm>
              <a:off x="3075874" y="3250847"/>
              <a:ext cx="886383" cy="1479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0" name="Rectangle 19"/>
          <p:cNvSpPr/>
          <p:nvPr/>
        </p:nvSpPr>
        <p:spPr>
          <a:xfrm>
            <a:off x="1132801" y="5392271"/>
            <a:ext cx="946588" cy="3170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p:cNvSpPr/>
          <p:nvPr/>
        </p:nvSpPr>
        <p:spPr>
          <a:xfrm>
            <a:off x="4259240" y="5382153"/>
            <a:ext cx="682194" cy="3272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Ellipse 22"/>
          <p:cNvSpPr/>
          <p:nvPr/>
        </p:nvSpPr>
        <p:spPr>
          <a:xfrm rot="1459377">
            <a:off x="2624159" y="3271256"/>
            <a:ext cx="307289" cy="100706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Espace réservé du contenu 3"/>
          <p:cNvSpPr txBox="1">
            <a:spLocks/>
          </p:cNvSpPr>
          <p:nvPr/>
        </p:nvSpPr>
        <p:spPr>
          <a:xfrm>
            <a:off x="5253938" y="4828821"/>
            <a:ext cx="2669601" cy="1443991"/>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Eras Light ITC" panose="020B04020305040208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Eras Light ITC" panose="020B04020305040208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Eras Light ITC" panose="020B04020305040208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ras Light ITC" panose="020B04020305040208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ras Light ITC" panose="020B04020305040208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smtClean="0"/>
              <a:t>24 stations montrent des pollutions importantes </a:t>
            </a:r>
          </a:p>
        </p:txBody>
      </p:sp>
      <p:pic>
        <p:nvPicPr>
          <p:cNvPr id="3074" name="Picture 2" descr="Résultat de recherche d'images pour &quot;qualité pesticides cours d'eau martinique&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4753" y="846426"/>
            <a:ext cx="3711038" cy="5322274"/>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26"/>
          <p:cNvSpPr/>
          <p:nvPr/>
        </p:nvSpPr>
        <p:spPr>
          <a:xfrm>
            <a:off x="10280469" y="1406606"/>
            <a:ext cx="1449977" cy="709577"/>
          </a:xfrm>
          <a:prstGeom prst="rect">
            <a:avLst/>
          </a:prstGeom>
          <a:solidFill>
            <a:srgbClr val="F2F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ZoneTexte 28"/>
          <p:cNvSpPr txBox="1"/>
          <p:nvPr/>
        </p:nvSpPr>
        <p:spPr>
          <a:xfrm>
            <a:off x="457200" y="6168700"/>
            <a:ext cx="971375" cy="246221"/>
          </a:xfrm>
          <a:prstGeom prst="rect">
            <a:avLst/>
          </a:prstGeom>
          <a:noFill/>
        </p:spPr>
        <p:txBody>
          <a:bodyPr wrap="square" rtlCol="0">
            <a:spAutoFit/>
          </a:bodyPr>
          <a:lstStyle/>
          <a:p>
            <a:r>
              <a:rPr lang="fr-FR" sz="1000" i="1" dirty="0" smtClean="0">
                <a:latin typeface="Eras Medium ITC" panose="020B0602030504020804" pitchFamily="34" charset="0"/>
              </a:rPr>
              <a:t>ODE 2017</a:t>
            </a:r>
            <a:endParaRPr lang="fr-FR" sz="1000" i="1" dirty="0">
              <a:latin typeface="Eras Medium ITC" panose="020B0602030504020804" pitchFamily="34" charset="0"/>
            </a:endParaRPr>
          </a:p>
        </p:txBody>
      </p:sp>
      <p:sp>
        <p:nvSpPr>
          <p:cNvPr id="30" name="ZoneTexte 29"/>
          <p:cNvSpPr txBox="1"/>
          <p:nvPr/>
        </p:nvSpPr>
        <p:spPr>
          <a:xfrm>
            <a:off x="5124625" y="4536705"/>
            <a:ext cx="971375" cy="246221"/>
          </a:xfrm>
          <a:prstGeom prst="rect">
            <a:avLst/>
          </a:prstGeom>
          <a:noFill/>
        </p:spPr>
        <p:txBody>
          <a:bodyPr wrap="square" rtlCol="0">
            <a:spAutoFit/>
          </a:bodyPr>
          <a:lstStyle/>
          <a:p>
            <a:r>
              <a:rPr lang="fr-FR" sz="1000" i="1" dirty="0" smtClean="0">
                <a:latin typeface="Eras Medium ITC" panose="020B0602030504020804" pitchFamily="34" charset="0"/>
              </a:rPr>
              <a:t>CIRAD 2017</a:t>
            </a:r>
            <a:endParaRPr lang="fr-FR" sz="1000" i="1" dirty="0">
              <a:latin typeface="Eras Medium ITC" panose="020B0602030504020804" pitchFamily="34" charset="0"/>
            </a:endParaRPr>
          </a:p>
        </p:txBody>
      </p:sp>
      <p:sp>
        <p:nvSpPr>
          <p:cNvPr id="31" name="ZoneTexte 30"/>
          <p:cNvSpPr txBox="1"/>
          <p:nvPr/>
        </p:nvSpPr>
        <p:spPr>
          <a:xfrm>
            <a:off x="8024753" y="6139415"/>
            <a:ext cx="971375" cy="246221"/>
          </a:xfrm>
          <a:prstGeom prst="rect">
            <a:avLst/>
          </a:prstGeom>
          <a:noFill/>
        </p:spPr>
        <p:txBody>
          <a:bodyPr wrap="square" rtlCol="0">
            <a:spAutoFit/>
          </a:bodyPr>
          <a:lstStyle/>
          <a:p>
            <a:r>
              <a:rPr lang="fr-FR" sz="1000" i="1" dirty="0" smtClean="0">
                <a:latin typeface="Eras Medium ITC" panose="020B0602030504020804" pitchFamily="34" charset="0"/>
              </a:rPr>
              <a:t>ODE 2015</a:t>
            </a:r>
            <a:endParaRPr lang="fr-FR" sz="1000" i="1" dirty="0">
              <a:latin typeface="Eras Medium ITC" panose="020B0602030504020804" pitchFamily="34" charset="0"/>
            </a:endParaRPr>
          </a:p>
        </p:txBody>
      </p:sp>
      <p:sp>
        <p:nvSpPr>
          <p:cNvPr id="3" name="Rectangle 2"/>
          <p:cNvSpPr/>
          <p:nvPr/>
        </p:nvSpPr>
        <p:spPr>
          <a:xfrm>
            <a:off x="4250178" y="2047478"/>
            <a:ext cx="691256" cy="3234519"/>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31"/>
          <p:cNvSpPr/>
          <p:nvPr/>
        </p:nvSpPr>
        <p:spPr>
          <a:xfrm>
            <a:off x="1224110" y="3129262"/>
            <a:ext cx="1033663" cy="2222935"/>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Ellipse 21"/>
          <p:cNvSpPr/>
          <p:nvPr/>
        </p:nvSpPr>
        <p:spPr>
          <a:xfrm rot="1049455">
            <a:off x="2191528" y="1815056"/>
            <a:ext cx="355650" cy="15117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700227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6" grpId="0"/>
      <p:bldP spid="31" grpId="0"/>
      <p:bldP spid="2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B5152189-E67B-4D26-B052-76DE3D6CF7C5}" type="slidenum">
              <a:rPr lang="fr-FR" sz="2000" smtClean="0"/>
              <a:t>50</a:t>
            </a:fld>
            <a:endParaRPr lang="fr-FR" sz="2000" dirty="0"/>
          </a:p>
        </p:txBody>
      </p:sp>
      <p:sp>
        <p:nvSpPr>
          <p:cNvPr id="3" name="Rectangle 2"/>
          <p:cNvSpPr/>
          <p:nvPr/>
        </p:nvSpPr>
        <p:spPr>
          <a:xfrm>
            <a:off x="0" y="2961564"/>
            <a:ext cx="12192000" cy="631065"/>
          </a:xfrm>
          <a:prstGeom prst="rect">
            <a:avLst/>
          </a:prstGeom>
          <a:gradFill flip="none" rotWithShape="1">
            <a:gsLst>
              <a:gs pos="0">
                <a:srgbClr val="610039">
                  <a:alpha val="85000"/>
                </a:srgbClr>
              </a:gs>
              <a:gs pos="50000">
                <a:srgbClr val="610039"/>
              </a:gs>
              <a:gs pos="100000">
                <a:srgbClr val="610039">
                  <a:alpha val="85000"/>
                </a:srgbClr>
              </a:gs>
            </a:gsLst>
            <a:lin ang="16200000" scaled="1"/>
            <a:tileRect/>
          </a:gradFill>
          <a:ln>
            <a:solidFill>
              <a:srgbClr val="7623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smtClean="0">
                <a:solidFill>
                  <a:schemeClr val="bg1"/>
                </a:solidFill>
                <a:latin typeface="Eras Medium ITC" panose="020B0602030504020804" pitchFamily="34" charset="0"/>
              </a:rPr>
              <a:t>VI. Discussion générale</a:t>
            </a:r>
            <a:endParaRPr lang="fr-FR" sz="3200" i="1" dirty="0">
              <a:solidFill>
                <a:schemeClr val="bg1"/>
              </a:solidFill>
              <a:latin typeface="Eras Medium ITC" panose="020B0602030504020804" pitchFamily="34" charset="0"/>
            </a:endParaRPr>
          </a:p>
        </p:txBody>
      </p:sp>
    </p:spTree>
    <p:extLst>
      <p:ext uri="{BB962C8B-B14F-4D97-AF65-F5344CB8AC3E}">
        <p14:creationId xmlns:p14="http://schemas.microsoft.com/office/powerpoint/2010/main" val="282244033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B5152189-E67B-4D26-B052-76DE3D6CF7C5}" type="slidenum">
              <a:rPr lang="fr-FR" smtClean="0"/>
              <a:pPr/>
              <a:t>51</a:t>
            </a:fld>
            <a:endParaRPr lang="fr-FR"/>
          </a:p>
        </p:txBody>
      </p:sp>
      <p:sp>
        <p:nvSpPr>
          <p:cNvPr id="3" name="Titre 2"/>
          <p:cNvSpPr>
            <a:spLocks noGrp="1"/>
          </p:cNvSpPr>
          <p:nvPr>
            <p:ph type="title"/>
          </p:nvPr>
        </p:nvSpPr>
        <p:spPr/>
        <p:txBody>
          <a:bodyPr>
            <a:normAutofit/>
          </a:bodyPr>
          <a:lstStyle/>
          <a:p>
            <a:r>
              <a:rPr lang="fr-FR" dirty="0"/>
              <a:t>Sur l’objet à concevoir</a:t>
            </a:r>
          </a:p>
        </p:txBody>
      </p:sp>
      <p:sp>
        <p:nvSpPr>
          <p:cNvPr id="5" name="Sous-titre 4"/>
          <p:cNvSpPr>
            <a:spLocks noGrp="1"/>
          </p:cNvSpPr>
          <p:nvPr>
            <p:ph type="subTitle" idx="13"/>
          </p:nvPr>
        </p:nvSpPr>
        <p:spPr/>
        <p:txBody>
          <a:bodyPr/>
          <a:lstStyle/>
          <a:p>
            <a:r>
              <a:rPr lang="fr-FR" dirty="0" smtClean="0"/>
              <a:t>VI. Discussion générale</a:t>
            </a:r>
            <a:endParaRPr lang="fr-FR" dirty="0"/>
          </a:p>
        </p:txBody>
      </p:sp>
      <p:pic>
        <p:nvPicPr>
          <p:cNvPr id="7" name="Image 6"/>
          <p:cNvPicPr>
            <a:picLocks noChangeAspect="1"/>
          </p:cNvPicPr>
          <p:nvPr/>
        </p:nvPicPr>
        <p:blipFill>
          <a:blip r:embed="rId3"/>
          <a:stretch>
            <a:fillRect/>
          </a:stretch>
        </p:blipFill>
        <p:spPr>
          <a:xfrm>
            <a:off x="2200009" y="3356167"/>
            <a:ext cx="1696147" cy="1557027"/>
          </a:xfrm>
          <a:prstGeom prst="rect">
            <a:avLst/>
          </a:prstGeom>
        </p:spPr>
      </p:pic>
      <p:cxnSp>
        <p:nvCxnSpPr>
          <p:cNvPr id="8" name="Connecteur en arc 7"/>
          <p:cNvCxnSpPr>
            <a:stCxn id="45" idx="3"/>
            <a:endCxn id="11" idx="0"/>
          </p:cNvCxnSpPr>
          <p:nvPr/>
        </p:nvCxnSpPr>
        <p:spPr>
          <a:xfrm>
            <a:off x="6968210" y="2042354"/>
            <a:ext cx="3358033" cy="1210984"/>
          </a:xfrm>
          <a:prstGeom prst="curvedConnector2">
            <a:avLst/>
          </a:prstGeom>
          <a:ln>
            <a:tailEnd type="triangle"/>
          </a:ln>
        </p:spPr>
        <p:style>
          <a:lnRef idx="1">
            <a:schemeClr val="dk1"/>
          </a:lnRef>
          <a:fillRef idx="0">
            <a:schemeClr val="dk1"/>
          </a:fillRef>
          <a:effectRef idx="0">
            <a:schemeClr val="dk1"/>
          </a:effectRef>
          <a:fontRef idx="minor">
            <a:schemeClr val="tx1"/>
          </a:fontRef>
        </p:style>
      </p:cxnSp>
      <p:grpSp>
        <p:nvGrpSpPr>
          <p:cNvPr id="9" name="Groupe 8"/>
          <p:cNvGrpSpPr/>
          <p:nvPr/>
        </p:nvGrpSpPr>
        <p:grpSpPr>
          <a:xfrm>
            <a:off x="8170094" y="3220501"/>
            <a:ext cx="3171196" cy="1692693"/>
            <a:chOff x="7363774" y="3131084"/>
            <a:chExt cx="3431816" cy="1934364"/>
          </a:xfrm>
        </p:grpSpPr>
        <p:grpSp>
          <p:nvGrpSpPr>
            <p:cNvPr id="10" name="Groupe 9"/>
            <p:cNvGrpSpPr/>
            <p:nvPr/>
          </p:nvGrpSpPr>
          <p:grpSpPr>
            <a:xfrm>
              <a:off x="7363774" y="3131084"/>
              <a:ext cx="3431816" cy="1934364"/>
              <a:chOff x="3419360" y="1846065"/>
              <a:chExt cx="4471860" cy="3090099"/>
            </a:xfrm>
          </p:grpSpPr>
          <p:sp>
            <p:nvSpPr>
              <p:cNvPr id="12" name="ZoneTexte 11"/>
              <p:cNvSpPr txBox="1"/>
              <p:nvPr/>
            </p:nvSpPr>
            <p:spPr>
              <a:xfrm>
                <a:off x="5165414" y="1906010"/>
                <a:ext cx="411605" cy="737499"/>
              </a:xfrm>
              <a:prstGeom prst="rect">
                <a:avLst/>
              </a:prstGeom>
              <a:noFill/>
            </p:spPr>
            <p:txBody>
              <a:bodyPr wrap="square" rtlCol="0">
                <a:spAutoFit/>
              </a:bodyPr>
              <a:lstStyle/>
              <a:p>
                <a:r>
                  <a:rPr lang="fr-FR" sz="2400" dirty="0" smtClean="0"/>
                  <a:t>C</a:t>
                </a:r>
                <a:endParaRPr lang="fr-FR" sz="2400" dirty="0"/>
              </a:p>
            </p:txBody>
          </p:sp>
          <p:sp>
            <p:nvSpPr>
              <p:cNvPr id="13" name="ZoneTexte 12"/>
              <p:cNvSpPr txBox="1"/>
              <p:nvPr/>
            </p:nvSpPr>
            <p:spPr>
              <a:xfrm>
                <a:off x="6907057" y="1906010"/>
                <a:ext cx="527146" cy="737499"/>
              </a:xfrm>
              <a:prstGeom prst="rect">
                <a:avLst/>
              </a:prstGeom>
              <a:noFill/>
            </p:spPr>
            <p:txBody>
              <a:bodyPr wrap="square" rtlCol="0">
                <a:spAutoFit/>
              </a:bodyPr>
              <a:lstStyle/>
              <a:p>
                <a:r>
                  <a:rPr lang="fr-FR" sz="2400" dirty="0" smtClean="0"/>
                  <a:t>K</a:t>
                </a:r>
                <a:endParaRPr lang="fr-FR" sz="2400" dirty="0"/>
              </a:p>
            </p:txBody>
          </p:sp>
          <p:cxnSp>
            <p:nvCxnSpPr>
              <p:cNvPr id="14" name="Connecteur droit 13"/>
              <p:cNvCxnSpPr/>
              <p:nvPr/>
            </p:nvCxnSpPr>
            <p:spPr>
              <a:xfrm>
                <a:off x="6628355" y="1846065"/>
                <a:ext cx="1" cy="3090099"/>
              </a:xfrm>
              <a:prstGeom prst="line">
                <a:avLst/>
              </a:prstGeom>
              <a:ln w="28575"/>
            </p:spPr>
            <p:style>
              <a:lnRef idx="1">
                <a:schemeClr val="dk1"/>
              </a:lnRef>
              <a:fillRef idx="0">
                <a:schemeClr val="dk1"/>
              </a:fillRef>
              <a:effectRef idx="0">
                <a:schemeClr val="dk1"/>
              </a:effectRef>
              <a:fontRef idx="minor">
                <a:schemeClr val="tx1"/>
              </a:fontRef>
            </p:style>
          </p:cxnSp>
          <p:sp>
            <p:nvSpPr>
              <p:cNvPr id="15" name="Rectangle à coins arrondis 14"/>
              <p:cNvSpPr/>
              <p:nvPr/>
            </p:nvSpPr>
            <p:spPr>
              <a:xfrm>
                <a:off x="4924013" y="2557561"/>
                <a:ext cx="894409" cy="37076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sz="1600" dirty="0">
                  <a:solidFill>
                    <a:schemeClr val="tx1"/>
                  </a:solidFill>
                </a:endParaRPr>
              </a:p>
            </p:txBody>
          </p:sp>
          <p:sp>
            <p:nvSpPr>
              <p:cNvPr id="16" name="Rectangle à coins arrondis 15"/>
              <p:cNvSpPr/>
              <p:nvPr/>
            </p:nvSpPr>
            <p:spPr>
              <a:xfrm>
                <a:off x="6907095" y="2900447"/>
                <a:ext cx="720551" cy="490668"/>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sz="1600" dirty="0"/>
              </a:p>
            </p:txBody>
          </p:sp>
          <p:sp>
            <p:nvSpPr>
              <p:cNvPr id="17" name="Rectangle à coins arrondis 16"/>
              <p:cNvSpPr/>
              <p:nvPr/>
            </p:nvSpPr>
            <p:spPr>
              <a:xfrm>
                <a:off x="6797909" y="3698011"/>
                <a:ext cx="555266" cy="42409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sz="1600" dirty="0">
                  <a:solidFill>
                    <a:schemeClr val="tx1"/>
                  </a:solidFill>
                </a:endParaRPr>
              </a:p>
            </p:txBody>
          </p:sp>
          <p:sp>
            <p:nvSpPr>
              <p:cNvPr id="18" name="Rectangle à coins arrondis 17"/>
              <p:cNvSpPr/>
              <p:nvPr/>
            </p:nvSpPr>
            <p:spPr>
              <a:xfrm>
                <a:off x="7364074" y="4137784"/>
                <a:ext cx="527146" cy="36743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sz="1600" dirty="0">
                  <a:solidFill>
                    <a:schemeClr val="bg1"/>
                  </a:solidFill>
                </a:endParaRPr>
              </a:p>
            </p:txBody>
          </p:sp>
          <p:sp>
            <p:nvSpPr>
              <p:cNvPr id="19" name="Rectangle à coins arrondis 18"/>
              <p:cNvSpPr/>
              <p:nvPr/>
            </p:nvSpPr>
            <p:spPr>
              <a:xfrm>
                <a:off x="4214233" y="3071235"/>
                <a:ext cx="709779" cy="44605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sz="1600" dirty="0">
                  <a:solidFill>
                    <a:schemeClr val="tx1"/>
                  </a:solidFill>
                </a:endParaRPr>
              </a:p>
            </p:txBody>
          </p:sp>
          <p:sp>
            <p:nvSpPr>
              <p:cNvPr id="20" name="Rectangle à coins arrondis 19"/>
              <p:cNvSpPr/>
              <p:nvPr/>
            </p:nvSpPr>
            <p:spPr>
              <a:xfrm>
                <a:off x="5379056" y="3129775"/>
                <a:ext cx="1039857" cy="466779"/>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sz="1600" dirty="0" smtClean="0">
                  <a:solidFill>
                    <a:schemeClr val="bg1"/>
                  </a:solidFill>
                </a:endParaRPr>
              </a:p>
            </p:txBody>
          </p:sp>
          <p:sp>
            <p:nvSpPr>
              <p:cNvPr id="21" name="Rectangle à coins arrondis 20"/>
              <p:cNvSpPr/>
              <p:nvPr/>
            </p:nvSpPr>
            <p:spPr>
              <a:xfrm>
                <a:off x="3419360" y="3922279"/>
                <a:ext cx="597751" cy="36830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sz="1600" dirty="0"/>
              </a:p>
            </p:txBody>
          </p:sp>
          <p:sp>
            <p:nvSpPr>
              <p:cNvPr id="22" name="Rectangle à coins arrondis 21"/>
              <p:cNvSpPr/>
              <p:nvPr/>
            </p:nvSpPr>
            <p:spPr>
              <a:xfrm>
                <a:off x="4169491" y="3891792"/>
                <a:ext cx="635250" cy="398789"/>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sz="1600" dirty="0">
                  <a:solidFill>
                    <a:schemeClr val="tx1"/>
                  </a:solidFill>
                </a:endParaRPr>
              </a:p>
            </p:txBody>
          </p:sp>
          <p:sp>
            <p:nvSpPr>
              <p:cNvPr id="23" name="Rectangle à coins arrondis 22"/>
              <p:cNvSpPr/>
              <p:nvPr/>
            </p:nvSpPr>
            <p:spPr>
              <a:xfrm>
                <a:off x="4975838" y="3917060"/>
                <a:ext cx="652306" cy="35519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sz="1600" dirty="0">
                  <a:solidFill>
                    <a:schemeClr val="bg1"/>
                  </a:solidFill>
                </a:endParaRPr>
              </a:p>
            </p:txBody>
          </p:sp>
          <p:cxnSp>
            <p:nvCxnSpPr>
              <p:cNvPr id="24" name="Connecteur droit avec flèche 23"/>
              <p:cNvCxnSpPr>
                <a:stCxn id="15" idx="2"/>
                <a:endCxn id="19" idx="0"/>
              </p:cNvCxnSpPr>
              <p:nvPr/>
            </p:nvCxnSpPr>
            <p:spPr>
              <a:xfrm flipH="1">
                <a:off x="4569123" y="2928323"/>
                <a:ext cx="802095" cy="142912"/>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25" name="Connecteur droit avec flèche 24"/>
              <p:cNvCxnSpPr>
                <a:stCxn id="15" idx="2"/>
                <a:endCxn id="20" idx="0"/>
              </p:cNvCxnSpPr>
              <p:nvPr/>
            </p:nvCxnSpPr>
            <p:spPr>
              <a:xfrm>
                <a:off x="5371218" y="2928323"/>
                <a:ext cx="527767" cy="201452"/>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26" name="Connecteur droit avec flèche 25"/>
              <p:cNvCxnSpPr>
                <a:stCxn id="19" idx="2"/>
                <a:endCxn id="21" idx="0"/>
              </p:cNvCxnSpPr>
              <p:nvPr/>
            </p:nvCxnSpPr>
            <p:spPr>
              <a:xfrm flipH="1">
                <a:off x="3718236" y="3517286"/>
                <a:ext cx="850887" cy="404993"/>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27" name="Connecteur droit avec flèche 26"/>
              <p:cNvCxnSpPr>
                <a:stCxn id="19" idx="2"/>
                <a:endCxn id="22" idx="0"/>
              </p:cNvCxnSpPr>
              <p:nvPr/>
            </p:nvCxnSpPr>
            <p:spPr>
              <a:xfrm flipH="1">
                <a:off x="4487117" y="3517285"/>
                <a:ext cx="82005" cy="374507"/>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28" name="Connecteur droit avec flèche 27"/>
              <p:cNvCxnSpPr>
                <a:stCxn id="19" idx="2"/>
                <a:endCxn id="23" idx="0"/>
              </p:cNvCxnSpPr>
              <p:nvPr/>
            </p:nvCxnSpPr>
            <p:spPr>
              <a:xfrm>
                <a:off x="4569123" y="3517286"/>
                <a:ext cx="732868" cy="399774"/>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grpSp>
        <p:sp>
          <p:nvSpPr>
            <p:cNvPr id="11" name="Rectangle à coins arrondis 10"/>
            <p:cNvSpPr/>
            <p:nvPr/>
          </p:nvSpPr>
          <p:spPr>
            <a:xfrm>
              <a:off x="9353927" y="3168609"/>
              <a:ext cx="686392" cy="232092"/>
            </a:xfrm>
            <a:prstGeom prst="round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sz="1600" dirty="0">
                <a:solidFill>
                  <a:schemeClr val="tx1"/>
                </a:solidFill>
              </a:endParaRPr>
            </a:p>
          </p:txBody>
        </p:sp>
      </p:grpSp>
      <p:sp>
        <p:nvSpPr>
          <p:cNvPr id="29" name="ZoneTexte 28"/>
          <p:cNvSpPr txBox="1"/>
          <p:nvPr/>
        </p:nvSpPr>
        <p:spPr>
          <a:xfrm>
            <a:off x="8666279" y="1805354"/>
            <a:ext cx="1903620" cy="369332"/>
          </a:xfrm>
          <a:prstGeom prst="rect">
            <a:avLst/>
          </a:prstGeom>
          <a:noFill/>
        </p:spPr>
        <p:txBody>
          <a:bodyPr wrap="square" rtlCol="0">
            <a:spAutoFit/>
          </a:bodyPr>
          <a:lstStyle/>
          <a:p>
            <a:r>
              <a:rPr lang="fr-FR" dirty="0" smtClean="0">
                <a:latin typeface="Eras Medium ITC" panose="020B0602030504020804" pitchFamily="34" charset="0"/>
              </a:rPr>
              <a:t>Effets de fixation</a:t>
            </a:r>
            <a:endParaRPr lang="fr-FR" dirty="0">
              <a:latin typeface="Eras Medium ITC" panose="020B0602030504020804" pitchFamily="34" charset="0"/>
            </a:endParaRPr>
          </a:p>
        </p:txBody>
      </p:sp>
      <p:sp>
        <p:nvSpPr>
          <p:cNvPr id="30" name="ZoneTexte 29"/>
          <p:cNvSpPr txBox="1"/>
          <p:nvPr/>
        </p:nvSpPr>
        <p:spPr>
          <a:xfrm>
            <a:off x="4800044" y="3713407"/>
            <a:ext cx="2514923" cy="369332"/>
          </a:xfrm>
          <a:prstGeom prst="rect">
            <a:avLst/>
          </a:prstGeom>
          <a:noFill/>
        </p:spPr>
        <p:txBody>
          <a:bodyPr wrap="square" rtlCol="0">
            <a:spAutoFit/>
          </a:bodyPr>
          <a:lstStyle/>
          <a:p>
            <a:r>
              <a:rPr lang="fr-FR" dirty="0" smtClean="0">
                <a:latin typeface="Eras Medium ITC" panose="020B0602030504020804" pitchFamily="34" charset="0"/>
              </a:rPr>
              <a:t>Innovations originales</a:t>
            </a:r>
            <a:endParaRPr lang="fr-FR" dirty="0">
              <a:latin typeface="Eras Medium ITC" panose="020B0602030504020804" pitchFamily="34" charset="0"/>
            </a:endParaRPr>
          </a:p>
        </p:txBody>
      </p:sp>
      <p:cxnSp>
        <p:nvCxnSpPr>
          <p:cNvPr id="31" name="Connecteur en arc 30"/>
          <p:cNvCxnSpPr>
            <a:stCxn id="45" idx="1"/>
            <a:endCxn id="7" idx="0"/>
          </p:cNvCxnSpPr>
          <p:nvPr/>
        </p:nvCxnSpPr>
        <p:spPr>
          <a:xfrm rot="10800000" flipV="1">
            <a:off x="3048084" y="2042353"/>
            <a:ext cx="2136793" cy="1313813"/>
          </a:xfrm>
          <a:prstGeom prst="curvedConnector2">
            <a:avLst/>
          </a:prstGeom>
          <a:ln>
            <a:tailEnd type="triangle"/>
          </a:ln>
        </p:spPr>
        <p:style>
          <a:lnRef idx="1">
            <a:schemeClr val="dk1"/>
          </a:lnRef>
          <a:fillRef idx="0">
            <a:schemeClr val="dk1"/>
          </a:fillRef>
          <a:effectRef idx="0">
            <a:schemeClr val="dk1"/>
          </a:effectRef>
          <a:fontRef idx="minor">
            <a:schemeClr val="tx1"/>
          </a:fontRef>
        </p:style>
      </p:cxnSp>
      <p:sp>
        <p:nvSpPr>
          <p:cNvPr id="32" name="ZoneTexte 31"/>
          <p:cNvSpPr txBox="1"/>
          <p:nvPr/>
        </p:nvSpPr>
        <p:spPr>
          <a:xfrm>
            <a:off x="1146022" y="1977918"/>
            <a:ext cx="2252216" cy="646331"/>
          </a:xfrm>
          <a:prstGeom prst="rect">
            <a:avLst/>
          </a:prstGeom>
          <a:noFill/>
        </p:spPr>
        <p:txBody>
          <a:bodyPr wrap="square" rtlCol="0">
            <a:spAutoFit/>
          </a:bodyPr>
          <a:lstStyle/>
          <a:p>
            <a:pPr algn="r"/>
            <a:r>
              <a:rPr lang="fr-FR" dirty="0" smtClean="0">
                <a:latin typeface="Eras Medium ITC" panose="020B0602030504020804" pitchFamily="34" charset="0"/>
              </a:rPr>
              <a:t>Système conceptuel du jeu</a:t>
            </a:r>
            <a:endParaRPr lang="fr-FR" dirty="0">
              <a:latin typeface="Eras Medium ITC" panose="020B0602030504020804" pitchFamily="34" charset="0"/>
            </a:endParaRPr>
          </a:p>
        </p:txBody>
      </p:sp>
      <p:cxnSp>
        <p:nvCxnSpPr>
          <p:cNvPr id="33" name="Connecteur droit avec flèche 32"/>
          <p:cNvCxnSpPr>
            <a:stCxn id="7" idx="2"/>
            <a:endCxn id="41" idx="1"/>
          </p:cNvCxnSpPr>
          <p:nvPr/>
        </p:nvCxnSpPr>
        <p:spPr>
          <a:xfrm>
            <a:off x="3048083" y="4913194"/>
            <a:ext cx="531" cy="67462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nvGrpSpPr>
          <p:cNvPr id="34" name="Groupe 33"/>
          <p:cNvGrpSpPr/>
          <p:nvPr/>
        </p:nvGrpSpPr>
        <p:grpSpPr>
          <a:xfrm>
            <a:off x="2338777" y="5476780"/>
            <a:ext cx="1628800" cy="1251851"/>
            <a:chOff x="2338777" y="5476780"/>
            <a:chExt cx="1628800" cy="1251851"/>
          </a:xfrm>
        </p:grpSpPr>
        <p:grpSp>
          <p:nvGrpSpPr>
            <p:cNvPr id="35" name="Groupe 34"/>
            <p:cNvGrpSpPr/>
            <p:nvPr/>
          </p:nvGrpSpPr>
          <p:grpSpPr>
            <a:xfrm>
              <a:off x="2338777" y="5587823"/>
              <a:ext cx="1628800" cy="1044054"/>
              <a:chOff x="4225172" y="4661321"/>
              <a:chExt cx="3617207" cy="1846078"/>
            </a:xfrm>
          </p:grpSpPr>
          <p:grpSp>
            <p:nvGrpSpPr>
              <p:cNvPr id="38" name="Groupe 37"/>
              <p:cNvGrpSpPr/>
              <p:nvPr/>
            </p:nvGrpSpPr>
            <p:grpSpPr>
              <a:xfrm>
                <a:off x="4225172" y="4661321"/>
                <a:ext cx="3617207" cy="1846078"/>
                <a:chOff x="2721238" y="2072236"/>
                <a:chExt cx="6511411" cy="3872108"/>
              </a:xfrm>
            </p:grpSpPr>
            <p:sp>
              <p:nvSpPr>
                <p:cNvPr id="41" name="Losange 16"/>
                <p:cNvSpPr/>
                <p:nvPr/>
              </p:nvSpPr>
              <p:spPr>
                <a:xfrm>
                  <a:off x="2721238" y="2072236"/>
                  <a:ext cx="6511411" cy="3796204"/>
                </a:xfrm>
                <a:custGeom>
                  <a:avLst/>
                  <a:gdLst>
                    <a:gd name="connsiteX0" fmla="*/ 0 w 4212349"/>
                    <a:gd name="connsiteY0" fmla="*/ 1898102 h 3796204"/>
                    <a:gd name="connsiteX1" fmla="*/ 2106175 w 4212349"/>
                    <a:gd name="connsiteY1" fmla="*/ 0 h 3796204"/>
                    <a:gd name="connsiteX2" fmla="*/ 4212349 w 4212349"/>
                    <a:gd name="connsiteY2" fmla="*/ 1898102 h 3796204"/>
                    <a:gd name="connsiteX3" fmla="*/ 2106175 w 4212349"/>
                    <a:gd name="connsiteY3" fmla="*/ 3796204 h 3796204"/>
                    <a:gd name="connsiteX4" fmla="*/ 0 w 4212349"/>
                    <a:gd name="connsiteY4" fmla="*/ 1898102 h 3796204"/>
                    <a:gd name="connsiteX0" fmla="*/ 0 w 4943869"/>
                    <a:gd name="connsiteY0" fmla="*/ 526502 h 3796204"/>
                    <a:gd name="connsiteX1" fmla="*/ 2837695 w 4943869"/>
                    <a:gd name="connsiteY1" fmla="*/ 0 h 3796204"/>
                    <a:gd name="connsiteX2" fmla="*/ 4943869 w 4943869"/>
                    <a:gd name="connsiteY2" fmla="*/ 1898102 h 3796204"/>
                    <a:gd name="connsiteX3" fmla="*/ 2837695 w 4943869"/>
                    <a:gd name="connsiteY3" fmla="*/ 3796204 h 3796204"/>
                    <a:gd name="connsiteX4" fmla="*/ 0 w 4943869"/>
                    <a:gd name="connsiteY4" fmla="*/ 526502 h 3796204"/>
                    <a:gd name="connsiteX0" fmla="*/ 0 w 6511411"/>
                    <a:gd name="connsiteY0" fmla="*/ 526502 h 3796204"/>
                    <a:gd name="connsiteX1" fmla="*/ 2837695 w 6511411"/>
                    <a:gd name="connsiteY1" fmla="*/ 0 h 3796204"/>
                    <a:gd name="connsiteX2" fmla="*/ 6511411 w 6511411"/>
                    <a:gd name="connsiteY2" fmla="*/ 343622 h 3796204"/>
                    <a:gd name="connsiteX3" fmla="*/ 2837695 w 6511411"/>
                    <a:gd name="connsiteY3" fmla="*/ 3796204 h 3796204"/>
                    <a:gd name="connsiteX4" fmla="*/ 0 w 6511411"/>
                    <a:gd name="connsiteY4" fmla="*/ 526502 h 3796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11411" h="3796204">
                      <a:moveTo>
                        <a:pt x="0" y="526502"/>
                      </a:moveTo>
                      <a:lnTo>
                        <a:pt x="2837695" y="0"/>
                      </a:lnTo>
                      <a:lnTo>
                        <a:pt x="6511411" y="343622"/>
                      </a:lnTo>
                      <a:lnTo>
                        <a:pt x="2837695" y="3796204"/>
                      </a:lnTo>
                      <a:lnTo>
                        <a:pt x="0" y="526502"/>
                      </a:lnTo>
                      <a:close/>
                    </a:path>
                  </a:pathLst>
                </a:cu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Eras Medium ITC" panose="020B0602030504020804" pitchFamily="34" charset="0"/>
                  </a:endParaRPr>
                </a:p>
              </p:txBody>
            </p:sp>
            <p:cxnSp>
              <p:nvCxnSpPr>
                <p:cNvPr id="42" name="Connecteur droit 41"/>
                <p:cNvCxnSpPr/>
                <p:nvPr/>
              </p:nvCxnSpPr>
              <p:spPr>
                <a:xfrm flipH="1">
                  <a:off x="5558932" y="2094181"/>
                  <a:ext cx="12170" cy="3850163"/>
                </a:xfrm>
                <a:prstGeom prst="line">
                  <a:avLst/>
                </a:prstGeom>
                <a:ln w="38100">
                  <a:headEnd type="none" w="med" len="med"/>
                  <a:tailEnd type="none" w="med" len="med"/>
                </a:ln>
              </p:spPr>
              <p:style>
                <a:lnRef idx="1">
                  <a:schemeClr val="accent5"/>
                </a:lnRef>
                <a:fillRef idx="0">
                  <a:schemeClr val="accent5"/>
                </a:fillRef>
                <a:effectRef idx="0">
                  <a:schemeClr val="accent5"/>
                </a:effectRef>
                <a:fontRef idx="minor">
                  <a:schemeClr val="tx1"/>
                </a:fontRef>
              </p:style>
            </p:cxnSp>
          </p:grpSp>
          <p:cxnSp>
            <p:nvCxnSpPr>
              <p:cNvPr id="39" name="Connecteur droit 38"/>
              <p:cNvCxnSpPr/>
              <p:nvPr/>
            </p:nvCxnSpPr>
            <p:spPr>
              <a:xfrm>
                <a:off x="5144205" y="5024980"/>
                <a:ext cx="652333" cy="365886"/>
              </a:xfrm>
              <a:prstGeom prst="line">
                <a:avLst/>
              </a:prstGeom>
              <a:ln w="38100">
                <a:headEnd type="none" w="med" len="med"/>
                <a:tailEnd type="none" w="med" len="med"/>
              </a:ln>
            </p:spPr>
            <p:style>
              <a:lnRef idx="1">
                <a:schemeClr val="accent5"/>
              </a:lnRef>
              <a:fillRef idx="0">
                <a:schemeClr val="accent5"/>
              </a:fillRef>
              <a:effectRef idx="0">
                <a:schemeClr val="accent5"/>
              </a:effectRef>
              <a:fontRef idx="minor">
                <a:schemeClr val="tx1"/>
              </a:fontRef>
            </p:style>
          </p:cxnSp>
          <p:cxnSp>
            <p:nvCxnSpPr>
              <p:cNvPr id="40" name="Connecteur droit 39"/>
              <p:cNvCxnSpPr/>
              <p:nvPr/>
            </p:nvCxnSpPr>
            <p:spPr>
              <a:xfrm flipH="1">
                <a:off x="5804943" y="5401329"/>
                <a:ext cx="501412" cy="521799"/>
              </a:xfrm>
              <a:prstGeom prst="line">
                <a:avLst/>
              </a:prstGeom>
              <a:ln w="38100">
                <a:headEnd type="none" w="med" len="med"/>
                <a:tailEnd type="none" w="med" len="med"/>
              </a:ln>
            </p:spPr>
            <p:style>
              <a:lnRef idx="1">
                <a:schemeClr val="accent5"/>
              </a:lnRef>
              <a:fillRef idx="0">
                <a:schemeClr val="accent5"/>
              </a:fillRef>
              <a:effectRef idx="0">
                <a:schemeClr val="accent5"/>
              </a:effectRef>
              <a:fontRef idx="minor">
                <a:schemeClr val="tx1"/>
              </a:fontRef>
            </p:style>
          </p:cxnSp>
        </p:grpSp>
        <p:sp>
          <p:nvSpPr>
            <p:cNvPr id="36" name="Ellipse 35"/>
            <p:cNvSpPr/>
            <p:nvPr/>
          </p:nvSpPr>
          <p:spPr>
            <a:xfrm>
              <a:off x="2893237" y="6498784"/>
              <a:ext cx="269790" cy="229847"/>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p>
          </p:txBody>
        </p:sp>
        <p:sp>
          <p:nvSpPr>
            <p:cNvPr id="37" name="ZoneTexte 36"/>
            <p:cNvSpPr txBox="1"/>
            <p:nvPr/>
          </p:nvSpPr>
          <p:spPr>
            <a:xfrm>
              <a:off x="2765945" y="5476780"/>
              <a:ext cx="832849" cy="1107996"/>
            </a:xfrm>
            <a:prstGeom prst="rect">
              <a:avLst/>
            </a:prstGeom>
            <a:noFill/>
          </p:spPr>
          <p:txBody>
            <a:bodyPr wrap="square" rtlCol="0">
              <a:spAutoFit/>
            </a:bodyPr>
            <a:lstStyle/>
            <a:p>
              <a:r>
                <a:rPr lang="fr-FR" sz="6600" b="1" dirty="0" smtClean="0">
                  <a:solidFill>
                    <a:srgbClr val="FF0000"/>
                  </a:solidFill>
                  <a:latin typeface="Eras Medium ITC" panose="020B0602030504020804" pitchFamily="34" charset="0"/>
                </a:rPr>
                <a:t>?</a:t>
              </a:r>
              <a:endParaRPr lang="fr-FR" sz="6600" b="1" dirty="0">
                <a:solidFill>
                  <a:srgbClr val="FF0000"/>
                </a:solidFill>
                <a:latin typeface="Eras Medium ITC" panose="020B0602030504020804" pitchFamily="34" charset="0"/>
              </a:endParaRPr>
            </a:p>
          </p:txBody>
        </p:sp>
      </p:grpSp>
      <p:cxnSp>
        <p:nvCxnSpPr>
          <p:cNvPr id="43" name="Connecteur droit avec flèche 42"/>
          <p:cNvCxnSpPr>
            <a:endCxn id="7" idx="3"/>
          </p:cNvCxnSpPr>
          <p:nvPr/>
        </p:nvCxnSpPr>
        <p:spPr>
          <a:xfrm flipH="1">
            <a:off x="3896156" y="4120855"/>
            <a:ext cx="4090547" cy="1382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4" name="ZoneTexte 43"/>
          <p:cNvSpPr txBox="1"/>
          <p:nvPr/>
        </p:nvSpPr>
        <p:spPr>
          <a:xfrm>
            <a:off x="4060157" y="5881975"/>
            <a:ext cx="4867132" cy="369332"/>
          </a:xfrm>
          <a:prstGeom prst="rect">
            <a:avLst/>
          </a:prstGeom>
          <a:solidFill>
            <a:srgbClr val="6C1348"/>
          </a:solidFill>
          <a:effectLst>
            <a:outerShdw blurRad="50800" dist="38100" dir="2700000" algn="tl" rotWithShape="0">
              <a:prstClr val="black">
                <a:alpha val="40000"/>
              </a:prstClr>
            </a:outerShdw>
          </a:effectLst>
        </p:spPr>
        <p:txBody>
          <a:bodyPr wrap="square" rtlCol="0">
            <a:spAutoFit/>
          </a:bodyPr>
          <a:lstStyle/>
          <a:p>
            <a:r>
              <a:rPr lang="fr-FR" dirty="0" smtClean="0">
                <a:solidFill>
                  <a:schemeClr val="bg1"/>
                </a:solidFill>
                <a:latin typeface="Eras Medium ITC" panose="020B0602030504020804" pitchFamily="34" charset="0"/>
              </a:rPr>
              <a:t>Quel nouveau bassin versant a-t-on obtenu ?</a:t>
            </a:r>
            <a:endParaRPr lang="fr-FR" dirty="0">
              <a:solidFill>
                <a:schemeClr val="bg1"/>
              </a:solidFill>
              <a:latin typeface="Eras Medium ITC" panose="020B0602030504020804" pitchFamily="34" charset="0"/>
            </a:endParaRPr>
          </a:p>
        </p:txBody>
      </p:sp>
      <p:pic>
        <p:nvPicPr>
          <p:cNvPr id="45" name="Image 44"/>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16107"/>
          <a:stretch/>
        </p:blipFill>
        <p:spPr>
          <a:xfrm>
            <a:off x="5184876" y="1255167"/>
            <a:ext cx="1783334" cy="1574374"/>
          </a:xfrm>
          <a:prstGeom prst="rect">
            <a:avLst/>
          </a:prstGeom>
        </p:spPr>
      </p:pic>
      <p:cxnSp>
        <p:nvCxnSpPr>
          <p:cNvPr id="50" name="Connecteur droit avec flèche 49"/>
          <p:cNvCxnSpPr/>
          <p:nvPr/>
        </p:nvCxnSpPr>
        <p:spPr>
          <a:xfrm flipH="1">
            <a:off x="3026304" y="5251721"/>
            <a:ext cx="1144979" cy="242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3" name="ZoneTexte 52"/>
          <p:cNvSpPr txBox="1"/>
          <p:nvPr/>
        </p:nvSpPr>
        <p:spPr>
          <a:xfrm>
            <a:off x="4354286" y="4865788"/>
            <a:ext cx="5517090" cy="646331"/>
          </a:xfrm>
          <a:prstGeom prst="rect">
            <a:avLst/>
          </a:prstGeom>
          <a:solidFill>
            <a:srgbClr val="6C1348"/>
          </a:solidFill>
          <a:effectLst>
            <a:outerShdw blurRad="50800" dist="38100" dir="2700000" algn="tl" rotWithShape="0">
              <a:prstClr val="black">
                <a:alpha val="40000"/>
              </a:prstClr>
            </a:outerShdw>
          </a:effectLst>
        </p:spPr>
        <p:txBody>
          <a:bodyPr wrap="square" rtlCol="0">
            <a:spAutoFit/>
          </a:bodyPr>
          <a:lstStyle/>
          <a:p>
            <a:r>
              <a:rPr lang="fr-FR" dirty="0" smtClean="0">
                <a:solidFill>
                  <a:schemeClr val="bg1"/>
                </a:solidFill>
                <a:latin typeface="Eras Medium ITC" panose="020B0602030504020804" pitchFamily="34" charset="0"/>
              </a:rPr>
              <a:t>Quelles recommandations pour des politiques publiques qui accompagnent ce changement?</a:t>
            </a:r>
            <a:endParaRPr lang="fr-FR" dirty="0">
              <a:solidFill>
                <a:schemeClr val="bg1"/>
              </a:solidFill>
              <a:latin typeface="Eras Medium ITC" panose="020B0602030504020804" pitchFamily="34" charset="0"/>
            </a:endParaRPr>
          </a:p>
        </p:txBody>
      </p:sp>
      <p:pic>
        <p:nvPicPr>
          <p:cNvPr id="54" name="Picture 4" descr="RÃ©sultat de recherche d'images pour &quot;ministÃ¨re  clipart&quot;"/>
          <p:cNvPicPr>
            <a:picLocks noChangeAspect="1" noChangeArrowheads="1"/>
          </p:cNvPicPr>
          <p:nvPr/>
        </p:nvPicPr>
        <p:blipFill rotWithShape="1">
          <a:blip r:embed="rId5">
            <a:extLst>
              <a:ext uri="{28A0092B-C50C-407E-A947-70E740481C1C}">
                <a14:useLocalDpi xmlns:a14="http://schemas.microsoft.com/office/drawing/2010/main" val="0"/>
              </a:ext>
            </a:extLst>
          </a:blip>
          <a:srcRect l="40208" t="35043" r="40547" b="45164"/>
          <a:stretch/>
        </p:blipFill>
        <p:spPr bwMode="auto">
          <a:xfrm>
            <a:off x="9224956" y="4896560"/>
            <a:ext cx="634266" cy="649018"/>
          </a:xfrm>
          <a:prstGeom prst="rect">
            <a:avLst/>
          </a:prstGeom>
          <a:noFill/>
          <a:extLst>
            <a:ext uri="{909E8E84-426E-40DD-AFC4-6F175D3DCCD1}">
              <a14:hiddenFill xmlns:a14="http://schemas.microsoft.com/office/drawing/2010/main">
                <a:solidFill>
                  <a:srgbClr val="FFFFFF"/>
                </a:solidFill>
              </a14:hiddenFill>
            </a:ext>
          </a:extLst>
        </p:spPr>
      </p:pic>
      <p:sp>
        <p:nvSpPr>
          <p:cNvPr id="55" name="ZoneTexte 54"/>
          <p:cNvSpPr txBox="1"/>
          <p:nvPr/>
        </p:nvSpPr>
        <p:spPr>
          <a:xfrm>
            <a:off x="4484041" y="3002461"/>
            <a:ext cx="3635537" cy="646331"/>
          </a:xfrm>
          <a:prstGeom prst="rect">
            <a:avLst/>
          </a:prstGeom>
          <a:solidFill>
            <a:srgbClr val="6C1348"/>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r-FR" dirty="0" smtClean="0">
                <a:solidFill>
                  <a:schemeClr val="bg1"/>
                </a:solidFill>
                <a:latin typeface="Eras Medium ITC" panose="020B0602030504020804" pitchFamily="34" charset="0"/>
              </a:rPr>
              <a:t>Quelles évolutions de la méthode pour une utilisation générique ?</a:t>
            </a:r>
            <a:endParaRPr lang="fr-FR" dirty="0">
              <a:solidFill>
                <a:schemeClr val="bg1"/>
              </a:solidFill>
              <a:latin typeface="Eras Medium ITC" panose="020B0602030504020804" pitchFamily="34" charset="0"/>
            </a:endParaRPr>
          </a:p>
        </p:txBody>
      </p:sp>
      <p:sp>
        <p:nvSpPr>
          <p:cNvPr id="4" name="Rectangle 3"/>
          <p:cNvSpPr/>
          <p:nvPr/>
        </p:nvSpPr>
        <p:spPr>
          <a:xfrm>
            <a:off x="8929063" y="5836391"/>
            <a:ext cx="481011" cy="457816"/>
          </a:xfrm>
          <a:prstGeom prst="rect">
            <a:avLst/>
          </a:prstGeom>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2400" dirty="0" smtClean="0">
                <a:latin typeface="Eras Medium ITC" panose="020B0602030504020804" pitchFamily="34" charset="0"/>
              </a:rPr>
              <a:t>1</a:t>
            </a:r>
            <a:endParaRPr lang="fr-FR" sz="2400" dirty="0">
              <a:latin typeface="Eras Medium ITC" panose="020B0602030504020804" pitchFamily="34" charset="0"/>
            </a:endParaRPr>
          </a:p>
        </p:txBody>
      </p:sp>
      <p:sp>
        <p:nvSpPr>
          <p:cNvPr id="49" name="Rectangle 48"/>
          <p:cNvSpPr/>
          <p:nvPr/>
        </p:nvSpPr>
        <p:spPr>
          <a:xfrm>
            <a:off x="9921342" y="4960045"/>
            <a:ext cx="481011" cy="457816"/>
          </a:xfrm>
          <a:prstGeom prst="rect">
            <a:avLst/>
          </a:prstGeom>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2400" dirty="0">
                <a:latin typeface="Eras Medium ITC" panose="020B0602030504020804" pitchFamily="34" charset="0"/>
              </a:rPr>
              <a:t>2</a:t>
            </a:r>
          </a:p>
        </p:txBody>
      </p:sp>
      <p:sp>
        <p:nvSpPr>
          <p:cNvPr id="51" name="Rectangle 50"/>
          <p:cNvSpPr/>
          <p:nvPr/>
        </p:nvSpPr>
        <p:spPr>
          <a:xfrm>
            <a:off x="8159230" y="3100829"/>
            <a:ext cx="481011" cy="457816"/>
          </a:xfrm>
          <a:prstGeom prst="rect">
            <a:avLst/>
          </a:prstGeom>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2400" dirty="0" smtClean="0">
                <a:latin typeface="Eras Medium ITC" panose="020B0602030504020804" pitchFamily="34" charset="0"/>
              </a:rPr>
              <a:t>3</a:t>
            </a:r>
            <a:endParaRPr lang="fr-FR" sz="2400" dirty="0">
              <a:latin typeface="Eras Medium ITC" panose="020B0602030504020804" pitchFamily="34" charset="0"/>
            </a:endParaRPr>
          </a:p>
        </p:txBody>
      </p:sp>
    </p:spTree>
    <p:extLst>
      <p:ext uri="{BB962C8B-B14F-4D97-AF65-F5344CB8AC3E}">
        <p14:creationId xmlns:p14="http://schemas.microsoft.com/office/powerpoint/2010/main" val="252218378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B5152189-E67B-4D26-B052-76DE3D6CF7C5}" type="slidenum">
              <a:rPr lang="fr-FR" smtClean="0"/>
              <a:pPr/>
              <a:t>52</a:t>
            </a:fld>
            <a:endParaRPr lang="fr-FR"/>
          </a:p>
        </p:txBody>
      </p:sp>
      <p:sp>
        <p:nvSpPr>
          <p:cNvPr id="3" name="Titre 2"/>
          <p:cNvSpPr>
            <a:spLocks noGrp="1"/>
          </p:cNvSpPr>
          <p:nvPr>
            <p:ph type="title"/>
          </p:nvPr>
        </p:nvSpPr>
        <p:spPr/>
        <p:txBody>
          <a:bodyPr/>
          <a:lstStyle/>
          <a:p>
            <a:r>
              <a:rPr lang="fr-FR" dirty="0"/>
              <a:t>Un bassin versant avec des relations transversales aux filières</a:t>
            </a:r>
          </a:p>
        </p:txBody>
      </p:sp>
      <p:sp>
        <p:nvSpPr>
          <p:cNvPr id="5" name="Sous-titre 4"/>
          <p:cNvSpPr>
            <a:spLocks noGrp="1"/>
          </p:cNvSpPr>
          <p:nvPr>
            <p:ph type="subTitle" idx="13"/>
          </p:nvPr>
        </p:nvSpPr>
        <p:spPr>
          <a:xfrm>
            <a:off x="0" y="691834"/>
            <a:ext cx="7974098" cy="390413"/>
          </a:xfrm>
        </p:spPr>
        <p:txBody>
          <a:bodyPr/>
          <a:lstStyle/>
          <a:p>
            <a:r>
              <a:rPr lang="fr-FR" dirty="0"/>
              <a:t>VI. Discussion </a:t>
            </a:r>
            <a:r>
              <a:rPr lang="fr-FR" dirty="0" smtClean="0"/>
              <a:t>générale: l’objet obtenu</a:t>
            </a:r>
            <a:endParaRPr lang="fr-FR" dirty="0"/>
          </a:p>
        </p:txBody>
      </p:sp>
      <p:sp>
        <p:nvSpPr>
          <p:cNvPr id="33" name="Organigramme : Alternative 32"/>
          <p:cNvSpPr/>
          <p:nvPr/>
        </p:nvSpPr>
        <p:spPr>
          <a:xfrm>
            <a:off x="10256227" y="3879959"/>
            <a:ext cx="1347259" cy="1874947"/>
          </a:xfrm>
          <a:prstGeom prst="flowChartAlternateProcess">
            <a:avLst/>
          </a:pr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Organigramme : Alternative 33"/>
          <p:cNvSpPr/>
          <p:nvPr/>
        </p:nvSpPr>
        <p:spPr>
          <a:xfrm>
            <a:off x="539124" y="3895109"/>
            <a:ext cx="1404356" cy="1640900"/>
          </a:xfrm>
          <a:prstGeom prst="flowChartAlternateProcess">
            <a:avLst/>
          </a:pr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Ellipse 15"/>
          <p:cNvSpPr/>
          <p:nvPr/>
        </p:nvSpPr>
        <p:spPr>
          <a:xfrm>
            <a:off x="1760364" y="1652909"/>
            <a:ext cx="7989750" cy="4573195"/>
          </a:xfrm>
          <a:custGeom>
            <a:avLst/>
            <a:gdLst>
              <a:gd name="connsiteX0" fmla="*/ 0 w 4684170"/>
              <a:gd name="connsiteY0" fmla="*/ 2016501 h 4033002"/>
              <a:gd name="connsiteX1" fmla="*/ 2342085 w 4684170"/>
              <a:gd name="connsiteY1" fmla="*/ 0 h 4033002"/>
              <a:gd name="connsiteX2" fmla="*/ 4684170 w 4684170"/>
              <a:gd name="connsiteY2" fmla="*/ 2016501 h 4033002"/>
              <a:gd name="connsiteX3" fmla="*/ 2342085 w 4684170"/>
              <a:gd name="connsiteY3" fmla="*/ 4033002 h 4033002"/>
              <a:gd name="connsiteX4" fmla="*/ 0 w 4684170"/>
              <a:gd name="connsiteY4" fmla="*/ 2016501 h 4033002"/>
              <a:gd name="connsiteX0" fmla="*/ 0 w 5533256"/>
              <a:gd name="connsiteY0" fmla="*/ 816734 h 4275162"/>
              <a:gd name="connsiteX1" fmla="*/ 3191171 w 5533256"/>
              <a:gd name="connsiteY1" fmla="*/ 211022 h 4275162"/>
              <a:gd name="connsiteX2" fmla="*/ 5533256 w 5533256"/>
              <a:gd name="connsiteY2" fmla="*/ 2227523 h 4275162"/>
              <a:gd name="connsiteX3" fmla="*/ 3191171 w 5533256"/>
              <a:gd name="connsiteY3" fmla="*/ 4244024 h 4275162"/>
              <a:gd name="connsiteX4" fmla="*/ 0 w 5533256"/>
              <a:gd name="connsiteY4" fmla="*/ 816734 h 4275162"/>
              <a:gd name="connsiteX0" fmla="*/ 0 w 6930982"/>
              <a:gd name="connsiteY0" fmla="*/ 1013739 h 4442808"/>
              <a:gd name="connsiteX1" fmla="*/ 3191171 w 6930982"/>
              <a:gd name="connsiteY1" fmla="*/ 408027 h 4442808"/>
              <a:gd name="connsiteX2" fmla="*/ 6930982 w 6930982"/>
              <a:gd name="connsiteY2" fmla="*/ 556539 h 4442808"/>
              <a:gd name="connsiteX3" fmla="*/ 3191171 w 6930982"/>
              <a:gd name="connsiteY3" fmla="*/ 4441029 h 4442808"/>
              <a:gd name="connsiteX4" fmla="*/ 0 w 6930982"/>
              <a:gd name="connsiteY4" fmla="*/ 1013739 h 4442808"/>
              <a:gd name="connsiteX0" fmla="*/ 6 w 6930988"/>
              <a:gd name="connsiteY0" fmla="*/ 1201514 h 4630352"/>
              <a:gd name="connsiteX1" fmla="*/ 3217302 w 6930988"/>
              <a:gd name="connsiteY1" fmla="*/ 151665 h 4630352"/>
              <a:gd name="connsiteX2" fmla="*/ 6930988 w 6930988"/>
              <a:gd name="connsiteY2" fmla="*/ 744314 h 4630352"/>
              <a:gd name="connsiteX3" fmla="*/ 3191177 w 6930988"/>
              <a:gd name="connsiteY3" fmla="*/ 4628804 h 4630352"/>
              <a:gd name="connsiteX4" fmla="*/ 6 w 6930988"/>
              <a:gd name="connsiteY4" fmla="*/ 1201514 h 4630352"/>
              <a:gd name="connsiteX0" fmla="*/ 6 w 6983239"/>
              <a:gd name="connsiteY0" fmla="*/ 978730 h 4615459"/>
              <a:gd name="connsiteX1" fmla="*/ 3269553 w 6983239"/>
              <a:gd name="connsiteY1" fmla="*/ 137887 h 4615459"/>
              <a:gd name="connsiteX2" fmla="*/ 6983239 w 6983239"/>
              <a:gd name="connsiteY2" fmla="*/ 730536 h 4615459"/>
              <a:gd name="connsiteX3" fmla="*/ 3243428 w 6983239"/>
              <a:gd name="connsiteY3" fmla="*/ 4615026 h 4615459"/>
              <a:gd name="connsiteX4" fmla="*/ 6 w 6983239"/>
              <a:gd name="connsiteY4" fmla="*/ 978730 h 4615459"/>
              <a:gd name="connsiteX0" fmla="*/ 6 w 7237758"/>
              <a:gd name="connsiteY0" fmla="*/ 519406 h 4587387"/>
              <a:gd name="connsiteX1" fmla="*/ 3524072 w 7237758"/>
              <a:gd name="connsiteY1" fmla="*/ 110002 h 4587387"/>
              <a:gd name="connsiteX2" fmla="*/ 7237758 w 7237758"/>
              <a:gd name="connsiteY2" fmla="*/ 702651 h 4587387"/>
              <a:gd name="connsiteX3" fmla="*/ 3497947 w 7237758"/>
              <a:gd name="connsiteY3" fmla="*/ 4587141 h 4587387"/>
              <a:gd name="connsiteX4" fmla="*/ 6 w 7237758"/>
              <a:gd name="connsiteY4" fmla="*/ 519406 h 4587387"/>
              <a:gd name="connsiteX0" fmla="*/ 8352 w 7246104"/>
              <a:gd name="connsiteY0" fmla="*/ 523050 h 4591032"/>
              <a:gd name="connsiteX1" fmla="*/ 3532418 w 7246104"/>
              <a:gd name="connsiteY1" fmla="*/ 113646 h 4591032"/>
              <a:gd name="connsiteX2" fmla="*/ 7246104 w 7246104"/>
              <a:gd name="connsiteY2" fmla="*/ 706295 h 4591032"/>
              <a:gd name="connsiteX3" fmla="*/ 3506293 w 7246104"/>
              <a:gd name="connsiteY3" fmla="*/ 4590785 h 4591032"/>
              <a:gd name="connsiteX4" fmla="*/ 8352 w 7246104"/>
              <a:gd name="connsiteY4" fmla="*/ 523050 h 4591032"/>
              <a:gd name="connsiteX0" fmla="*/ 96105 w 7333857"/>
              <a:gd name="connsiteY0" fmla="*/ 519406 h 4601769"/>
              <a:gd name="connsiteX1" fmla="*/ 3620171 w 7333857"/>
              <a:gd name="connsiteY1" fmla="*/ 110002 h 4601769"/>
              <a:gd name="connsiteX2" fmla="*/ 7333857 w 7333857"/>
              <a:gd name="connsiteY2" fmla="*/ 702651 h 4601769"/>
              <a:gd name="connsiteX3" fmla="*/ 1557899 w 7333857"/>
              <a:gd name="connsiteY3" fmla="*/ 4601523 h 4601769"/>
              <a:gd name="connsiteX4" fmla="*/ 96105 w 7333857"/>
              <a:gd name="connsiteY4" fmla="*/ 519406 h 4601769"/>
              <a:gd name="connsiteX0" fmla="*/ 76763 w 7335105"/>
              <a:gd name="connsiteY0" fmla="*/ 498147 h 4775655"/>
              <a:gd name="connsiteX1" fmla="*/ 3600829 w 7335105"/>
              <a:gd name="connsiteY1" fmla="*/ 88743 h 4775655"/>
              <a:gd name="connsiteX2" fmla="*/ 7314515 w 7335105"/>
              <a:gd name="connsiteY2" fmla="*/ 681392 h 4775655"/>
              <a:gd name="connsiteX3" fmla="*/ 5702039 w 7335105"/>
              <a:gd name="connsiteY3" fmla="*/ 3772470 h 4775655"/>
              <a:gd name="connsiteX4" fmla="*/ 1538557 w 7335105"/>
              <a:gd name="connsiteY4" fmla="*/ 4580264 h 4775655"/>
              <a:gd name="connsiteX5" fmla="*/ 76763 w 7335105"/>
              <a:gd name="connsiteY5" fmla="*/ 498147 h 4775655"/>
              <a:gd name="connsiteX0" fmla="*/ 87792 w 7454474"/>
              <a:gd name="connsiteY0" fmla="*/ 498147 h 4840369"/>
              <a:gd name="connsiteX1" fmla="*/ 3611858 w 7454474"/>
              <a:gd name="connsiteY1" fmla="*/ 88743 h 4840369"/>
              <a:gd name="connsiteX2" fmla="*/ 7325544 w 7454474"/>
              <a:gd name="connsiteY2" fmla="*/ 681392 h 4840369"/>
              <a:gd name="connsiteX3" fmla="*/ 6705691 w 7454474"/>
              <a:gd name="connsiteY3" fmla="*/ 4016953 h 4840369"/>
              <a:gd name="connsiteX4" fmla="*/ 1549586 w 7454474"/>
              <a:gd name="connsiteY4" fmla="*/ 4580264 h 4840369"/>
              <a:gd name="connsiteX5" fmla="*/ 87792 w 7454474"/>
              <a:gd name="connsiteY5" fmla="*/ 498147 h 4840369"/>
              <a:gd name="connsiteX0" fmla="*/ 87635 w 7450084"/>
              <a:gd name="connsiteY0" fmla="*/ 498147 h 5062068"/>
              <a:gd name="connsiteX1" fmla="*/ 3611701 w 7450084"/>
              <a:gd name="connsiteY1" fmla="*/ 88743 h 5062068"/>
              <a:gd name="connsiteX2" fmla="*/ 7325387 w 7450084"/>
              <a:gd name="connsiteY2" fmla="*/ 681392 h 5062068"/>
              <a:gd name="connsiteX3" fmla="*/ 6692808 w 7450084"/>
              <a:gd name="connsiteY3" fmla="*/ 4549061 h 5062068"/>
              <a:gd name="connsiteX4" fmla="*/ 1549429 w 7450084"/>
              <a:gd name="connsiteY4" fmla="*/ 4580264 h 5062068"/>
              <a:gd name="connsiteX5" fmla="*/ 87635 w 7450084"/>
              <a:gd name="connsiteY5" fmla="*/ 498147 h 5062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50084" h="5062068">
                <a:moveTo>
                  <a:pt x="87635" y="498147"/>
                </a:moveTo>
                <a:cubicBezTo>
                  <a:pt x="431347" y="-250440"/>
                  <a:pt x="2405409" y="58202"/>
                  <a:pt x="3611701" y="88743"/>
                </a:cubicBezTo>
                <a:cubicBezTo>
                  <a:pt x="4817993" y="119284"/>
                  <a:pt x="7163953" y="151328"/>
                  <a:pt x="7325387" y="681392"/>
                </a:cubicBezTo>
                <a:cubicBezTo>
                  <a:pt x="7486821" y="1211456"/>
                  <a:pt x="7655468" y="3899249"/>
                  <a:pt x="6692808" y="4549061"/>
                </a:cubicBezTo>
                <a:cubicBezTo>
                  <a:pt x="5730148" y="5198873"/>
                  <a:pt x="2650291" y="5255416"/>
                  <a:pt x="1549429" y="4580264"/>
                </a:cubicBezTo>
                <a:cubicBezTo>
                  <a:pt x="448567" y="3905112"/>
                  <a:pt x="-256077" y="1246734"/>
                  <a:pt x="87635" y="49814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Losange 16"/>
          <p:cNvSpPr/>
          <p:nvPr/>
        </p:nvSpPr>
        <p:spPr>
          <a:xfrm>
            <a:off x="3125130" y="2044702"/>
            <a:ext cx="5757392" cy="3394709"/>
          </a:xfrm>
          <a:custGeom>
            <a:avLst/>
            <a:gdLst>
              <a:gd name="connsiteX0" fmla="*/ 0 w 4212349"/>
              <a:gd name="connsiteY0" fmla="*/ 1898102 h 3796204"/>
              <a:gd name="connsiteX1" fmla="*/ 2106175 w 4212349"/>
              <a:gd name="connsiteY1" fmla="*/ 0 h 3796204"/>
              <a:gd name="connsiteX2" fmla="*/ 4212349 w 4212349"/>
              <a:gd name="connsiteY2" fmla="*/ 1898102 h 3796204"/>
              <a:gd name="connsiteX3" fmla="*/ 2106175 w 4212349"/>
              <a:gd name="connsiteY3" fmla="*/ 3796204 h 3796204"/>
              <a:gd name="connsiteX4" fmla="*/ 0 w 4212349"/>
              <a:gd name="connsiteY4" fmla="*/ 1898102 h 3796204"/>
              <a:gd name="connsiteX0" fmla="*/ 0 w 4943869"/>
              <a:gd name="connsiteY0" fmla="*/ 526502 h 3796204"/>
              <a:gd name="connsiteX1" fmla="*/ 2837695 w 4943869"/>
              <a:gd name="connsiteY1" fmla="*/ 0 h 3796204"/>
              <a:gd name="connsiteX2" fmla="*/ 4943869 w 4943869"/>
              <a:gd name="connsiteY2" fmla="*/ 1898102 h 3796204"/>
              <a:gd name="connsiteX3" fmla="*/ 2837695 w 4943869"/>
              <a:gd name="connsiteY3" fmla="*/ 3796204 h 3796204"/>
              <a:gd name="connsiteX4" fmla="*/ 0 w 4943869"/>
              <a:gd name="connsiteY4" fmla="*/ 526502 h 3796204"/>
              <a:gd name="connsiteX0" fmla="*/ 0 w 6511411"/>
              <a:gd name="connsiteY0" fmla="*/ 526502 h 3796204"/>
              <a:gd name="connsiteX1" fmla="*/ 2837695 w 6511411"/>
              <a:gd name="connsiteY1" fmla="*/ 0 h 3796204"/>
              <a:gd name="connsiteX2" fmla="*/ 6511411 w 6511411"/>
              <a:gd name="connsiteY2" fmla="*/ 343622 h 3796204"/>
              <a:gd name="connsiteX3" fmla="*/ 2837695 w 6511411"/>
              <a:gd name="connsiteY3" fmla="*/ 3796204 h 3796204"/>
              <a:gd name="connsiteX4" fmla="*/ 0 w 6511411"/>
              <a:gd name="connsiteY4" fmla="*/ 526502 h 3796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11411" h="3796204">
                <a:moveTo>
                  <a:pt x="0" y="526502"/>
                </a:moveTo>
                <a:lnTo>
                  <a:pt x="2837695" y="0"/>
                </a:lnTo>
                <a:lnTo>
                  <a:pt x="6511411" y="343622"/>
                </a:lnTo>
                <a:lnTo>
                  <a:pt x="2837695" y="3796204"/>
                </a:lnTo>
                <a:lnTo>
                  <a:pt x="0" y="526502"/>
                </a:lnTo>
                <a:close/>
              </a:path>
            </a:pathLst>
          </a:custGeom>
          <a:solidFill>
            <a:srgbClr val="B2B2B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7" name="Connecteur droit 36"/>
          <p:cNvCxnSpPr/>
          <p:nvPr/>
        </p:nvCxnSpPr>
        <p:spPr>
          <a:xfrm flipH="1">
            <a:off x="5623300" y="2044701"/>
            <a:ext cx="3957" cy="3361611"/>
          </a:xfrm>
          <a:prstGeom prst="line">
            <a:avLst/>
          </a:prstGeom>
          <a:ln w="38100"/>
        </p:spPr>
        <p:style>
          <a:lnRef idx="1">
            <a:schemeClr val="accent5"/>
          </a:lnRef>
          <a:fillRef idx="0">
            <a:schemeClr val="accent5"/>
          </a:fillRef>
          <a:effectRef idx="0">
            <a:schemeClr val="accent5"/>
          </a:effectRef>
          <a:fontRef idx="minor">
            <a:schemeClr val="tx1"/>
          </a:fontRef>
        </p:style>
      </p:cxnSp>
      <p:cxnSp>
        <p:nvCxnSpPr>
          <p:cNvPr id="38" name="Connecteur droit 37"/>
          <p:cNvCxnSpPr/>
          <p:nvPr/>
        </p:nvCxnSpPr>
        <p:spPr>
          <a:xfrm>
            <a:off x="5100161" y="2858908"/>
            <a:ext cx="571430" cy="739433"/>
          </a:xfrm>
          <a:prstGeom prst="line">
            <a:avLst/>
          </a:prstGeom>
          <a:ln w="38100"/>
        </p:spPr>
        <p:style>
          <a:lnRef idx="1">
            <a:schemeClr val="accent5"/>
          </a:lnRef>
          <a:fillRef idx="0">
            <a:schemeClr val="accent5"/>
          </a:fillRef>
          <a:effectRef idx="0">
            <a:schemeClr val="accent5"/>
          </a:effectRef>
          <a:fontRef idx="minor">
            <a:schemeClr val="tx1"/>
          </a:fontRef>
        </p:style>
      </p:cxnSp>
      <p:cxnSp>
        <p:nvCxnSpPr>
          <p:cNvPr id="39" name="Connecteur droit 38"/>
          <p:cNvCxnSpPr/>
          <p:nvPr/>
        </p:nvCxnSpPr>
        <p:spPr>
          <a:xfrm flipH="1">
            <a:off x="5634221" y="3785343"/>
            <a:ext cx="984488" cy="1081421"/>
          </a:xfrm>
          <a:prstGeom prst="line">
            <a:avLst/>
          </a:prstGeom>
          <a:ln w="38100"/>
        </p:spPr>
        <p:style>
          <a:lnRef idx="1">
            <a:schemeClr val="accent5"/>
          </a:lnRef>
          <a:fillRef idx="0">
            <a:schemeClr val="accent5"/>
          </a:fillRef>
          <a:effectRef idx="0">
            <a:schemeClr val="accent5"/>
          </a:effectRef>
          <a:fontRef idx="minor">
            <a:schemeClr val="tx1"/>
          </a:fontRef>
        </p:style>
      </p:cxnSp>
      <p:sp>
        <p:nvSpPr>
          <p:cNvPr id="40" name="Rectangle 39"/>
          <p:cNvSpPr/>
          <p:nvPr/>
        </p:nvSpPr>
        <p:spPr>
          <a:xfrm>
            <a:off x="8311154" y="2672140"/>
            <a:ext cx="341903" cy="21258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41" name="Rectangle 40"/>
          <p:cNvSpPr/>
          <p:nvPr/>
        </p:nvSpPr>
        <p:spPr>
          <a:xfrm>
            <a:off x="4758258" y="4034883"/>
            <a:ext cx="341903" cy="21258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42" name="Rectangle 41"/>
          <p:cNvSpPr/>
          <p:nvPr/>
        </p:nvSpPr>
        <p:spPr>
          <a:xfrm>
            <a:off x="5793048" y="4949371"/>
            <a:ext cx="600708" cy="36336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p>
        </p:txBody>
      </p:sp>
      <p:pic>
        <p:nvPicPr>
          <p:cNvPr id="43" name="Picture 2" descr="RÃ©sultat de recherche d'images pour &quot;agriculteur pesticide  clipart&quot;"/>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32201" t="35716" r="35213" b="35046"/>
          <a:stretch/>
        </p:blipFill>
        <p:spPr bwMode="auto">
          <a:xfrm>
            <a:off x="4797571" y="3865557"/>
            <a:ext cx="378350" cy="323502"/>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descr="RÃ©sultat de recherche d'images pour &quot;agriculteur pesticide  clipart&quot;"/>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32201" t="35716" r="35213" b="35046"/>
          <a:stretch/>
        </p:blipFill>
        <p:spPr bwMode="auto">
          <a:xfrm flipH="1">
            <a:off x="8230918" y="2432788"/>
            <a:ext cx="345920" cy="29577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45" name="Picture 2" descr="RÃ©sultat de recherche d'images pour &quot;agriculteur pesticide  clipart&quot;"/>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32201" t="35716" r="35213" b="35046"/>
          <a:stretch/>
        </p:blipFill>
        <p:spPr bwMode="auto">
          <a:xfrm>
            <a:off x="5863335" y="4752960"/>
            <a:ext cx="378350" cy="323502"/>
          </a:xfrm>
          <a:prstGeom prst="rect">
            <a:avLst/>
          </a:prstGeom>
          <a:noFill/>
          <a:extLst>
            <a:ext uri="{909E8E84-426E-40DD-AFC4-6F175D3DCCD1}">
              <a14:hiddenFill xmlns:a14="http://schemas.microsoft.com/office/drawing/2010/main">
                <a:solidFill>
                  <a:srgbClr val="FFFFFF"/>
                </a:solidFill>
              </a14:hiddenFill>
            </a:ext>
          </a:extLst>
        </p:spPr>
      </p:pic>
      <p:cxnSp>
        <p:nvCxnSpPr>
          <p:cNvPr id="47" name="Connecteur droit 46"/>
          <p:cNvCxnSpPr>
            <a:endCxn id="40" idx="1"/>
          </p:cNvCxnSpPr>
          <p:nvPr/>
        </p:nvCxnSpPr>
        <p:spPr>
          <a:xfrm flipV="1">
            <a:off x="5649009" y="2778435"/>
            <a:ext cx="2662145" cy="1006909"/>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49" name="Organigramme : Bande perforée 48"/>
          <p:cNvSpPr/>
          <p:nvPr/>
        </p:nvSpPr>
        <p:spPr>
          <a:xfrm>
            <a:off x="1971014" y="2696208"/>
            <a:ext cx="6904393" cy="362245"/>
          </a:xfrm>
          <a:prstGeom prst="flowChartPunchedTap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p:cNvSpPr/>
          <p:nvPr/>
        </p:nvSpPr>
        <p:spPr>
          <a:xfrm>
            <a:off x="3984534" y="2729462"/>
            <a:ext cx="341903" cy="21258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pic>
        <p:nvPicPr>
          <p:cNvPr id="51" name="Picture 2" descr="RÃ©sultat de recherche d'images pour &quot;agriculteur pesticide  clipart&quot;"/>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32201" t="35716" r="35213" b="35046"/>
          <a:stretch/>
        </p:blipFill>
        <p:spPr bwMode="auto">
          <a:xfrm flipH="1">
            <a:off x="3958765" y="2518284"/>
            <a:ext cx="345920" cy="29577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52" name="Organigramme : Bande perforée 51"/>
          <p:cNvSpPr/>
          <p:nvPr/>
        </p:nvSpPr>
        <p:spPr>
          <a:xfrm>
            <a:off x="1022281" y="3963268"/>
            <a:ext cx="9854985" cy="397938"/>
          </a:xfrm>
          <a:prstGeom prst="flowChartPunchedTap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Rectangle 52"/>
          <p:cNvSpPr/>
          <p:nvPr/>
        </p:nvSpPr>
        <p:spPr>
          <a:xfrm>
            <a:off x="1208915" y="4067353"/>
            <a:ext cx="341903" cy="21258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pic>
        <p:nvPicPr>
          <p:cNvPr id="54" name="Picture 2" descr="RÃ©sultat de recherche d'images pour &quot;agriculteur pesticide  clipart&quot;"/>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32201" t="35716" r="35213" b="35046"/>
          <a:stretch/>
        </p:blipFill>
        <p:spPr bwMode="auto">
          <a:xfrm>
            <a:off x="1244795" y="3838735"/>
            <a:ext cx="378349" cy="323502"/>
          </a:xfrm>
          <a:prstGeom prst="rect">
            <a:avLst/>
          </a:prstGeom>
          <a:noFill/>
          <a:extLst>
            <a:ext uri="{909E8E84-426E-40DD-AFC4-6F175D3DCCD1}">
              <a14:hiddenFill xmlns:a14="http://schemas.microsoft.com/office/drawing/2010/main">
                <a:solidFill>
                  <a:srgbClr val="FFFFFF"/>
                </a:solidFill>
              </a14:hiddenFill>
            </a:ext>
          </a:extLst>
        </p:spPr>
      </p:pic>
      <p:sp>
        <p:nvSpPr>
          <p:cNvPr id="55" name="Organigramme : Bande perforée 54"/>
          <p:cNvSpPr/>
          <p:nvPr/>
        </p:nvSpPr>
        <p:spPr>
          <a:xfrm>
            <a:off x="824807" y="4873229"/>
            <a:ext cx="9941931" cy="524952"/>
          </a:xfrm>
          <a:prstGeom prst="flowChartPunchedTap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Rectangle 55"/>
          <p:cNvSpPr/>
          <p:nvPr/>
        </p:nvSpPr>
        <p:spPr>
          <a:xfrm>
            <a:off x="1220517" y="5099064"/>
            <a:ext cx="341903" cy="21258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p>
        </p:txBody>
      </p:sp>
      <p:pic>
        <p:nvPicPr>
          <p:cNvPr id="57" name="Picture 2" descr="RÃ©sultat de recherche d'images pour &quot;agriculteur pesticide  clipart&quot;"/>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32201" t="35716" r="35213" b="35046"/>
          <a:stretch/>
        </p:blipFill>
        <p:spPr bwMode="auto">
          <a:xfrm>
            <a:off x="1317138" y="4847013"/>
            <a:ext cx="378349" cy="323502"/>
          </a:xfrm>
          <a:prstGeom prst="rect">
            <a:avLst/>
          </a:prstGeom>
          <a:noFill/>
          <a:extLst>
            <a:ext uri="{909E8E84-426E-40DD-AFC4-6F175D3DCCD1}">
              <a14:hiddenFill xmlns:a14="http://schemas.microsoft.com/office/drawing/2010/main">
                <a:solidFill>
                  <a:srgbClr val="FFFFFF"/>
                </a:solidFill>
              </a14:hiddenFill>
            </a:ext>
          </a:extLst>
        </p:spPr>
      </p:pic>
      <p:cxnSp>
        <p:nvCxnSpPr>
          <p:cNvPr id="59" name="Connecteur droit 58"/>
          <p:cNvCxnSpPr>
            <a:endCxn id="62" idx="1"/>
          </p:cNvCxnSpPr>
          <p:nvPr/>
        </p:nvCxnSpPr>
        <p:spPr>
          <a:xfrm flipV="1">
            <a:off x="6270197" y="4069653"/>
            <a:ext cx="690323" cy="69874"/>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60" name="ZoneTexte 59"/>
          <p:cNvSpPr txBox="1"/>
          <p:nvPr/>
        </p:nvSpPr>
        <p:spPr>
          <a:xfrm>
            <a:off x="669469" y="4512925"/>
            <a:ext cx="1469055" cy="369332"/>
          </a:xfrm>
          <a:prstGeom prst="rect">
            <a:avLst/>
          </a:prstGeom>
          <a:noFill/>
        </p:spPr>
        <p:txBody>
          <a:bodyPr wrap="square" rtlCol="0">
            <a:spAutoFit/>
          </a:bodyPr>
          <a:lstStyle/>
          <a:p>
            <a:r>
              <a:rPr lang="fr-FR" dirty="0" smtClean="0"/>
              <a:t>Guadeloupe</a:t>
            </a:r>
            <a:endParaRPr lang="fr-FR" dirty="0"/>
          </a:p>
        </p:txBody>
      </p:sp>
      <p:sp>
        <p:nvSpPr>
          <p:cNvPr id="61" name="ZoneTexte 60"/>
          <p:cNvSpPr txBox="1"/>
          <p:nvPr/>
        </p:nvSpPr>
        <p:spPr>
          <a:xfrm>
            <a:off x="10226680" y="5328066"/>
            <a:ext cx="1306516" cy="330271"/>
          </a:xfrm>
          <a:prstGeom prst="rect">
            <a:avLst/>
          </a:prstGeom>
          <a:noFill/>
        </p:spPr>
        <p:txBody>
          <a:bodyPr wrap="square" rtlCol="0">
            <a:spAutoFit/>
          </a:bodyPr>
          <a:lstStyle/>
          <a:p>
            <a:r>
              <a:rPr lang="fr-FR" dirty="0" smtClean="0"/>
              <a:t>Métropole</a:t>
            </a:r>
            <a:endParaRPr lang="fr-FR" dirty="0"/>
          </a:p>
        </p:txBody>
      </p:sp>
      <p:sp>
        <p:nvSpPr>
          <p:cNvPr id="62" name="Rectangle 61"/>
          <p:cNvSpPr/>
          <p:nvPr/>
        </p:nvSpPr>
        <p:spPr>
          <a:xfrm>
            <a:off x="6960519" y="3949407"/>
            <a:ext cx="355364" cy="24049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pic>
        <p:nvPicPr>
          <p:cNvPr id="63" name="Picture 2" descr="RÃ©sultat de recherche d'images pour &quot;agriculteur pesticide  clipart&quot;"/>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32201" t="35716" r="35213" b="35046"/>
          <a:stretch/>
        </p:blipFill>
        <p:spPr bwMode="auto">
          <a:xfrm>
            <a:off x="7036279" y="3642403"/>
            <a:ext cx="408163" cy="379848"/>
          </a:xfrm>
          <a:prstGeom prst="rect">
            <a:avLst/>
          </a:prstGeom>
          <a:noFill/>
          <a:extLst>
            <a:ext uri="{909E8E84-426E-40DD-AFC4-6F175D3DCCD1}">
              <a14:hiddenFill xmlns:a14="http://schemas.microsoft.com/office/drawing/2010/main">
                <a:solidFill>
                  <a:srgbClr val="FFFFFF"/>
                </a:solidFill>
              </a14:hiddenFill>
            </a:ext>
          </a:extLst>
        </p:spPr>
      </p:pic>
      <p:sp>
        <p:nvSpPr>
          <p:cNvPr id="64" name="Ellipse 63"/>
          <p:cNvSpPr/>
          <p:nvPr/>
        </p:nvSpPr>
        <p:spPr>
          <a:xfrm>
            <a:off x="5406691" y="5330191"/>
            <a:ext cx="437241" cy="28072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Eras Medium ITC" panose="020B0602030504020804" pitchFamily="34" charset="0"/>
            </a:endParaRPr>
          </a:p>
        </p:txBody>
      </p:sp>
      <p:pic>
        <p:nvPicPr>
          <p:cNvPr id="67" name="Picture 4" descr="RÃ©sultat de recherche d'images pour &quot;ministÃ¨re  clipart&quot;"/>
          <p:cNvPicPr>
            <a:picLocks noChangeAspect="1" noChangeArrowheads="1"/>
          </p:cNvPicPr>
          <p:nvPr/>
        </p:nvPicPr>
        <p:blipFill rotWithShape="1">
          <a:blip r:embed="rId6">
            <a:extLst>
              <a:ext uri="{28A0092B-C50C-407E-A947-70E740481C1C}">
                <a14:useLocalDpi xmlns:a14="http://schemas.microsoft.com/office/drawing/2010/main" val="0"/>
              </a:ext>
            </a:extLst>
          </a:blip>
          <a:srcRect l="40208" t="35043" r="40547" b="45164"/>
          <a:stretch/>
        </p:blipFill>
        <p:spPr bwMode="auto">
          <a:xfrm>
            <a:off x="3334146" y="1852323"/>
            <a:ext cx="404159" cy="413559"/>
          </a:xfrm>
          <a:prstGeom prst="rect">
            <a:avLst/>
          </a:prstGeom>
          <a:noFill/>
          <a:extLst>
            <a:ext uri="{909E8E84-426E-40DD-AFC4-6F175D3DCCD1}">
              <a14:hiddenFill xmlns:a14="http://schemas.microsoft.com/office/drawing/2010/main">
                <a:solidFill>
                  <a:srgbClr val="FFFFFF"/>
                </a:solidFill>
              </a14:hiddenFill>
            </a:ext>
          </a:extLst>
        </p:spPr>
      </p:pic>
      <p:sp>
        <p:nvSpPr>
          <p:cNvPr id="68" name="ZoneTexte 67"/>
          <p:cNvSpPr txBox="1"/>
          <p:nvPr/>
        </p:nvSpPr>
        <p:spPr>
          <a:xfrm>
            <a:off x="5058520" y="5884770"/>
            <a:ext cx="1469055" cy="369332"/>
          </a:xfrm>
          <a:prstGeom prst="rect">
            <a:avLst/>
          </a:prstGeom>
          <a:noFill/>
        </p:spPr>
        <p:txBody>
          <a:bodyPr wrap="square" rtlCol="0">
            <a:spAutoFit/>
          </a:bodyPr>
          <a:lstStyle/>
          <a:p>
            <a:r>
              <a:rPr lang="fr-FR" dirty="0" smtClean="0"/>
              <a:t>Martinique</a:t>
            </a:r>
            <a:endParaRPr lang="fr-FR" dirty="0"/>
          </a:p>
        </p:txBody>
      </p:sp>
      <p:pic>
        <p:nvPicPr>
          <p:cNvPr id="69" name="Picture 2" descr="Résultat de recherche d'images pour &quot;marché légumes dessin&quot;"/>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65649" y="2306979"/>
            <a:ext cx="919970" cy="919970"/>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2" descr="Résultat de recherche d'images pour &quot;marché légumes dessin&quot;"/>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450737" y="3832326"/>
            <a:ext cx="919970" cy="919970"/>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p:cNvSpPr/>
          <p:nvPr/>
        </p:nvSpPr>
        <p:spPr>
          <a:xfrm>
            <a:off x="8311154" y="3594296"/>
            <a:ext cx="738083" cy="228980"/>
          </a:xfrm>
          <a:prstGeom prst="rect">
            <a:avLst/>
          </a:prstGeom>
          <a:solidFill>
            <a:srgbClr val="FF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2" name="Picture 4" descr="Résultat de recherche d'images pour &quot;chercheur dessin&quot;"/>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60848" y="3167564"/>
            <a:ext cx="353341" cy="590247"/>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6" descr="Résultat de recherche d'images pour &quot;bouteille produit chimique dessin&quot;"/>
          <p:cNvPicPr>
            <a:picLocks noChangeAspect="1" noChangeArrowheads="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r="51418"/>
          <a:stretch/>
        </p:blipFill>
        <p:spPr bwMode="auto">
          <a:xfrm>
            <a:off x="8955453" y="2311589"/>
            <a:ext cx="476709" cy="726348"/>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4" descr="Résultat de recherche d'images pour &quot;jus de fruit bouteille dessin&quot;"/>
          <p:cNvPicPr>
            <a:picLocks noChangeAspect="1" noChangeArrowheads="1"/>
          </p:cNvPicPr>
          <p:nvPr/>
        </p:nvPicPr>
        <p:blipFill rotWithShape="1">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l="17871" t="8363" r="21269" b="10052"/>
          <a:stretch/>
        </p:blipFill>
        <p:spPr bwMode="auto">
          <a:xfrm>
            <a:off x="5924969" y="2996094"/>
            <a:ext cx="336866" cy="582686"/>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4" descr="Résultat de recherche d'images pour &quot;chercheur dessin&quot;"/>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21578" y="4261628"/>
            <a:ext cx="353341" cy="590247"/>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4" descr="Résultat de recherche d'images pour &quot;jus de fruit bouteille dessin&quot;"/>
          <p:cNvPicPr>
            <a:picLocks noChangeAspect="1" noChangeArrowheads="1"/>
          </p:cNvPicPr>
          <p:nvPr/>
        </p:nvPicPr>
        <p:blipFill rotWithShape="1">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l="17871" t="8363" r="21269" b="10052"/>
          <a:stretch/>
        </p:blipFill>
        <p:spPr bwMode="auto">
          <a:xfrm>
            <a:off x="7974098" y="4254195"/>
            <a:ext cx="336866" cy="582686"/>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4" descr="RÃ©sultat de recherche d'images pour &quot;ministÃ¨re  clipart&quot;"/>
          <p:cNvPicPr>
            <a:picLocks noChangeAspect="1" noChangeArrowheads="1"/>
          </p:cNvPicPr>
          <p:nvPr/>
        </p:nvPicPr>
        <p:blipFill rotWithShape="1">
          <a:blip r:embed="rId6">
            <a:extLst>
              <a:ext uri="{28A0092B-C50C-407E-A947-70E740481C1C}">
                <a14:useLocalDpi xmlns:a14="http://schemas.microsoft.com/office/drawing/2010/main" val="0"/>
              </a:ext>
            </a:extLst>
          </a:blip>
          <a:srcRect l="40208" t="35043" r="40547" b="45164"/>
          <a:stretch/>
        </p:blipFill>
        <p:spPr bwMode="auto">
          <a:xfrm>
            <a:off x="5713379" y="2308872"/>
            <a:ext cx="347673" cy="355759"/>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4" descr="RÃ©sultat de recherche d'images pour &quot;ministÃ¨re  clipart&quot;"/>
          <p:cNvPicPr>
            <a:picLocks noChangeAspect="1" noChangeArrowheads="1"/>
          </p:cNvPicPr>
          <p:nvPr/>
        </p:nvPicPr>
        <p:blipFill rotWithShape="1">
          <a:blip r:embed="rId6">
            <a:extLst>
              <a:ext uri="{28A0092B-C50C-407E-A947-70E740481C1C}">
                <a14:useLocalDpi xmlns:a14="http://schemas.microsoft.com/office/drawing/2010/main" val="0"/>
              </a:ext>
            </a:extLst>
          </a:blip>
          <a:srcRect l="40208" t="35043" r="40547" b="45164"/>
          <a:stretch/>
        </p:blipFill>
        <p:spPr bwMode="auto">
          <a:xfrm>
            <a:off x="5009444" y="5480008"/>
            <a:ext cx="404159" cy="413559"/>
          </a:xfrm>
          <a:prstGeom prst="rect">
            <a:avLst/>
          </a:prstGeom>
          <a:noFill/>
          <a:extLst>
            <a:ext uri="{909E8E84-426E-40DD-AFC4-6F175D3DCCD1}">
              <a14:hiddenFill xmlns:a14="http://schemas.microsoft.com/office/drawing/2010/main">
                <a:solidFill>
                  <a:srgbClr val="FFFFFF"/>
                </a:solidFill>
              </a14:hiddenFill>
            </a:ext>
          </a:extLst>
        </p:spPr>
      </p:pic>
      <p:cxnSp>
        <p:nvCxnSpPr>
          <p:cNvPr id="84" name="Connecteur droit avec flèche 83"/>
          <p:cNvCxnSpPr/>
          <p:nvPr/>
        </p:nvCxnSpPr>
        <p:spPr>
          <a:xfrm flipH="1" flipV="1">
            <a:off x="5924969" y="5551827"/>
            <a:ext cx="531934" cy="257161"/>
          </a:xfrm>
          <a:prstGeom prst="straightConnector1">
            <a:avLst/>
          </a:prstGeom>
          <a:ln w="38100">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86" name="Connecteur droit 85"/>
          <p:cNvCxnSpPr>
            <a:stCxn id="45" idx="0"/>
            <a:endCxn id="75" idx="2"/>
          </p:cNvCxnSpPr>
          <p:nvPr/>
        </p:nvCxnSpPr>
        <p:spPr>
          <a:xfrm flipV="1">
            <a:off x="6052510" y="3578780"/>
            <a:ext cx="40892" cy="1174180"/>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89" name="Connecteur en arc 88"/>
          <p:cNvCxnSpPr>
            <a:stCxn id="50" idx="2"/>
            <a:endCxn id="41" idx="1"/>
          </p:cNvCxnSpPr>
          <p:nvPr/>
        </p:nvCxnSpPr>
        <p:spPr>
          <a:xfrm rot="16200000" flipH="1">
            <a:off x="3857308" y="3240227"/>
            <a:ext cx="1199128" cy="602772"/>
          </a:xfrm>
          <a:prstGeom prst="curvedConnector2">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92" name="Connecteur en arc 91"/>
          <p:cNvCxnSpPr>
            <a:stCxn id="44" idx="0"/>
            <a:endCxn id="51" idx="0"/>
          </p:cNvCxnSpPr>
          <p:nvPr/>
        </p:nvCxnSpPr>
        <p:spPr>
          <a:xfrm rot="16200000" flipH="1" flipV="1">
            <a:off x="6225054" y="339459"/>
            <a:ext cx="85496" cy="4272153"/>
          </a:xfrm>
          <a:prstGeom prst="curvedConnector3">
            <a:avLst>
              <a:gd name="adj1" fmla="val -267381"/>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96" name="Connecteur en arc 95"/>
          <p:cNvCxnSpPr>
            <a:stCxn id="63" idx="3"/>
            <a:endCxn id="40" idx="2"/>
          </p:cNvCxnSpPr>
          <p:nvPr/>
        </p:nvCxnSpPr>
        <p:spPr>
          <a:xfrm flipV="1">
            <a:off x="7444442" y="2884727"/>
            <a:ext cx="1037664" cy="947600"/>
          </a:xfrm>
          <a:prstGeom prst="curvedConnector2">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99" name="Connecteur en arc 98"/>
          <p:cNvCxnSpPr>
            <a:stCxn id="42" idx="3"/>
            <a:endCxn id="62" idx="2"/>
          </p:cNvCxnSpPr>
          <p:nvPr/>
        </p:nvCxnSpPr>
        <p:spPr>
          <a:xfrm flipV="1">
            <a:off x="6393756" y="4189899"/>
            <a:ext cx="744445" cy="941154"/>
          </a:xfrm>
          <a:prstGeom prst="curvedConnector2">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02" name="Connecteur en arc 101"/>
          <p:cNvCxnSpPr>
            <a:stCxn id="42" idx="1"/>
            <a:endCxn id="41" idx="2"/>
          </p:cNvCxnSpPr>
          <p:nvPr/>
        </p:nvCxnSpPr>
        <p:spPr>
          <a:xfrm rot="10800000">
            <a:off x="4929210" y="4247471"/>
            <a:ext cx="863838" cy="883583"/>
          </a:xfrm>
          <a:prstGeom prst="curvedConnector2">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grpSp>
        <p:nvGrpSpPr>
          <p:cNvPr id="105" name="Groupe 104"/>
          <p:cNvGrpSpPr/>
          <p:nvPr/>
        </p:nvGrpSpPr>
        <p:grpSpPr>
          <a:xfrm>
            <a:off x="7721578" y="1103601"/>
            <a:ext cx="682300" cy="618272"/>
            <a:chOff x="142875" y="0"/>
            <a:chExt cx="1320567" cy="1342126"/>
          </a:xfrm>
        </p:grpSpPr>
        <p:pic>
          <p:nvPicPr>
            <p:cNvPr id="106" name="Picture 4" descr="Image associÃ©e"/>
            <p:cNvPicPr>
              <a:picLocks noChangeAspect="1" noChangeArrowheads="1"/>
            </p:cNvPicPr>
            <p:nvPr/>
          </p:nvPicPr>
          <p:blipFill rotWithShape="1">
            <a:blip r:embed="rId11" cstate="print">
              <a:clrChange>
                <a:clrFrom>
                  <a:srgbClr val="F6F6F8"/>
                </a:clrFrom>
                <a:clrTo>
                  <a:srgbClr val="F6F6F8">
                    <a:alpha val="0"/>
                  </a:srgbClr>
                </a:clrTo>
              </a:clrChange>
              <a:extLst>
                <a:ext uri="{28A0092B-C50C-407E-A947-70E740481C1C}">
                  <a14:useLocalDpi xmlns:a14="http://schemas.microsoft.com/office/drawing/2010/main" val="0"/>
                </a:ext>
              </a:extLst>
            </a:blip>
            <a:srcRect t="18789"/>
            <a:stretch/>
          </p:blipFill>
          <p:spPr bwMode="auto">
            <a:xfrm>
              <a:off x="161603" y="612284"/>
              <a:ext cx="1283110" cy="729842"/>
            </a:xfrm>
            <a:prstGeom prst="rect">
              <a:avLst/>
            </a:prstGeom>
            <a:noFill/>
            <a:extLst>
              <a:ext uri="{909E8E84-426E-40DD-AFC4-6F175D3DCCD1}">
                <a14:hiddenFill xmlns:a14="http://schemas.microsoft.com/office/drawing/2010/main">
                  <a:solidFill>
                    <a:srgbClr val="FFFFFF"/>
                  </a:solidFill>
                </a14:hiddenFill>
              </a:ext>
            </a:extLst>
          </p:spPr>
        </p:pic>
        <p:pic>
          <p:nvPicPr>
            <p:cNvPr id="107" name="Image 106"/>
            <p:cNvPicPr>
              <a:picLocks noChangeAspect="1"/>
            </p:cNvPicPr>
            <p:nvPr/>
          </p:nvPicPr>
          <p:blipFill rotWithShape="1">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rcRect t="21031" b="32603"/>
            <a:stretch/>
          </p:blipFill>
          <p:spPr>
            <a:xfrm>
              <a:off x="142875" y="0"/>
              <a:ext cx="1320567" cy="612284"/>
            </a:xfrm>
            <a:prstGeom prst="rect">
              <a:avLst/>
            </a:prstGeom>
          </p:spPr>
        </p:pic>
      </p:grpSp>
      <p:pic>
        <p:nvPicPr>
          <p:cNvPr id="108" name="Picture 14" descr="RÃ©sultat de recherche d'images pour &quot;mouton clipart&quot;"/>
          <p:cNvPicPr>
            <a:picLocks noChangeAspect="1" noChangeArrowheads="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90949" y="3241095"/>
            <a:ext cx="533513" cy="389053"/>
          </a:xfrm>
          <a:prstGeom prst="rect">
            <a:avLst/>
          </a:prstGeom>
          <a:noFill/>
          <a:extLst>
            <a:ext uri="{909E8E84-426E-40DD-AFC4-6F175D3DCCD1}">
              <a14:hiddenFill xmlns:a14="http://schemas.microsoft.com/office/drawing/2010/main">
                <a:solidFill>
                  <a:srgbClr val="FFFFFF"/>
                </a:solidFill>
              </a14:hiddenFill>
            </a:ext>
          </a:extLst>
        </p:spPr>
      </p:pic>
      <p:pic>
        <p:nvPicPr>
          <p:cNvPr id="109" name="Picture 10" descr="RÃ©sultat de recherche d'images pour &quot;dÃ©broussailleuse clipart&quot;"/>
          <p:cNvPicPr>
            <a:picLocks noChangeAspect="1" noChangeArrowheads="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63932" y="3184008"/>
            <a:ext cx="599702" cy="597579"/>
          </a:xfrm>
          <a:prstGeom prst="rect">
            <a:avLst/>
          </a:prstGeom>
          <a:noFill/>
          <a:extLst>
            <a:ext uri="{909E8E84-426E-40DD-AFC4-6F175D3DCCD1}">
              <a14:hiddenFill xmlns:a14="http://schemas.microsoft.com/office/drawing/2010/main">
                <a:solidFill>
                  <a:srgbClr val="FFFFFF"/>
                </a:solidFill>
              </a14:hiddenFill>
            </a:ext>
          </a:extLst>
        </p:spPr>
      </p:pic>
      <p:cxnSp>
        <p:nvCxnSpPr>
          <p:cNvPr id="110" name="Connecteur droit 109"/>
          <p:cNvCxnSpPr>
            <a:stCxn id="108" idx="0"/>
            <a:endCxn id="50" idx="3"/>
          </p:cNvCxnSpPr>
          <p:nvPr/>
        </p:nvCxnSpPr>
        <p:spPr>
          <a:xfrm flipH="1" flipV="1">
            <a:off x="4326437" y="2835756"/>
            <a:ext cx="731269" cy="405339"/>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13" name="Connecteur droit 112"/>
          <p:cNvCxnSpPr>
            <a:endCxn id="109" idx="3"/>
          </p:cNvCxnSpPr>
          <p:nvPr/>
        </p:nvCxnSpPr>
        <p:spPr>
          <a:xfrm flipH="1" flipV="1">
            <a:off x="3363634" y="3482798"/>
            <a:ext cx="962579" cy="187158"/>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16" name="Connecteur droit 115"/>
          <p:cNvCxnSpPr>
            <a:stCxn id="82" idx="0"/>
          </p:cNvCxnSpPr>
          <p:nvPr/>
        </p:nvCxnSpPr>
        <p:spPr>
          <a:xfrm flipV="1">
            <a:off x="5211524" y="4944159"/>
            <a:ext cx="122236" cy="535849"/>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22" name="ZoneTexte 121"/>
          <p:cNvSpPr txBox="1"/>
          <p:nvPr/>
        </p:nvSpPr>
        <p:spPr>
          <a:xfrm>
            <a:off x="8451387" y="1062403"/>
            <a:ext cx="3152099" cy="646331"/>
          </a:xfrm>
          <a:prstGeom prst="rect">
            <a:avLst/>
          </a:prstGeom>
          <a:noFill/>
        </p:spPr>
        <p:txBody>
          <a:bodyPr wrap="square" rtlCol="0">
            <a:spAutoFit/>
          </a:bodyPr>
          <a:lstStyle/>
          <a:p>
            <a:r>
              <a:rPr lang="fr-FR" dirty="0" smtClean="0">
                <a:latin typeface="Eras Medium ITC" panose="020B0602030504020804" pitchFamily="34" charset="0"/>
              </a:rPr>
              <a:t>Bassin versant vitrine</a:t>
            </a:r>
          </a:p>
          <a:p>
            <a:r>
              <a:rPr lang="fr-FR" dirty="0" smtClean="0">
                <a:latin typeface="Eras Medium ITC" panose="020B0602030504020804" pitchFamily="34" charset="0"/>
              </a:rPr>
              <a:t>Ecotourisme  </a:t>
            </a:r>
            <a:endParaRPr lang="fr-FR" dirty="0">
              <a:latin typeface="Eras Medium ITC" panose="020B0602030504020804" pitchFamily="34" charset="0"/>
            </a:endParaRPr>
          </a:p>
        </p:txBody>
      </p:sp>
      <p:pic>
        <p:nvPicPr>
          <p:cNvPr id="123" name="Image 12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095154" y="1088113"/>
            <a:ext cx="514765" cy="617717"/>
          </a:xfrm>
          <a:prstGeom prst="rect">
            <a:avLst/>
          </a:prstGeom>
        </p:spPr>
      </p:pic>
      <p:sp>
        <p:nvSpPr>
          <p:cNvPr id="4" name="ZoneTexte 3"/>
          <p:cNvSpPr txBox="1"/>
          <p:nvPr/>
        </p:nvSpPr>
        <p:spPr>
          <a:xfrm>
            <a:off x="1772411" y="6325641"/>
            <a:ext cx="8601089" cy="369332"/>
          </a:xfrm>
          <a:prstGeom prst="rect">
            <a:avLst/>
          </a:prstGeom>
          <a:noFill/>
        </p:spPr>
        <p:txBody>
          <a:bodyPr wrap="square" rtlCol="0">
            <a:spAutoFit/>
          </a:bodyPr>
          <a:lstStyle/>
          <a:p>
            <a:r>
              <a:rPr lang="fr-FR" dirty="0" smtClean="0">
                <a:latin typeface="Eras Medium ITC" panose="020B0602030504020804" pitchFamily="34" charset="0"/>
              </a:rPr>
              <a:t>Pour la suite, élaborer des enjeux territoriaux communs </a:t>
            </a:r>
            <a:r>
              <a:rPr lang="fr-FR" sz="1200" dirty="0" smtClean="0">
                <a:latin typeface="Eras Medium ITC" panose="020B0602030504020804" pitchFamily="34" charset="0"/>
              </a:rPr>
              <a:t>(</a:t>
            </a:r>
            <a:r>
              <a:rPr lang="fr-FR" sz="1200" dirty="0">
                <a:latin typeface="Eras Medium ITC" panose="020B0602030504020804" pitchFamily="34" charset="0"/>
              </a:rPr>
              <a:t>Girard et Rivière-Honegger., </a:t>
            </a:r>
            <a:r>
              <a:rPr lang="fr-FR" sz="1200" dirty="0" smtClean="0">
                <a:latin typeface="Eras Medium ITC" panose="020B0602030504020804" pitchFamily="34" charset="0"/>
              </a:rPr>
              <a:t>2014) </a:t>
            </a:r>
            <a:endParaRPr lang="fr-FR" sz="1200" dirty="0">
              <a:latin typeface="Eras Medium ITC" panose="020B0602030504020804" pitchFamily="34" charset="0"/>
            </a:endParaRPr>
          </a:p>
        </p:txBody>
      </p:sp>
      <p:pic>
        <p:nvPicPr>
          <p:cNvPr id="66" name="Picture 2" descr="Résultat de recherche d'images pour &quot;distillerie rhum dessin&quot;"/>
          <p:cNvPicPr>
            <a:picLocks noChangeAspect="1" noChangeArrowheads="1"/>
          </p:cNvPicPr>
          <p:nvPr/>
        </p:nvPicPr>
        <p:blipFill rotWithShape="1">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l="25934" t="18007" r="27034" b="19139"/>
          <a:stretch/>
        </p:blipFill>
        <p:spPr bwMode="auto">
          <a:xfrm>
            <a:off x="6637954" y="5407318"/>
            <a:ext cx="452066" cy="602755"/>
          </a:xfrm>
          <a:prstGeom prst="rect">
            <a:avLst/>
          </a:prstGeom>
          <a:noFill/>
          <a:extLst>
            <a:ext uri="{909E8E84-426E-40DD-AFC4-6F175D3DCCD1}">
              <a14:hiddenFill xmlns:a14="http://schemas.microsoft.com/office/drawing/2010/main">
                <a:solidFill>
                  <a:srgbClr val="FFFFFF"/>
                </a:solidFill>
              </a14:hiddenFill>
            </a:ext>
          </a:extLst>
        </p:spPr>
      </p:pic>
      <p:sp>
        <p:nvSpPr>
          <p:cNvPr id="73" name="ZoneTexte 72"/>
          <p:cNvSpPr txBox="1"/>
          <p:nvPr/>
        </p:nvSpPr>
        <p:spPr>
          <a:xfrm>
            <a:off x="3094911" y="4427870"/>
            <a:ext cx="809310" cy="461665"/>
          </a:xfrm>
          <a:prstGeom prst="rect">
            <a:avLst/>
          </a:prstGeom>
          <a:noFill/>
        </p:spPr>
        <p:txBody>
          <a:bodyPr wrap="square" rtlCol="0">
            <a:spAutoFit/>
          </a:bodyPr>
          <a:lstStyle/>
          <a:p>
            <a:r>
              <a:rPr lang="fr-FR" sz="2400" dirty="0" smtClean="0">
                <a:latin typeface="Eras Medium ITC" panose="020B0602030504020804" pitchFamily="34" charset="0"/>
              </a:rPr>
              <a:t>O.P.</a:t>
            </a:r>
            <a:endParaRPr lang="fr-FR" sz="2400" dirty="0">
              <a:latin typeface="Eras Medium ITC" panose="020B0602030504020804" pitchFamily="34" charset="0"/>
            </a:endParaRPr>
          </a:p>
        </p:txBody>
      </p:sp>
    </p:spTree>
    <p:extLst>
      <p:ext uri="{BB962C8B-B14F-4D97-AF65-F5344CB8AC3E}">
        <p14:creationId xmlns:p14="http://schemas.microsoft.com/office/powerpoint/2010/main" val="4083963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9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0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2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2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13"/>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0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B5152189-E67B-4D26-B052-76DE3D6CF7C5}" type="slidenum">
              <a:rPr lang="fr-FR" smtClean="0"/>
              <a:pPr/>
              <a:t>53</a:t>
            </a:fld>
            <a:endParaRPr lang="fr-FR"/>
          </a:p>
        </p:txBody>
      </p:sp>
      <p:sp>
        <p:nvSpPr>
          <p:cNvPr id="3" name="Titre 2"/>
          <p:cNvSpPr>
            <a:spLocks noGrp="1"/>
          </p:cNvSpPr>
          <p:nvPr>
            <p:ph type="title"/>
          </p:nvPr>
        </p:nvSpPr>
        <p:spPr/>
        <p:txBody>
          <a:bodyPr/>
          <a:lstStyle/>
          <a:p>
            <a:r>
              <a:rPr lang="fr-FR" dirty="0"/>
              <a:t>Réflexion sur une position originale de l’action publique</a:t>
            </a:r>
          </a:p>
        </p:txBody>
      </p:sp>
      <p:sp>
        <p:nvSpPr>
          <p:cNvPr id="4" name="Espace réservé du contenu 3"/>
          <p:cNvSpPr>
            <a:spLocks noGrp="1"/>
          </p:cNvSpPr>
          <p:nvPr>
            <p:ph idx="1"/>
          </p:nvPr>
        </p:nvSpPr>
        <p:spPr>
          <a:xfrm>
            <a:off x="223602" y="2220686"/>
            <a:ext cx="11768529" cy="4030038"/>
          </a:xfrm>
        </p:spPr>
        <p:txBody>
          <a:bodyPr/>
          <a:lstStyle/>
          <a:p>
            <a:r>
              <a:rPr lang="fr-FR" dirty="0" smtClean="0"/>
              <a:t>A l’échelle des systèmes agroalimentaires =&gt; vers plus de cohérence</a:t>
            </a:r>
            <a:endParaRPr lang="fr-FR" b="1" dirty="0" smtClean="0">
              <a:solidFill>
                <a:srgbClr val="FF0000"/>
              </a:solidFill>
            </a:endParaRPr>
          </a:p>
          <a:p>
            <a:endParaRPr lang="fr-FR" dirty="0"/>
          </a:p>
          <a:p>
            <a:r>
              <a:rPr lang="fr-FR" dirty="0" smtClean="0"/>
              <a:t>À l’échelle des politiques territoriales</a:t>
            </a:r>
          </a:p>
          <a:p>
            <a:pPr lvl="1"/>
            <a:r>
              <a:rPr lang="fr-FR" dirty="0" smtClean="0"/>
              <a:t>Avec des critères collectifs </a:t>
            </a:r>
            <a:r>
              <a:rPr lang="fr-FR" sz="1400" dirty="0" smtClean="0"/>
              <a:t>(</a:t>
            </a:r>
            <a:r>
              <a:rPr lang="fr-FR" sz="1400" dirty="0" err="1" smtClean="0"/>
              <a:t>Thoyer</a:t>
            </a:r>
            <a:r>
              <a:rPr lang="fr-FR" sz="1400" dirty="0" smtClean="0"/>
              <a:t> et al., 2017)</a:t>
            </a:r>
          </a:p>
          <a:p>
            <a:pPr lvl="1"/>
            <a:r>
              <a:rPr lang="fr-FR" dirty="0" smtClean="0"/>
              <a:t>Avec des objectifs socio-économiques </a:t>
            </a:r>
            <a:r>
              <a:rPr lang="fr-FR" dirty="0"/>
              <a:t>plus intégratifs </a:t>
            </a:r>
            <a:r>
              <a:rPr lang="fr-FR" sz="1400" dirty="0"/>
              <a:t>(Girard et Rivière-Honegger., </a:t>
            </a:r>
            <a:r>
              <a:rPr lang="fr-FR" sz="1400" dirty="0" smtClean="0"/>
              <a:t>2014)</a:t>
            </a:r>
          </a:p>
          <a:p>
            <a:pPr lvl="1"/>
            <a:endParaRPr lang="fr-FR" dirty="0"/>
          </a:p>
          <a:p>
            <a:r>
              <a:rPr lang="fr-FR" dirty="0" smtClean="0"/>
              <a:t>vers une conception innovante sur cette question </a:t>
            </a:r>
            <a:endParaRPr lang="fr-FR" dirty="0"/>
          </a:p>
          <a:p>
            <a:pPr marL="0" indent="0">
              <a:buNone/>
            </a:pPr>
            <a:endParaRPr lang="fr-FR" dirty="0" smtClean="0"/>
          </a:p>
        </p:txBody>
      </p:sp>
      <p:sp>
        <p:nvSpPr>
          <p:cNvPr id="5" name="Sous-titre 4"/>
          <p:cNvSpPr>
            <a:spLocks noGrp="1"/>
          </p:cNvSpPr>
          <p:nvPr>
            <p:ph type="subTitle" idx="13"/>
          </p:nvPr>
        </p:nvSpPr>
        <p:spPr>
          <a:xfrm>
            <a:off x="0" y="691834"/>
            <a:ext cx="6871855" cy="390413"/>
          </a:xfrm>
        </p:spPr>
        <p:txBody>
          <a:bodyPr/>
          <a:lstStyle/>
          <a:p>
            <a:r>
              <a:rPr lang="fr-FR" dirty="0"/>
              <a:t>VI. Discussion </a:t>
            </a:r>
            <a:r>
              <a:rPr lang="fr-FR" dirty="0" smtClean="0"/>
              <a:t>générale: recommandations</a:t>
            </a:r>
            <a:endParaRPr lang="fr-FR" dirty="0"/>
          </a:p>
        </p:txBody>
      </p:sp>
      <p:pic>
        <p:nvPicPr>
          <p:cNvPr id="7" name="Picture 4" descr="RÃ©sultat de recherche d'images pour &quot;ministÃ¨re  clipart&quot;"/>
          <p:cNvPicPr>
            <a:picLocks noChangeAspect="1" noChangeArrowheads="1"/>
          </p:cNvPicPr>
          <p:nvPr/>
        </p:nvPicPr>
        <p:blipFill rotWithShape="1">
          <a:blip r:embed="rId3">
            <a:clrChange>
              <a:clrFrom>
                <a:srgbClr val="F5F5F5"/>
              </a:clrFrom>
              <a:clrTo>
                <a:srgbClr val="F5F5F5">
                  <a:alpha val="0"/>
                </a:srgbClr>
              </a:clrTo>
            </a:clrChange>
            <a:extLst>
              <a:ext uri="{28A0092B-C50C-407E-A947-70E740481C1C}">
                <a14:useLocalDpi xmlns:a14="http://schemas.microsoft.com/office/drawing/2010/main" val="0"/>
              </a:ext>
            </a:extLst>
          </a:blip>
          <a:srcRect l="40208" t="35043" r="40547" b="45164"/>
          <a:stretch/>
        </p:blipFill>
        <p:spPr bwMode="auto">
          <a:xfrm>
            <a:off x="9960926" y="52798"/>
            <a:ext cx="600545" cy="614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6868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B5152189-E67B-4D26-B052-76DE3D6CF7C5}" type="slidenum">
              <a:rPr lang="fr-FR" smtClean="0"/>
              <a:pPr/>
              <a:t>54</a:t>
            </a:fld>
            <a:endParaRPr lang="fr-FR"/>
          </a:p>
        </p:txBody>
      </p:sp>
      <p:sp>
        <p:nvSpPr>
          <p:cNvPr id="3" name="Titre 2"/>
          <p:cNvSpPr>
            <a:spLocks noGrp="1"/>
          </p:cNvSpPr>
          <p:nvPr>
            <p:ph type="title"/>
          </p:nvPr>
        </p:nvSpPr>
        <p:spPr/>
        <p:txBody>
          <a:bodyPr>
            <a:normAutofit fontScale="90000"/>
          </a:bodyPr>
          <a:lstStyle/>
          <a:p>
            <a:r>
              <a:rPr lang="fr-FR" dirty="0"/>
              <a:t>Reformulation d’une méthode pour la conception d’innovations agronomiques territoriales originales</a:t>
            </a:r>
          </a:p>
        </p:txBody>
      </p:sp>
      <p:sp>
        <p:nvSpPr>
          <p:cNvPr id="5" name="Sous-titre 4"/>
          <p:cNvSpPr>
            <a:spLocks noGrp="1"/>
          </p:cNvSpPr>
          <p:nvPr>
            <p:ph type="subTitle" idx="13"/>
          </p:nvPr>
        </p:nvSpPr>
        <p:spPr/>
        <p:txBody>
          <a:bodyPr/>
          <a:lstStyle/>
          <a:p>
            <a:r>
              <a:rPr lang="fr-FR" dirty="0"/>
              <a:t>VI. Discussion </a:t>
            </a:r>
            <a:r>
              <a:rPr lang="fr-FR" dirty="0" smtClean="0"/>
              <a:t>générale: apports méthodologiques</a:t>
            </a:r>
            <a:endParaRPr lang="fr-FR" dirty="0"/>
          </a:p>
        </p:txBody>
      </p:sp>
      <p:pic>
        <p:nvPicPr>
          <p:cNvPr id="6" name="Espace réservé du contenu 9"/>
          <p:cNvPicPr>
            <a:picLocks noChangeAspect="1"/>
          </p:cNvPicPr>
          <p:nvPr/>
        </p:nvPicPr>
        <p:blipFill>
          <a:blip r:embed="rId3"/>
          <a:stretch>
            <a:fillRect/>
          </a:stretch>
        </p:blipFill>
        <p:spPr>
          <a:xfrm>
            <a:off x="9314688" y="2693472"/>
            <a:ext cx="2018436" cy="1384991"/>
          </a:xfrm>
          <a:prstGeom prst="rect">
            <a:avLst/>
          </a:prstGeom>
        </p:spPr>
      </p:pic>
      <p:pic>
        <p:nvPicPr>
          <p:cNvPr id="8" name="Image 7"/>
          <p:cNvPicPr>
            <a:picLocks noChangeAspect="1"/>
          </p:cNvPicPr>
          <p:nvPr/>
        </p:nvPicPr>
        <p:blipFill>
          <a:blip r:embed="rId4"/>
          <a:stretch>
            <a:fillRect/>
          </a:stretch>
        </p:blipFill>
        <p:spPr>
          <a:xfrm>
            <a:off x="4981817" y="4696878"/>
            <a:ext cx="2228366" cy="1549646"/>
          </a:xfrm>
          <a:prstGeom prst="rect">
            <a:avLst/>
          </a:prstGeom>
        </p:spPr>
      </p:pic>
      <p:pic>
        <p:nvPicPr>
          <p:cNvPr id="9" name="Image 8"/>
          <p:cNvPicPr>
            <a:picLocks noChangeAspect="1"/>
          </p:cNvPicPr>
          <p:nvPr/>
        </p:nvPicPr>
        <p:blipFill>
          <a:blip r:embed="rId5"/>
          <a:stretch>
            <a:fillRect/>
          </a:stretch>
        </p:blipFill>
        <p:spPr>
          <a:xfrm>
            <a:off x="1271060" y="2311387"/>
            <a:ext cx="1696147" cy="1557027"/>
          </a:xfrm>
          <a:prstGeom prst="rect">
            <a:avLst/>
          </a:prstGeom>
        </p:spPr>
      </p:pic>
      <p:cxnSp>
        <p:nvCxnSpPr>
          <p:cNvPr id="10" name="Connecteur en arc 9"/>
          <p:cNvCxnSpPr>
            <a:stCxn id="21" idx="3"/>
            <a:endCxn id="6" idx="0"/>
          </p:cNvCxnSpPr>
          <p:nvPr/>
        </p:nvCxnSpPr>
        <p:spPr>
          <a:xfrm>
            <a:off x="6968210" y="1839470"/>
            <a:ext cx="3355696" cy="854002"/>
          </a:xfrm>
          <a:prstGeom prst="curved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13" name="Connecteur en arc 12"/>
          <p:cNvCxnSpPr>
            <a:endCxn id="8" idx="3"/>
          </p:cNvCxnSpPr>
          <p:nvPr/>
        </p:nvCxnSpPr>
        <p:spPr>
          <a:xfrm rot="5400000">
            <a:off x="8586607" y="3291570"/>
            <a:ext cx="803708" cy="3556555"/>
          </a:xfrm>
          <a:prstGeom prst="curved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16" name="Connecteur en arc 15"/>
          <p:cNvCxnSpPr>
            <a:stCxn id="8" idx="1"/>
          </p:cNvCxnSpPr>
          <p:nvPr/>
        </p:nvCxnSpPr>
        <p:spPr>
          <a:xfrm rot="10800000">
            <a:off x="1954921" y="4444799"/>
            <a:ext cx="3026897" cy="1026902"/>
          </a:xfrm>
          <a:prstGeom prst="curvedConnector2">
            <a:avLst/>
          </a:prstGeom>
          <a:ln>
            <a:tailEnd type="triangle"/>
          </a:ln>
        </p:spPr>
        <p:style>
          <a:lnRef idx="1">
            <a:schemeClr val="dk1"/>
          </a:lnRef>
          <a:fillRef idx="0">
            <a:schemeClr val="dk1"/>
          </a:fillRef>
          <a:effectRef idx="0">
            <a:schemeClr val="dk1"/>
          </a:effectRef>
          <a:fontRef idx="minor">
            <a:schemeClr val="tx1"/>
          </a:fontRef>
        </p:style>
      </p:cxnSp>
      <p:sp>
        <p:nvSpPr>
          <p:cNvPr id="18" name="Ellipse 17"/>
          <p:cNvSpPr/>
          <p:nvPr/>
        </p:nvSpPr>
        <p:spPr>
          <a:xfrm>
            <a:off x="10766738" y="1970324"/>
            <a:ext cx="713293" cy="661472"/>
          </a:xfrm>
          <a:prstGeom prst="ellipse">
            <a:avLst/>
          </a:prstGeom>
          <a:solidFill>
            <a:srgbClr val="61003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latin typeface="Eras Medium ITC" panose="020B0602030504020804" pitchFamily="34" charset="0"/>
              </a:rPr>
              <a:t>2</a:t>
            </a:r>
          </a:p>
        </p:txBody>
      </p:sp>
      <p:sp>
        <p:nvSpPr>
          <p:cNvPr id="19" name="Ellipse 18"/>
          <p:cNvSpPr/>
          <p:nvPr/>
        </p:nvSpPr>
        <p:spPr>
          <a:xfrm>
            <a:off x="9144000" y="4952112"/>
            <a:ext cx="953589" cy="661472"/>
          </a:xfrm>
          <a:prstGeom prst="ellipse">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smtClean="0">
                <a:latin typeface="Eras Medium ITC" panose="020B0602030504020804" pitchFamily="34" charset="0"/>
              </a:rPr>
              <a:t>3.1</a:t>
            </a:r>
            <a:endParaRPr lang="fr-FR" sz="2800" dirty="0">
              <a:latin typeface="Eras Medium ITC" panose="020B0602030504020804" pitchFamily="34" charset="0"/>
            </a:endParaRPr>
          </a:p>
        </p:txBody>
      </p:sp>
      <p:sp>
        <p:nvSpPr>
          <p:cNvPr id="20" name="Ellipse 19"/>
          <p:cNvSpPr/>
          <p:nvPr/>
        </p:nvSpPr>
        <p:spPr>
          <a:xfrm>
            <a:off x="635725" y="2806937"/>
            <a:ext cx="713293" cy="661472"/>
          </a:xfrm>
          <a:prstGeom prst="ellipse">
            <a:avLst/>
          </a:prstGeom>
          <a:solidFill>
            <a:srgbClr val="61003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latin typeface="Eras Medium ITC" panose="020B0602030504020804" pitchFamily="34" charset="0"/>
              </a:rPr>
              <a:t>4</a:t>
            </a:r>
          </a:p>
        </p:txBody>
      </p:sp>
      <p:sp>
        <p:nvSpPr>
          <p:cNvPr id="25" name="ZoneTexte 24"/>
          <p:cNvSpPr txBox="1"/>
          <p:nvPr/>
        </p:nvSpPr>
        <p:spPr>
          <a:xfrm>
            <a:off x="6949728" y="1223087"/>
            <a:ext cx="3204702" cy="523220"/>
          </a:xfrm>
          <a:prstGeom prst="rect">
            <a:avLst/>
          </a:prstGeom>
          <a:noFill/>
        </p:spPr>
        <p:txBody>
          <a:bodyPr wrap="square" rtlCol="0">
            <a:spAutoFit/>
          </a:bodyPr>
          <a:lstStyle/>
          <a:p>
            <a:pPr algn="just"/>
            <a:r>
              <a:rPr lang="fr-FR" sz="1600" dirty="0" err="1" smtClean="0">
                <a:latin typeface="Eras Medium ITC" panose="020B0602030504020804" pitchFamily="34" charset="0"/>
              </a:rPr>
              <a:t>Re</a:t>
            </a:r>
            <a:r>
              <a:rPr lang="fr-FR" sz="1600" dirty="0" smtClean="0">
                <a:latin typeface="Eras Medium ITC" panose="020B0602030504020804" pitchFamily="34" charset="0"/>
              </a:rPr>
              <a:t>-spatialiser le concept </a:t>
            </a:r>
            <a:r>
              <a:rPr lang="fr-FR" sz="1200" dirty="0" smtClean="0">
                <a:latin typeface="Eras Medium ITC" panose="020B0602030504020804" pitchFamily="34" charset="0"/>
              </a:rPr>
              <a:t>(</a:t>
            </a:r>
            <a:r>
              <a:rPr lang="fr-FR" sz="1200" dirty="0" err="1" smtClean="0">
                <a:latin typeface="Eras Medium ITC" panose="020B0602030504020804" pitchFamily="34" charset="0"/>
              </a:rPr>
              <a:t>Belmin</a:t>
            </a:r>
            <a:r>
              <a:rPr lang="fr-FR" sz="1200" dirty="0" smtClean="0">
                <a:latin typeface="Eras Medium ITC" panose="020B0602030504020804" pitchFamily="34" charset="0"/>
              </a:rPr>
              <a:t> 2016; </a:t>
            </a:r>
            <a:r>
              <a:rPr lang="fr-FR" sz="1200" dirty="0" err="1" smtClean="0">
                <a:latin typeface="Eras Medium ITC" panose="020B0602030504020804" pitchFamily="34" charset="0"/>
              </a:rPr>
              <a:t>Ravenet</a:t>
            </a:r>
            <a:r>
              <a:rPr lang="fr-FR" sz="1200" dirty="0" smtClean="0">
                <a:latin typeface="Eras Medium ITC" panose="020B0602030504020804" pitchFamily="34" charset="0"/>
              </a:rPr>
              <a:t> al., 2012)</a:t>
            </a:r>
          </a:p>
        </p:txBody>
      </p:sp>
      <p:sp>
        <p:nvSpPr>
          <p:cNvPr id="30" name="ZoneTexte 29"/>
          <p:cNvSpPr txBox="1"/>
          <p:nvPr/>
        </p:nvSpPr>
        <p:spPr>
          <a:xfrm>
            <a:off x="9428016" y="4021007"/>
            <a:ext cx="2677443" cy="646986"/>
          </a:xfrm>
          <a:prstGeom prst="round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fr-FR" sz="1600" dirty="0" smtClean="0">
                <a:latin typeface="Eras Medium ITC" panose="020B0602030504020804" pitchFamily="34" charset="0"/>
              </a:rPr>
              <a:t>Choix des effets de fixation des acteurs</a:t>
            </a:r>
            <a:endParaRPr lang="fr-FR" sz="1600" dirty="0">
              <a:latin typeface="Eras Medium ITC" panose="020B0602030504020804" pitchFamily="34" charset="0"/>
            </a:endParaRPr>
          </a:p>
        </p:txBody>
      </p:sp>
      <p:sp>
        <p:nvSpPr>
          <p:cNvPr id="54" name="ZoneTexte 53"/>
          <p:cNvSpPr txBox="1"/>
          <p:nvPr/>
        </p:nvSpPr>
        <p:spPr>
          <a:xfrm>
            <a:off x="4689195" y="6195809"/>
            <a:ext cx="3320472" cy="578882"/>
          </a:xfrm>
          <a:prstGeom prst="round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fr-FR" sz="1600" dirty="0" smtClean="0">
                <a:latin typeface="Eras Medium ITC" panose="020B0602030504020804" pitchFamily="34" charset="0"/>
              </a:rPr>
              <a:t>Mobilisation </a:t>
            </a:r>
            <a:r>
              <a:rPr lang="fr-FR" sz="1600" dirty="0">
                <a:latin typeface="Eras Medium ITC" panose="020B0602030504020804" pitchFamily="34" charset="0"/>
              </a:rPr>
              <a:t>des acteurs </a:t>
            </a:r>
            <a:r>
              <a:rPr lang="fr-FR" sz="1200" dirty="0" smtClean="0">
                <a:latin typeface="Eras Medium ITC" panose="020B0602030504020804" pitchFamily="34" charset="0"/>
              </a:rPr>
              <a:t>(</a:t>
            </a:r>
            <a:r>
              <a:rPr lang="fr-FR" sz="1200" dirty="0" err="1">
                <a:latin typeface="Eras Medium ITC" panose="020B0602030504020804" pitchFamily="34" charset="0"/>
              </a:rPr>
              <a:t>Pluchinotta</a:t>
            </a:r>
            <a:r>
              <a:rPr lang="fr-FR" sz="1200" dirty="0">
                <a:latin typeface="Eras Medium ITC" panose="020B0602030504020804" pitchFamily="34" charset="0"/>
              </a:rPr>
              <a:t> et al., 2019)</a:t>
            </a:r>
          </a:p>
        </p:txBody>
      </p:sp>
      <p:sp>
        <p:nvSpPr>
          <p:cNvPr id="27" name="ZoneTexte 26"/>
          <p:cNvSpPr txBox="1"/>
          <p:nvPr/>
        </p:nvSpPr>
        <p:spPr>
          <a:xfrm>
            <a:off x="42205" y="3865917"/>
            <a:ext cx="3825429" cy="578882"/>
          </a:xfrm>
          <a:prstGeom prst="round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fr-FR" sz="1600" dirty="0" smtClean="0">
                <a:latin typeface="Eras Medium ITC" panose="020B0602030504020804" pitchFamily="34" charset="0"/>
              </a:rPr>
              <a:t>Entre jouabilité et complexité </a:t>
            </a:r>
            <a:r>
              <a:rPr lang="fr-FR" sz="1200" dirty="0" smtClean="0">
                <a:latin typeface="Eras Medium ITC" panose="020B0602030504020804" pitchFamily="34" charset="0"/>
              </a:rPr>
              <a:t>(</a:t>
            </a:r>
            <a:r>
              <a:rPr lang="fr-FR" sz="1200" dirty="0">
                <a:latin typeface="Eras Medium ITC" panose="020B0602030504020804" pitchFamily="34" charset="0"/>
              </a:rPr>
              <a:t>Aubert et al., </a:t>
            </a:r>
            <a:r>
              <a:rPr lang="fr-FR" sz="1200" dirty="0" smtClean="0">
                <a:latin typeface="Eras Medium ITC" panose="020B0602030504020804" pitchFamily="34" charset="0"/>
              </a:rPr>
              <a:t>2018; Mayer</a:t>
            </a:r>
            <a:r>
              <a:rPr lang="fr-FR" sz="1200" dirty="0">
                <a:latin typeface="Eras Medium ITC" panose="020B0602030504020804" pitchFamily="34" charset="0"/>
              </a:rPr>
              <a:t>, 2009</a:t>
            </a:r>
            <a:r>
              <a:rPr lang="fr-FR" sz="1200" dirty="0" smtClean="0">
                <a:latin typeface="Eras Medium ITC" panose="020B0602030504020804" pitchFamily="34" charset="0"/>
              </a:rPr>
              <a:t>)</a:t>
            </a:r>
            <a:endParaRPr lang="fr-FR" sz="1200" dirty="0">
              <a:latin typeface="Eras Medium ITC" panose="020B0602030504020804" pitchFamily="34" charset="0"/>
            </a:endParaRPr>
          </a:p>
        </p:txBody>
      </p:sp>
      <p:sp>
        <p:nvSpPr>
          <p:cNvPr id="37" name="Rectangle 36"/>
          <p:cNvSpPr/>
          <p:nvPr/>
        </p:nvSpPr>
        <p:spPr>
          <a:xfrm>
            <a:off x="4121970" y="3190903"/>
            <a:ext cx="5022030" cy="1033470"/>
          </a:xfrm>
          <a:prstGeom prst="rect">
            <a:avLst/>
          </a:prstGeom>
          <a:solidFill>
            <a:srgbClr val="610039"/>
          </a:solidFill>
          <a:ln w="38100">
            <a:solidFill>
              <a:schemeClr val="accent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just"/>
            <a:r>
              <a:rPr lang="fr-FR" sz="1600" dirty="0" smtClean="0">
                <a:solidFill>
                  <a:schemeClr val="bg1"/>
                </a:solidFill>
                <a:latin typeface="Eras Medium ITC" panose="020B0602030504020804" pitchFamily="34" charset="0"/>
              </a:rPr>
              <a:t>Légitimité des acteurs et mobilisation </a:t>
            </a:r>
            <a:r>
              <a:rPr lang="fr-FR" sz="1200" dirty="0" smtClean="0">
                <a:solidFill>
                  <a:schemeClr val="bg1"/>
                </a:solidFill>
                <a:latin typeface="Eras Medium ITC" panose="020B0602030504020804" pitchFamily="34" charset="0"/>
              </a:rPr>
              <a:t>(</a:t>
            </a:r>
            <a:r>
              <a:rPr lang="fr-FR" sz="1200" dirty="0" err="1">
                <a:latin typeface="Eras Medium ITC" panose="020B0602030504020804" pitchFamily="34" charset="0"/>
                <a:ea typeface="Ebrima" panose="02000000000000000000" pitchFamily="2" charset="0"/>
                <a:cs typeface="Ebrima" panose="02000000000000000000" pitchFamily="2" charset="0"/>
              </a:rPr>
              <a:t>Barreteau</a:t>
            </a:r>
            <a:r>
              <a:rPr lang="fr-FR" sz="1200" dirty="0">
                <a:latin typeface="Eras Medium ITC" panose="020B0602030504020804" pitchFamily="34" charset="0"/>
                <a:ea typeface="Ebrima" panose="02000000000000000000" pitchFamily="2" charset="0"/>
                <a:cs typeface="Ebrima" panose="02000000000000000000" pitchFamily="2" charset="0"/>
              </a:rPr>
              <a:t> et al., </a:t>
            </a:r>
            <a:r>
              <a:rPr lang="fr-FR" sz="1200" dirty="0" smtClean="0">
                <a:latin typeface="Eras Medium ITC" panose="020B0602030504020804" pitchFamily="34" charset="0"/>
                <a:ea typeface="Ebrima" panose="02000000000000000000" pitchFamily="2" charset="0"/>
                <a:cs typeface="Ebrima" panose="02000000000000000000" pitchFamily="2" charset="0"/>
              </a:rPr>
              <a:t>2006)</a:t>
            </a:r>
          </a:p>
          <a:p>
            <a:pPr algn="just"/>
            <a:r>
              <a:rPr lang="fr-FR" sz="1600" dirty="0" smtClean="0">
                <a:solidFill>
                  <a:schemeClr val="bg1"/>
                </a:solidFill>
                <a:latin typeface="Eras Medium ITC" panose="020B0602030504020804" pitchFamily="34" charset="0"/>
                <a:ea typeface="Ebrima" panose="02000000000000000000" pitchFamily="2" charset="0"/>
                <a:cs typeface="Ebrima" panose="02000000000000000000" pitchFamily="2" charset="0"/>
              </a:rPr>
              <a:t>Considérer l’impact des processus passés et futurs </a:t>
            </a:r>
            <a:r>
              <a:rPr lang="fr-FR" sz="1200" dirty="0" smtClean="0">
                <a:solidFill>
                  <a:schemeClr val="bg1"/>
                </a:solidFill>
                <a:latin typeface="Eras Medium ITC" panose="020B0602030504020804" pitchFamily="34" charset="0"/>
                <a:ea typeface="Ebrima" panose="02000000000000000000" pitchFamily="2" charset="0"/>
                <a:cs typeface="Ebrima" panose="02000000000000000000" pitchFamily="2" charset="0"/>
              </a:rPr>
              <a:t>(Aubert et al., 2019) </a:t>
            </a:r>
          </a:p>
        </p:txBody>
      </p:sp>
      <p:pic>
        <p:nvPicPr>
          <p:cNvPr id="21" name="Image 20"/>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16107"/>
          <a:stretch/>
        </p:blipFill>
        <p:spPr>
          <a:xfrm>
            <a:off x="5644500" y="1255167"/>
            <a:ext cx="1323710" cy="1168606"/>
          </a:xfrm>
          <a:prstGeom prst="rect">
            <a:avLst/>
          </a:prstGeom>
        </p:spPr>
      </p:pic>
      <p:sp>
        <p:nvSpPr>
          <p:cNvPr id="17" name="Ellipse 16"/>
          <p:cNvSpPr/>
          <p:nvPr/>
        </p:nvSpPr>
        <p:spPr>
          <a:xfrm>
            <a:off x="6587593" y="2198621"/>
            <a:ext cx="713293" cy="661472"/>
          </a:xfrm>
          <a:prstGeom prst="ellipse">
            <a:avLst/>
          </a:prstGeom>
          <a:solidFill>
            <a:srgbClr val="61003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smtClean="0">
                <a:latin typeface="Eras Medium ITC" panose="020B0602030504020804" pitchFamily="34" charset="0"/>
              </a:rPr>
              <a:t>1</a:t>
            </a:r>
            <a:endParaRPr lang="fr-FR" sz="2800" dirty="0">
              <a:latin typeface="Eras Medium ITC" panose="020B0602030504020804" pitchFamily="34" charset="0"/>
            </a:endParaRPr>
          </a:p>
        </p:txBody>
      </p:sp>
      <p:sp>
        <p:nvSpPr>
          <p:cNvPr id="22" name="Ellipse 21"/>
          <p:cNvSpPr/>
          <p:nvPr/>
        </p:nvSpPr>
        <p:spPr>
          <a:xfrm>
            <a:off x="7017404" y="4463899"/>
            <a:ext cx="953589" cy="661472"/>
          </a:xfrm>
          <a:prstGeom prst="ellipse">
            <a:avLst/>
          </a:prstGeom>
          <a:solidFill>
            <a:srgbClr val="61003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smtClean="0">
                <a:latin typeface="Eras Medium ITC" panose="020B0602030504020804" pitchFamily="34" charset="0"/>
              </a:rPr>
              <a:t>3</a:t>
            </a:r>
            <a:endParaRPr lang="fr-FR" sz="2800" dirty="0">
              <a:latin typeface="Eras Medium ITC" panose="020B0602030504020804" pitchFamily="34" charset="0"/>
            </a:endParaRPr>
          </a:p>
        </p:txBody>
      </p:sp>
      <p:sp>
        <p:nvSpPr>
          <p:cNvPr id="23" name="ZoneTexte 22"/>
          <p:cNvSpPr txBox="1"/>
          <p:nvPr/>
        </p:nvSpPr>
        <p:spPr>
          <a:xfrm>
            <a:off x="8416930" y="5613584"/>
            <a:ext cx="3063101" cy="1191816"/>
          </a:xfrm>
          <a:prstGeom prst="round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fr-FR" sz="1600" dirty="0" smtClean="0">
                <a:latin typeface="Eras Medium ITC" panose="020B0602030504020804" pitchFamily="34" charset="0"/>
              </a:rPr>
              <a:t>Reformulation de la question initiale</a:t>
            </a:r>
          </a:p>
          <a:p>
            <a:pPr algn="just"/>
            <a:r>
              <a:rPr lang="fr-FR" sz="1600" dirty="0" smtClean="0">
                <a:latin typeface="Eras Medium ITC" panose="020B0602030504020804" pitchFamily="34" charset="0"/>
              </a:rPr>
              <a:t>Plan de participation des acteurs sur le dispositif</a:t>
            </a:r>
            <a:endParaRPr lang="fr-FR" sz="1200" dirty="0">
              <a:latin typeface="Eras Medium ITC" panose="020B0602030504020804" pitchFamily="34" charset="0"/>
            </a:endParaRPr>
          </a:p>
        </p:txBody>
      </p:sp>
      <p:sp>
        <p:nvSpPr>
          <p:cNvPr id="24" name="Ellipse 23"/>
          <p:cNvSpPr/>
          <p:nvPr/>
        </p:nvSpPr>
        <p:spPr>
          <a:xfrm>
            <a:off x="7017403" y="4447396"/>
            <a:ext cx="953589" cy="661472"/>
          </a:xfrm>
          <a:prstGeom prst="ellipse">
            <a:avLst/>
          </a:prstGeom>
          <a:solidFill>
            <a:srgbClr val="61003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smtClean="0">
                <a:latin typeface="Eras Medium ITC" panose="020B0602030504020804" pitchFamily="34" charset="0"/>
              </a:rPr>
              <a:t>3.2</a:t>
            </a:r>
            <a:endParaRPr lang="fr-FR" sz="2800" dirty="0">
              <a:latin typeface="Eras Medium ITC" panose="020B0602030504020804" pitchFamily="34" charset="0"/>
            </a:endParaRPr>
          </a:p>
        </p:txBody>
      </p:sp>
      <p:cxnSp>
        <p:nvCxnSpPr>
          <p:cNvPr id="29" name="Connecteur en arc 28"/>
          <p:cNvCxnSpPr/>
          <p:nvPr/>
        </p:nvCxnSpPr>
        <p:spPr>
          <a:xfrm rot="5400000" flipH="1" flipV="1">
            <a:off x="3610643" y="88168"/>
            <a:ext cx="731710" cy="3714728"/>
          </a:xfrm>
          <a:prstGeom prst="curvedConnector2">
            <a:avLst/>
          </a:prstGeom>
          <a:ln>
            <a:solidFill>
              <a:schemeClr val="accent2"/>
            </a:solidFill>
            <a:prstDash val="dash"/>
            <a:tailEnd type="triangle"/>
          </a:ln>
        </p:spPr>
        <p:style>
          <a:lnRef idx="1">
            <a:schemeClr val="dk1"/>
          </a:lnRef>
          <a:fillRef idx="0">
            <a:schemeClr val="dk1"/>
          </a:fillRef>
          <a:effectRef idx="0">
            <a:schemeClr val="dk1"/>
          </a:effectRef>
          <a:fontRef idx="minor">
            <a:schemeClr val="tx1"/>
          </a:fontRef>
        </p:style>
      </p:cxnSp>
      <p:cxnSp>
        <p:nvCxnSpPr>
          <p:cNvPr id="31" name="Connecteur en arc 30"/>
          <p:cNvCxnSpPr/>
          <p:nvPr/>
        </p:nvCxnSpPr>
        <p:spPr>
          <a:xfrm rot="5400000">
            <a:off x="4107632" y="910804"/>
            <a:ext cx="685754" cy="3711692"/>
          </a:xfrm>
          <a:prstGeom prst="curvedConnector2">
            <a:avLst/>
          </a:prstGeom>
          <a:ln>
            <a:solidFill>
              <a:schemeClr val="accent2"/>
            </a:solidFill>
            <a:prstDash val="dash"/>
            <a:tailEnd type="triangle"/>
          </a:ln>
        </p:spPr>
        <p:style>
          <a:lnRef idx="1">
            <a:schemeClr val="dk1"/>
          </a:lnRef>
          <a:fillRef idx="0">
            <a:schemeClr val="dk1"/>
          </a:fillRef>
          <a:effectRef idx="0">
            <a:schemeClr val="dk1"/>
          </a:effectRef>
          <a:fontRef idx="minor">
            <a:schemeClr val="tx1"/>
          </a:fontRef>
        </p:style>
      </p:cxnSp>
      <p:sp>
        <p:nvSpPr>
          <p:cNvPr id="32" name="Ellipse 31"/>
          <p:cNvSpPr/>
          <p:nvPr/>
        </p:nvSpPr>
        <p:spPr>
          <a:xfrm>
            <a:off x="3815281" y="1910683"/>
            <a:ext cx="713293" cy="661472"/>
          </a:xfrm>
          <a:prstGeom prst="ellipse">
            <a:avLst/>
          </a:prstGeom>
          <a:solidFill>
            <a:schemeClr val="accent2"/>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smtClean="0">
                <a:latin typeface="Eras Medium ITC" panose="020B0602030504020804" pitchFamily="34" charset="0"/>
              </a:rPr>
              <a:t>5</a:t>
            </a:r>
            <a:endParaRPr lang="fr-FR" sz="2800" dirty="0">
              <a:latin typeface="Eras Medium ITC" panose="020B0602030504020804" pitchFamily="34" charset="0"/>
            </a:endParaRPr>
          </a:p>
        </p:txBody>
      </p:sp>
    </p:spTree>
    <p:extLst>
      <p:ext uri="{BB962C8B-B14F-4D97-AF65-F5344CB8AC3E}">
        <p14:creationId xmlns:p14="http://schemas.microsoft.com/office/powerpoint/2010/main" val="2528135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5" grpId="0"/>
      <p:bldP spid="30" grpId="0" animBg="1"/>
      <p:bldP spid="54" grpId="0" animBg="1"/>
      <p:bldP spid="27" grpId="0" animBg="1"/>
      <p:bldP spid="37" grpId="0" animBg="1"/>
      <p:bldP spid="23" grpId="0" animBg="1"/>
      <p:bldP spid="24" grpId="0" animBg="1"/>
      <p:bldP spid="32"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B5152189-E67B-4D26-B052-76DE3D6CF7C5}" type="slidenum">
              <a:rPr lang="fr-FR" sz="2000" smtClean="0"/>
              <a:t>55</a:t>
            </a:fld>
            <a:endParaRPr lang="fr-FR" sz="2000"/>
          </a:p>
        </p:txBody>
      </p:sp>
      <p:sp>
        <p:nvSpPr>
          <p:cNvPr id="3" name="Rectangle 2"/>
          <p:cNvSpPr/>
          <p:nvPr/>
        </p:nvSpPr>
        <p:spPr>
          <a:xfrm>
            <a:off x="0" y="2961564"/>
            <a:ext cx="12192000" cy="631065"/>
          </a:xfrm>
          <a:prstGeom prst="rect">
            <a:avLst/>
          </a:prstGeom>
          <a:gradFill flip="none" rotWithShape="1">
            <a:gsLst>
              <a:gs pos="0">
                <a:srgbClr val="610039">
                  <a:alpha val="85000"/>
                </a:srgbClr>
              </a:gs>
              <a:gs pos="50000">
                <a:srgbClr val="610039"/>
              </a:gs>
              <a:gs pos="100000">
                <a:srgbClr val="610039">
                  <a:alpha val="85000"/>
                </a:srgbClr>
              </a:gs>
            </a:gsLst>
            <a:lin ang="16200000" scaled="1"/>
            <a:tileRect/>
          </a:gradFill>
          <a:ln>
            <a:solidFill>
              <a:srgbClr val="7623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smtClean="0">
                <a:solidFill>
                  <a:schemeClr val="bg1"/>
                </a:solidFill>
                <a:latin typeface="Eras Medium ITC" panose="020B0602030504020804" pitchFamily="34" charset="0"/>
              </a:rPr>
              <a:t>Merci de votre attention</a:t>
            </a:r>
            <a:endParaRPr lang="fr-FR" sz="3200" i="1" dirty="0">
              <a:solidFill>
                <a:schemeClr val="bg1"/>
              </a:solidFill>
              <a:latin typeface="Eras Medium ITC" panose="020B0602030504020804" pitchFamily="34" charset="0"/>
            </a:endParaRPr>
          </a:p>
        </p:txBody>
      </p:sp>
    </p:spTree>
    <p:extLst>
      <p:ext uri="{BB962C8B-B14F-4D97-AF65-F5344CB8AC3E}">
        <p14:creationId xmlns:p14="http://schemas.microsoft.com/office/powerpoint/2010/main" val="237555313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B5152189-E67B-4D26-B052-76DE3D6CF7C5}" type="slidenum">
              <a:rPr lang="fr-FR" smtClean="0"/>
              <a:pPr/>
              <a:t>56</a:t>
            </a:fld>
            <a:endParaRPr lang="fr-FR"/>
          </a:p>
        </p:txBody>
      </p:sp>
      <p:sp>
        <p:nvSpPr>
          <p:cNvPr id="3" name="Titre 2"/>
          <p:cNvSpPr>
            <a:spLocks noGrp="1"/>
          </p:cNvSpPr>
          <p:nvPr>
            <p:ph type="title"/>
          </p:nvPr>
        </p:nvSpPr>
        <p:spPr/>
        <p:txBody>
          <a:bodyPr/>
          <a:lstStyle/>
          <a:p>
            <a:r>
              <a:rPr lang="fr-FR" dirty="0"/>
              <a:t>Un grand merci à tous les participants</a:t>
            </a:r>
          </a:p>
        </p:txBody>
      </p:sp>
      <p:grpSp>
        <p:nvGrpSpPr>
          <p:cNvPr id="5" name="Groupe 4"/>
          <p:cNvGrpSpPr/>
          <p:nvPr/>
        </p:nvGrpSpPr>
        <p:grpSpPr>
          <a:xfrm>
            <a:off x="332056" y="1230113"/>
            <a:ext cx="11176613" cy="5308799"/>
            <a:chOff x="332056" y="1230113"/>
            <a:chExt cx="11176613" cy="5308799"/>
          </a:xfrm>
        </p:grpSpPr>
        <p:sp>
          <p:nvSpPr>
            <p:cNvPr id="6" name="Rectangle à coins arrondis 5"/>
            <p:cNvSpPr/>
            <p:nvPr/>
          </p:nvSpPr>
          <p:spPr>
            <a:xfrm>
              <a:off x="3362888" y="2162205"/>
              <a:ext cx="5340986" cy="3098826"/>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2" descr="Résultat de recherche d'images pour &quot;logo it2&quo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6377" t="12270" r="36150" b="19059"/>
            <a:stretch/>
          </p:blipFill>
          <p:spPr bwMode="auto">
            <a:xfrm>
              <a:off x="1078173" y="2210938"/>
              <a:ext cx="517565" cy="46402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Résultat de recherche d'images pour &quot;logo chambre agriculture martinique&quot;"/>
            <p:cNvPicPr>
              <a:picLocks noChangeAspect="1" noChangeArrowheads="1"/>
            </p:cNvPicPr>
            <p:nvPr/>
          </p:nvPicPr>
          <p:blipFill rotWithShape="1">
            <a:blip r:embed="rId3">
              <a:extLst>
                <a:ext uri="{28A0092B-C50C-407E-A947-70E740481C1C}">
                  <a14:useLocalDpi xmlns:a14="http://schemas.microsoft.com/office/drawing/2010/main" val="0"/>
                </a:ext>
              </a:extLst>
            </a:blip>
            <a:srcRect l="24426" t="5829" r="20368" b="14449"/>
            <a:stretch/>
          </p:blipFill>
          <p:spPr bwMode="auto">
            <a:xfrm>
              <a:off x="2310116" y="1308712"/>
              <a:ext cx="907313" cy="102505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Résultat de recherche d'images pour &quot;logo cirad vectoriel&quot;"/>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96532" y="1230113"/>
              <a:ext cx="1173564" cy="670750"/>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 9"/>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62526" y="1397194"/>
              <a:ext cx="1697049" cy="336587"/>
            </a:xfrm>
            <a:prstGeom prst="rect">
              <a:avLst/>
            </a:prstGeom>
            <a:noFill/>
            <a:ln>
              <a:noFill/>
            </a:ln>
          </p:spPr>
        </p:pic>
        <p:pic>
          <p:nvPicPr>
            <p:cNvPr id="11" name="Imag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25494" y="5635876"/>
              <a:ext cx="761721" cy="744943"/>
            </a:xfrm>
            <a:prstGeom prst="rect">
              <a:avLst/>
            </a:prstGeom>
          </p:spPr>
        </p:pic>
        <p:pic>
          <p:nvPicPr>
            <p:cNvPr id="12" name="Picture 12" descr="Résultat de recherche d'images pour &quot;ctcs martinique&quot;"/>
            <p:cNvPicPr>
              <a:picLocks noChangeAspect="1" noChangeArrowheads="1"/>
            </p:cNvPicPr>
            <p:nvPr/>
          </p:nvPicPr>
          <p:blipFill rotWithShape="1">
            <a:blip r:embed="rId7">
              <a:extLst>
                <a:ext uri="{28A0092B-C50C-407E-A947-70E740481C1C}">
                  <a14:useLocalDpi xmlns:a14="http://schemas.microsoft.com/office/drawing/2010/main" val="0"/>
                </a:ext>
              </a:extLst>
            </a:blip>
            <a:srcRect t="37896" b="34164"/>
            <a:stretch/>
          </p:blipFill>
          <p:spPr bwMode="auto">
            <a:xfrm>
              <a:off x="4842827" y="1239565"/>
              <a:ext cx="1905000" cy="53226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4" descr="Résultat de recherche d'images pour &quot;banamart logo&quot;"/>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14328" b="14746"/>
            <a:stretch/>
          </p:blipFill>
          <p:spPr bwMode="auto">
            <a:xfrm>
              <a:off x="10298358" y="5092309"/>
              <a:ext cx="1210311" cy="64381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6" descr="Résultat de recherche d'images pour &quot;ugpban logo&quot;"/>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652063" y="2830266"/>
              <a:ext cx="1163621" cy="486878"/>
            </a:xfrm>
            <a:prstGeom prst="rect">
              <a:avLst/>
            </a:prstGeom>
            <a:noFill/>
            <a:extLst>
              <a:ext uri="{909E8E84-426E-40DD-AFC4-6F175D3DCCD1}">
                <a14:hiddenFill xmlns:a14="http://schemas.microsoft.com/office/drawing/2010/main">
                  <a:solidFill>
                    <a:srgbClr val="FFFFFF"/>
                  </a:solidFill>
                </a14:hiddenFill>
              </a:ext>
            </a:extLst>
          </p:spPr>
        </p:pic>
        <p:sp>
          <p:nvSpPr>
            <p:cNvPr id="15" name="ZoneTexte 14"/>
            <p:cNvSpPr txBox="1"/>
            <p:nvPr/>
          </p:nvSpPr>
          <p:spPr>
            <a:xfrm>
              <a:off x="1048438" y="3525468"/>
              <a:ext cx="1990020" cy="369332"/>
            </a:xfrm>
            <a:prstGeom prst="rect">
              <a:avLst/>
            </a:prstGeom>
            <a:noFill/>
          </p:spPr>
          <p:txBody>
            <a:bodyPr wrap="square" rtlCol="0">
              <a:spAutoFit/>
            </a:bodyPr>
            <a:lstStyle/>
            <a:p>
              <a:r>
                <a:rPr lang="fr-FR" dirty="0" smtClean="0">
                  <a:latin typeface="Eras Medium ITC" panose="020B0602030504020804" pitchFamily="34" charset="0"/>
                </a:rPr>
                <a:t>Canne Union</a:t>
              </a:r>
              <a:endParaRPr lang="fr-FR" dirty="0">
                <a:latin typeface="Eras Medium ITC" panose="020B0602030504020804" pitchFamily="34" charset="0"/>
              </a:endParaRPr>
            </a:p>
          </p:txBody>
        </p:sp>
        <p:pic>
          <p:nvPicPr>
            <p:cNvPr id="16" name="Picture 18" descr="Résultat de recherche d'images pour &quot;scic martinique logo&quot;"/>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626725" y="1479268"/>
              <a:ext cx="707856" cy="93755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0" descr="Résultat de recherche d'images pour &quot;logo phytocenter martinique&quot;"/>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9023" t="31025" r="8180" b="30296"/>
            <a:stretch/>
          </p:blipFill>
          <p:spPr bwMode="auto">
            <a:xfrm>
              <a:off x="10111911" y="3002507"/>
              <a:ext cx="1317938" cy="53401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2" descr="Résultat de recherche d'images pour &quot;logo parm martinique&quot;"/>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20805" r="15863"/>
            <a:stretch/>
          </p:blipFill>
          <p:spPr bwMode="auto">
            <a:xfrm>
              <a:off x="8593743" y="5012797"/>
              <a:ext cx="1132763" cy="1073178"/>
            </a:xfrm>
            <a:prstGeom prst="rect">
              <a:avLst/>
            </a:prstGeom>
            <a:noFill/>
            <a:extLst>
              <a:ext uri="{909E8E84-426E-40DD-AFC4-6F175D3DCCD1}">
                <a14:hiddenFill xmlns:a14="http://schemas.microsoft.com/office/drawing/2010/main">
                  <a:solidFill>
                    <a:srgbClr val="FFFFFF"/>
                  </a:solidFill>
                </a14:hiddenFill>
              </a:ext>
            </a:extLst>
          </p:spPr>
        </p:pic>
        <p:pic>
          <p:nvPicPr>
            <p:cNvPr id="19" name="Image 18"/>
            <p:cNvPicPr>
              <a:picLocks noChangeAspect="1"/>
            </p:cNvPicPr>
            <p:nvPr/>
          </p:nvPicPr>
          <p:blipFill rotWithShape="1">
            <a:blip r:embed="rId13">
              <a:extLst>
                <a:ext uri="{28A0092B-C50C-407E-A947-70E740481C1C}">
                  <a14:useLocalDpi xmlns:a14="http://schemas.microsoft.com/office/drawing/2010/main" val="0"/>
                </a:ext>
              </a:extLst>
            </a:blip>
            <a:srcRect t="19552" b="22338"/>
            <a:stretch/>
          </p:blipFill>
          <p:spPr>
            <a:xfrm>
              <a:off x="9025301" y="2616858"/>
              <a:ext cx="1205114" cy="700286"/>
            </a:xfrm>
            <a:prstGeom prst="rect">
              <a:avLst/>
            </a:prstGeom>
          </p:spPr>
        </p:pic>
        <p:pic>
          <p:nvPicPr>
            <p:cNvPr id="20" name="Picture 26" descr="Résultat de recherche d'images pour &quot;logo ode martinique&quot;"/>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0272871" y="4011426"/>
              <a:ext cx="1156978" cy="825310"/>
            </a:xfrm>
            <a:prstGeom prst="rect">
              <a:avLst/>
            </a:prstGeom>
            <a:noFill/>
            <a:extLst>
              <a:ext uri="{909E8E84-426E-40DD-AFC4-6F175D3DCCD1}">
                <a14:hiddenFill xmlns:a14="http://schemas.microsoft.com/office/drawing/2010/main">
                  <a:solidFill>
                    <a:srgbClr val="FFFFFF"/>
                  </a:solidFill>
                </a14:hiddenFill>
              </a:ext>
            </a:extLst>
          </p:spPr>
        </p:pic>
        <p:pic>
          <p:nvPicPr>
            <p:cNvPr id="21" name="Image 20"/>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854903" y="3867782"/>
              <a:ext cx="1188545" cy="960345"/>
            </a:xfrm>
            <a:prstGeom prst="rect">
              <a:avLst/>
            </a:prstGeom>
          </p:spPr>
        </p:pic>
        <p:pic>
          <p:nvPicPr>
            <p:cNvPr id="22" name="Picture 30" descr="Résultat de recherche d'images pour &quot;logo daaf martinique&quot;"/>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343496" y="4968102"/>
              <a:ext cx="806764" cy="104024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32" descr="Résultat de recherche d'images pour &quot;logo fredon martinique&quot;"/>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842879" y="1282438"/>
              <a:ext cx="862219" cy="51733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34" descr="Résultat de recherche d'images pour &quot;logo neisson martinique&quot;"/>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685652" y="5414216"/>
              <a:ext cx="1042679" cy="78201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38" descr="Résultat de recherche d'images pour &quot;logo carrefour&quot;"/>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4400304" y="5469004"/>
              <a:ext cx="853217" cy="88734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0" descr="Résultat de recherche d'images pour &quot;A1710 logo&quot;"/>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058661" y="5575549"/>
              <a:ext cx="1284483" cy="963363"/>
            </a:xfrm>
            <a:prstGeom prst="rect">
              <a:avLst/>
            </a:prstGeom>
            <a:noFill/>
            <a:extLst>
              <a:ext uri="{909E8E84-426E-40DD-AFC4-6F175D3DCCD1}">
                <a14:hiddenFill xmlns:a14="http://schemas.microsoft.com/office/drawing/2010/main">
                  <a:solidFill>
                    <a:srgbClr val="FFFFFF"/>
                  </a:solidFill>
                </a14:hiddenFill>
              </a:ext>
            </a:extLst>
          </p:spPr>
        </p:pic>
        <p:pic>
          <p:nvPicPr>
            <p:cNvPr id="27" name="Image 26"/>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9274274" y="1565488"/>
              <a:ext cx="1134433" cy="756289"/>
            </a:xfrm>
            <a:prstGeom prst="rect">
              <a:avLst/>
            </a:prstGeom>
          </p:spPr>
        </p:pic>
        <p:pic>
          <p:nvPicPr>
            <p:cNvPr id="28" name="Picture 44" descr="Résultat de recherche d'images pour &quot;logo ville du robert&quot;"/>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8923262" y="3612225"/>
              <a:ext cx="1219501" cy="59546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6" descr="Résultat de recherche d'images pour &quot;logo ville gros morne&quot;"/>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332056" y="2808063"/>
              <a:ext cx="815208" cy="815208"/>
            </a:xfrm>
            <a:prstGeom prst="rect">
              <a:avLst/>
            </a:prstGeom>
            <a:noFill/>
            <a:extLst>
              <a:ext uri="{909E8E84-426E-40DD-AFC4-6F175D3DCCD1}">
                <a14:hiddenFill xmlns:a14="http://schemas.microsoft.com/office/drawing/2010/main">
                  <a:solidFill>
                    <a:srgbClr val="FFFFFF"/>
                  </a:solidFill>
                </a14:hiddenFill>
              </a:ext>
            </a:extLst>
          </p:spPr>
        </p:pic>
        <p:sp>
          <p:nvSpPr>
            <p:cNvPr id="30" name="ZoneTexte 29"/>
            <p:cNvSpPr txBox="1"/>
            <p:nvPr/>
          </p:nvSpPr>
          <p:spPr>
            <a:xfrm>
              <a:off x="3983314" y="2897744"/>
              <a:ext cx="4230447" cy="1938992"/>
            </a:xfrm>
            <a:prstGeom prst="rect">
              <a:avLst/>
            </a:prstGeom>
            <a:noFill/>
          </p:spPr>
          <p:txBody>
            <a:bodyPr wrap="square" rtlCol="0">
              <a:spAutoFit/>
            </a:bodyPr>
            <a:lstStyle/>
            <a:p>
              <a:pPr algn="ctr"/>
              <a:r>
                <a:rPr lang="fr-FR" sz="6000" dirty="0" smtClean="0">
                  <a:latin typeface="Eras Medium ITC" panose="020B0602030504020804" pitchFamily="34" charset="0"/>
                </a:rPr>
                <a:t>À tous les agriculteurs </a:t>
              </a:r>
              <a:endParaRPr lang="fr-FR" sz="6000" dirty="0">
                <a:latin typeface="Eras Medium ITC" panose="020B0602030504020804" pitchFamily="34" charset="0"/>
              </a:endParaRPr>
            </a:p>
          </p:txBody>
        </p:sp>
        <p:pic>
          <p:nvPicPr>
            <p:cNvPr id="31" name="Image 30" descr="D:\Mes Donnees\CloudStation\définition du sujet\dispositif\ComMod\réalisation du jeu\modèle herbe\images modèles herbe\banane grand.jpg"/>
            <p:cNvPicPr/>
            <p:nvPr/>
          </p:nvPicPr>
          <p:blipFill>
            <a:blip r:embed="rId2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54653" y="2225985"/>
              <a:ext cx="1028931" cy="714482"/>
            </a:xfrm>
            <a:prstGeom prst="rect">
              <a:avLst/>
            </a:prstGeom>
            <a:noFill/>
            <a:ln>
              <a:noFill/>
            </a:ln>
          </p:spPr>
        </p:pic>
        <p:pic>
          <p:nvPicPr>
            <p:cNvPr id="32" name="Image 31" descr="D:\Mes Donnees\CloudStation\définition du sujet\dispositif\ComMod\réalisation du jeu\modèle herbe\images modèles herbe\canne grand.jpg"/>
            <p:cNvPicPr/>
            <p:nvPr/>
          </p:nvPicPr>
          <p:blipFill rotWithShape="1">
            <a:blip r:embed="rId25">
              <a:clrChange>
                <a:clrFrom>
                  <a:srgbClr val="F6F6F6"/>
                </a:clrFrom>
                <a:clrTo>
                  <a:srgbClr val="F6F6F6">
                    <a:alpha val="0"/>
                  </a:srgbClr>
                </a:clrTo>
              </a:clrChange>
              <a:extLst>
                <a:ext uri="{28A0092B-C50C-407E-A947-70E740481C1C}">
                  <a14:useLocalDpi xmlns:a14="http://schemas.microsoft.com/office/drawing/2010/main" val="0"/>
                </a:ext>
              </a:extLst>
            </a:blip>
            <a:srcRect l="23295" r="25090"/>
            <a:stretch/>
          </p:blipFill>
          <p:spPr bwMode="auto">
            <a:xfrm>
              <a:off x="3744243" y="2238235"/>
              <a:ext cx="731521" cy="673331"/>
            </a:xfrm>
            <a:prstGeom prst="rect">
              <a:avLst/>
            </a:prstGeom>
            <a:noFill/>
            <a:ln>
              <a:noFill/>
            </a:ln>
          </p:spPr>
        </p:pic>
        <p:pic>
          <p:nvPicPr>
            <p:cNvPr id="33" name="Image 32" descr="D:\Mes Donnees\CloudStation\définition du sujet\dispositif\ComMod\réalisation du jeu\modèle herbe\images modèles herbe\patate douce grand.jpg"/>
            <p:cNvPicPr/>
            <p:nvPr/>
          </p:nvPicPr>
          <p:blipFill>
            <a:blip r:embed="rId26" cstate="print">
              <a:clrChange>
                <a:clrFrom>
                  <a:srgbClr val="FFFEFF"/>
                </a:clrFrom>
                <a:clrTo>
                  <a:srgbClr val="FFFEFF">
                    <a:alpha val="0"/>
                  </a:srgbClr>
                </a:clrTo>
              </a:clrChange>
              <a:extLst>
                <a:ext uri="{28A0092B-C50C-407E-A947-70E740481C1C}">
                  <a14:useLocalDpi xmlns:a14="http://schemas.microsoft.com/office/drawing/2010/main" val="0"/>
                </a:ext>
              </a:extLst>
            </a:blip>
            <a:srcRect/>
            <a:stretch>
              <a:fillRect/>
            </a:stretch>
          </p:blipFill>
          <p:spPr bwMode="auto">
            <a:xfrm>
              <a:off x="7376252" y="2279598"/>
              <a:ext cx="840709" cy="618146"/>
            </a:xfrm>
            <a:prstGeom prst="rect">
              <a:avLst/>
            </a:prstGeom>
            <a:noFill/>
            <a:ln>
              <a:noFill/>
            </a:ln>
          </p:spPr>
        </p:pic>
        <p:pic>
          <p:nvPicPr>
            <p:cNvPr id="34" name="Picture 2" descr="RÃ©sultat de recherche d'images pour &quot;arbre dessin oranger&quot;"/>
            <p:cNvPicPr>
              <a:picLocks noChangeAspect="1" noChangeArrowheads="1"/>
            </p:cNvPicPr>
            <p:nvPr/>
          </p:nvPicPr>
          <p:blipFill rotWithShape="1">
            <a:blip r:embed="rId27" cstate="print">
              <a:clrChange>
                <a:clrFrom>
                  <a:srgbClr val="FFFFFF"/>
                </a:clrFrom>
                <a:clrTo>
                  <a:srgbClr val="FFFFFF">
                    <a:alpha val="0"/>
                  </a:srgbClr>
                </a:clrTo>
              </a:clrChange>
              <a:extLst>
                <a:ext uri="{28A0092B-C50C-407E-A947-70E740481C1C}">
                  <a14:useLocalDpi xmlns:a14="http://schemas.microsoft.com/office/drawing/2010/main" val="0"/>
                </a:ext>
              </a:extLst>
            </a:blip>
            <a:srcRect l="15676" r="14595" b="33685"/>
            <a:stretch/>
          </p:blipFill>
          <p:spPr bwMode="auto">
            <a:xfrm>
              <a:off x="6471499" y="2240042"/>
              <a:ext cx="714894" cy="726959"/>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descr="RÃ©sultat de recherche d'images pour &quot;tomate dessin&quot;"/>
            <p:cNvPicPr>
              <a:picLocks noChangeAspect="1" noChangeArrowheads="1"/>
            </p:cNvPicPr>
            <p:nvPr/>
          </p:nvPicPr>
          <p:blipFill rotWithShape="1">
            <a:blip r:embed="rId28" cstate="print">
              <a:clrChange>
                <a:clrFrom>
                  <a:srgbClr val="FFFFFF"/>
                </a:clrFrom>
                <a:clrTo>
                  <a:srgbClr val="FFFFFF">
                    <a:alpha val="0"/>
                  </a:srgbClr>
                </a:clrTo>
              </a:clrChange>
              <a:extLst>
                <a:ext uri="{28A0092B-C50C-407E-A947-70E740481C1C}">
                  <a14:useLocalDpi xmlns:a14="http://schemas.microsoft.com/office/drawing/2010/main" val="0"/>
                </a:ext>
              </a:extLst>
            </a:blip>
            <a:srcRect l="17932" t="17052" r="17802" b="17580"/>
            <a:stretch/>
          </p:blipFill>
          <p:spPr bwMode="auto">
            <a:xfrm>
              <a:off x="5901099" y="2442950"/>
              <a:ext cx="310558" cy="31588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76416982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B5152189-E67B-4D26-B052-76DE3D6CF7C5}" type="slidenum">
              <a:rPr lang="fr-FR" smtClean="0"/>
              <a:pPr/>
              <a:t>57</a:t>
            </a:fld>
            <a:endParaRPr lang="fr-FR"/>
          </a:p>
        </p:txBody>
      </p:sp>
      <p:sp>
        <p:nvSpPr>
          <p:cNvPr id="3" name="Titre 2"/>
          <p:cNvSpPr>
            <a:spLocks noGrp="1"/>
          </p:cNvSpPr>
          <p:nvPr>
            <p:ph type="title"/>
          </p:nvPr>
        </p:nvSpPr>
        <p:spPr/>
        <p:txBody>
          <a:bodyPr/>
          <a:lstStyle/>
          <a:p>
            <a:r>
              <a:rPr lang="fr-FR" dirty="0" smtClean="0"/>
              <a:t>Publications</a:t>
            </a:r>
            <a:endParaRPr lang="fr-FR" dirty="0"/>
          </a:p>
        </p:txBody>
      </p:sp>
      <p:sp>
        <p:nvSpPr>
          <p:cNvPr id="4" name="Espace réservé du contenu 3"/>
          <p:cNvSpPr>
            <a:spLocks noGrp="1"/>
          </p:cNvSpPr>
          <p:nvPr>
            <p:ph idx="1"/>
          </p:nvPr>
        </p:nvSpPr>
        <p:spPr/>
        <p:txBody>
          <a:bodyPr>
            <a:normAutofit fontScale="92500" lnSpcReduction="10000"/>
          </a:bodyPr>
          <a:lstStyle/>
          <a:p>
            <a:r>
              <a:rPr lang="fr-FR" sz="2000" dirty="0" smtClean="0"/>
              <a:t>Pendant </a:t>
            </a:r>
            <a:r>
              <a:rPr lang="fr-FR" sz="2000" dirty="0"/>
              <a:t>la thèse</a:t>
            </a:r>
          </a:p>
          <a:p>
            <a:pPr lvl="1"/>
            <a:r>
              <a:rPr lang="fr-FR" sz="1800" b="1" dirty="0" err="1"/>
              <a:t>Della</a:t>
            </a:r>
            <a:r>
              <a:rPr lang="fr-FR" sz="1800" b="1" dirty="0"/>
              <a:t> Rossa Pauline</a:t>
            </a:r>
            <a:r>
              <a:rPr lang="fr-FR" sz="1800" dirty="0"/>
              <a:t>, Le Bail Marianne, Mottes Charles, Jannoyer Magalie, Cattan Philippe. 2020. Innovations </a:t>
            </a:r>
            <a:r>
              <a:rPr lang="fr-FR" sz="1800" dirty="0" err="1"/>
              <a:t>developed</a:t>
            </a:r>
            <a:r>
              <a:rPr lang="fr-FR" sz="1800" dirty="0"/>
              <a:t> </a:t>
            </a:r>
            <a:r>
              <a:rPr lang="fr-FR" sz="1800" dirty="0" err="1"/>
              <a:t>within</a:t>
            </a:r>
            <a:r>
              <a:rPr lang="fr-FR" sz="1800" dirty="0"/>
              <a:t> </a:t>
            </a:r>
            <a:r>
              <a:rPr lang="fr-FR" sz="1800" dirty="0" err="1"/>
              <a:t>supply</a:t>
            </a:r>
            <a:r>
              <a:rPr lang="fr-FR" sz="1800" dirty="0"/>
              <a:t> </a:t>
            </a:r>
            <a:r>
              <a:rPr lang="fr-FR" sz="1800" dirty="0" err="1"/>
              <a:t>chains</a:t>
            </a:r>
            <a:r>
              <a:rPr lang="fr-FR" sz="1800" dirty="0"/>
              <a:t> </a:t>
            </a:r>
            <a:r>
              <a:rPr lang="fr-FR" sz="1800" dirty="0" err="1"/>
              <a:t>hinder</a:t>
            </a:r>
            <a:r>
              <a:rPr lang="fr-FR" sz="1800" dirty="0"/>
              <a:t> territorial </a:t>
            </a:r>
            <a:r>
              <a:rPr lang="fr-FR" sz="1800" dirty="0" err="1"/>
              <a:t>ecological</a:t>
            </a:r>
            <a:r>
              <a:rPr lang="fr-FR" sz="1800" dirty="0"/>
              <a:t> transition: the case of a </a:t>
            </a:r>
            <a:r>
              <a:rPr lang="fr-FR" sz="1800" dirty="0" err="1"/>
              <a:t>watershed</a:t>
            </a:r>
            <a:r>
              <a:rPr lang="fr-FR" sz="1800" dirty="0"/>
              <a:t> in Martinique. </a:t>
            </a:r>
            <a:r>
              <a:rPr lang="fr-FR" sz="1800" dirty="0" err="1"/>
              <a:t>Agronomy</a:t>
            </a:r>
            <a:r>
              <a:rPr lang="fr-FR" sz="1800" dirty="0"/>
              <a:t> for </a:t>
            </a:r>
            <a:r>
              <a:rPr lang="fr-FR" sz="1800" dirty="0" err="1"/>
              <a:t>Sustainable</a:t>
            </a:r>
            <a:r>
              <a:rPr lang="fr-FR" sz="1800" dirty="0"/>
              <a:t> </a:t>
            </a:r>
            <a:r>
              <a:rPr lang="fr-FR" sz="1800" dirty="0" err="1"/>
              <a:t>Development</a:t>
            </a:r>
            <a:r>
              <a:rPr lang="fr-FR" sz="1800" dirty="0"/>
              <a:t>. In </a:t>
            </a:r>
            <a:r>
              <a:rPr lang="fr-FR" sz="1800" dirty="0" err="1"/>
              <a:t>Press</a:t>
            </a:r>
            <a:endParaRPr lang="fr-FR" sz="1800" dirty="0"/>
          </a:p>
          <a:p>
            <a:pPr lvl="1"/>
            <a:r>
              <a:rPr lang="fr-FR" sz="1800" dirty="0" err="1"/>
              <a:t>Deffontaines</a:t>
            </a:r>
            <a:r>
              <a:rPr lang="fr-FR" sz="1800" dirty="0"/>
              <a:t> Landry, Mottes Charles, </a:t>
            </a:r>
            <a:r>
              <a:rPr lang="fr-FR" sz="1800" b="1" dirty="0" err="1"/>
              <a:t>Della</a:t>
            </a:r>
            <a:r>
              <a:rPr lang="fr-FR" sz="1800" b="1" dirty="0"/>
              <a:t> Rossa Pauline</a:t>
            </a:r>
            <a:r>
              <a:rPr lang="fr-FR" sz="1800" dirty="0"/>
              <a:t>, Lesueur Jannoyer Magalie, Cattan Philippe, Le Bail Marianne. 2020. How </a:t>
            </a:r>
            <a:r>
              <a:rPr lang="fr-FR" sz="1800" dirty="0" err="1"/>
              <a:t>farmers</a:t>
            </a:r>
            <a:r>
              <a:rPr lang="fr-FR" sz="1800" dirty="0"/>
              <a:t> </a:t>
            </a:r>
            <a:r>
              <a:rPr lang="fr-FR" sz="1800" dirty="0" err="1"/>
              <a:t>learn</a:t>
            </a:r>
            <a:r>
              <a:rPr lang="fr-FR" sz="1800" dirty="0"/>
              <a:t> to change </a:t>
            </a:r>
            <a:r>
              <a:rPr lang="fr-FR" sz="1800" dirty="0" err="1"/>
              <a:t>their</a:t>
            </a:r>
            <a:r>
              <a:rPr lang="fr-FR" sz="1800" dirty="0"/>
              <a:t> </a:t>
            </a:r>
            <a:r>
              <a:rPr lang="fr-FR" sz="1800" dirty="0" err="1"/>
              <a:t>weed</a:t>
            </a:r>
            <a:r>
              <a:rPr lang="fr-FR" sz="1800" dirty="0"/>
              <a:t> management practices: Simple changes lead to system </a:t>
            </a:r>
            <a:r>
              <a:rPr lang="fr-FR" sz="1800" dirty="0" err="1"/>
              <a:t>redesign</a:t>
            </a:r>
            <a:r>
              <a:rPr lang="fr-FR" sz="1800" dirty="0"/>
              <a:t> in the French West </a:t>
            </a:r>
            <a:r>
              <a:rPr lang="fr-FR" sz="1800" dirty="0" err="1"/>
              <a:t>Indies</a:t>
            </a:r>
            <a:r>
              <a:rPr lang="fr-FR" sz="1800" dirty="0"/>
              <a:t>. Agricultural </a:t>
            </a:r>
            <a:r>
              <a:rPr lang="fr-FR" sz="1800" dirty="0" err="1"/>
              <a:t>Systems</a:t>
            </a:r>
            <a:r>
              <a:rPr lang="fr-FR" sz="1800" dirty="0"/>
              <a:t>, 179:102769, 10 p.</a:t>
            </a:r>
          </a:p>
          <a:p>
            <a:r>
              <a:rPr lang="fr-FR" sz="2000" dirty="0" smtClean="0"/>
              <a:t>Pendant le diagnostic de pollution</a:t>
            </a:r>
            <a:r>
              <a:rPr lang="fr-FR" sz="2400" dirty="0"/>
              <a:t> </a:t>
            </a:r>
            <a:r>
              <a:rPr lang="fr-FR" sz="2000" dirty="0" smtClean="0"/>
              <a:t>de la rivière</a:t>
            </a:r>
          </a:p>
          <a:p>
            <a:pPr lvl="1"/>
            <a:r>
              <a:rPr lang="fr-FR" sz="1800" b="1" dirty="0" err="1" smtClean="0"/>
              <a:t>Della</a:t>
            </a:r>
            <a:r>
              <a:rPr lang="fr-FR" sz="1800" b="1" dirty="0" smtClean="0"/>
              <a:t> </a:t>
            </a:r>
            <a:r>
              <a:rPr lang="fr-FR" sz="1800" b="1" dirty="0"/>
              <a:t>Rossa Pauline</a:t>
            </a:r>
            <a:r>
              <a:rPr lang="fr-FR" sz="1800" dirty="0"/>
              <a:t>, Jannoyer Magalie, Mottes Charles, </a:t>
            </a:r>
            <a:r>
              <a:rPr lang="fr-FR" sz="1800" dirty="0" err="1"/>
              <a:t>Plet</a:t>
            </a:r>
            <a:r>
              <a:rPr lang="fr-FR" sz="1800" dirty="0"/>
              <a:t> Joanne, </a:t>
            </a:r>
            <a:r>
              <a:rPr lang="fr-FR" sz="1800" dirty="0" err="1"/>
              <a:t>Bazizi</a:t>
            </a:r>
            <a:r>
              <a:rPr lang="fr-FR" sz="1800" dirty="0"/>
              <a:t> </a:t>
            </a:r>
            <a:r>
              <a:rPr lang="fr-FR" sz="1800" dirty="0" err="1"/>
              <a:t>Abderazak</a:t>
            </a:r>
            <a:r>
              <a:rPr lang="fr-FR" sz="1800" dirty="0"/>
              <a:t>, Arnaud Luc, </a:t>
            </a:r>
            <a:r>
              <a:rPr lang="fr-FR" sz="1800" dirty="0" err="1" smtClean="0"/>
              <a:t>Jestin</a:t>
            </a:r>
            <a:r>
              <a:rPr lang="fr-FR" sz="1800" dirty="0" smtClean="0"/>
              <a:t> Alexandra</a:t>
            </a:r>
            <a:r>
              <a:rPr lang="fr-FR" sz="1800" dirty="0"/>
              <a:t>, </a:t>
            </a:r>
            <a:r>
              <a:rPr lang="fr-FR" sz="1800" dirty="0" err="1"/>
              <a:t>Woignier</a:t>
            </a:r>
            <a:r>
              <a:rPr lang="fr-FR" sz="1800" dirty="0"/>
              <a:t> Thierry, Gaude Jean-Marie, Cattan Philippe. 2017. </a:t>
            </a:r>
            <a:r>
              <a:rPr lang="fr-FR" sz="1800" dirty="0" err="1"/>
              <a:t>Linking</a:t>
            </a:r>
            <a:r>
              <a:rPr lang="fr-FR" sz="1800" dirty="0"/>
              <a:t> </a:t>
            </a:r>
            <a:r>
              <a:rPr lang="fr-FR" sz="1800" dirty="0" err="1"/>
              <a:t>current</a:t>
            </a:r>
            <a:r>
              <a:rPr lang="fr-FR" sz="1800" dirty="0"/>
              <a:t> river pollution </a:t>
            </a:r>
            <a:r>
              <a:rPr lang="fr-FR" sz="1800" dirty="0" smtClean="0"/>
              <a:t>to </a:t>
            </a:r>
            <a:r>
              <a:rPr lang="fr-FR" sz="1800" dirty="0" err="1" smtClean="0"/>
              <a:t>historical</a:t>
            </a:r>
            <a:r>
              <a:rPr lang="fr-FR" sz="1800" dirty="0" smtClean="0"/>
              <a:t> </a:t>
            </a:r>
            <a:r>
              <a:rPr lang="fr-FR" sz="1800" dirty="0"/>
              <a:t>pesticide use: Insights for territorial management? Science of the Total </a:t>
            </a:r>
            <a:r>
              <a:rPr lang="fr-FR" sz="1800" dirty="0" err="1"/>
              <a:t>Environment</a:t>
            </a:r>
            <a:r>
              <a:rPr lang="fr-FR" sz="1800" dirty="0"/>
              <a:t>, 574 : </a:t>
            </a:r>
            <a:r>
              <a:rPr lang="fr-FR" sz="1800" dirty="0" smtClean="0"/>
              <a:t>1232-1242.</a:t>
            </a:r>
          </a:p>
          <a:p>
            <a:pPr lvl="1"/>
            <a:r>
              <a:rPr lang="fr-FR" sz="1800" dirty="0"/>
              <a:t>Mottes Charles, </a:t>
            </a:r>
            <a:r>
              <a:rPr lang="fr-FR" sz="1800" dirty="0" err="1"/>
              <a:t>Deffontaines</a:t>
            </a:r>
            <a:r>
              <a:rPr lang="fr-FR" sz="1800" dirty="0"/>
              <a:t> Landry, Charlier Jean-Baptiste, Comte Irina, </a:t>
            </a:r>
            <a:r>
              <a:rPr lang="fr-FR" sz="1800" b="1" dirty="0" err="1"/>
              <a:t>Della</a:t>
            </a:r>
            <a:r>
              <a:rPr lang="fr-FR" sz="1800" b="1" dirty="0"/>
              <a:t> Rossa Pauline</a:t>
            </a:r>
            <a:r>
              <a:rPr lang="fr-FR" sz="1800" dirty="0"/>
              <a:t>, </a:t>
            </a:r>
            <a:r>
              <a:rPr lang="fr-FR" sz="1800" dirty="0" smtClean="0"/>
              <a:t>Lesueur Jannoyer </a:t>
            </a:r>
            <a:r>
              <a:rPr lang="fr-FR" sz="1800" dirty="0"/>
              <a:t>Magalie, </a:t>
            </a:r>
            <a:r>
              <a:rPr lang="fr-FR" sz="1800" dirty="0" err="1"/>
              <a:t>Woignier</a:t>
            </a:r>
            <a:r>
              <a:rPr lang="fr-FR" sz="1800" dirty="0"/>
              <a:t> Thierry, </a:t>
            </a:r>
            <a:r>
              <a:rPr lang="fr-FR" sz="1800" dirty="0" err="1"/>
              <a:t>Adele</a:t>
            </a:r>
            <a:r>
              <a:rPr lang="fr-FR" sz="1800" dirty="0"/>
              <a:t> Georges, </a:t>
            </a:r>
            <a:r>
              <a:rPr lang="fr-FR" sz="1800" dirty="0" err="1"/>
              <a:t>Tailame</a:t>
            </a:r>
            <a:r>
              <a:rPr lang="fr-FR" sz="1800" dirty="0"/>
              <a:t> </a:t>
            </a:r>
            <a:r>
              <a:rPr lang="fr-FR" sz="1800" dirty="0" err="1"/>
              <a:t>Anne-Lise</a:t>
            </a:r>
            <a:r>
              <a:rPr lang="fr-FR" sz="1800" dirty="0"/>
              <a:t>, Arnaud Luc, </a:t>
            </a:r>
            <a:r>
              <a:rPr lang="fr-FR" sz="1800" dirty="0" err="1"/>
              <a:t>Plet</a:t>
            </a:r>
            <a:r>
              <a:rPr lang="fr-FR" sz="1800" dirty="0"/>
              <a:t> Joanne, </a:t>
            </a:r>
            <a:r>
              <a:rPr lang="fr-FR" sz="1800" dirty="0" err="1" smtClean="0"/>
              <a:t>Rangon</a:t>
            </a:r>
            <a:r>
              <a:rPr lang="fr-FR" sz="1800" dirty="0" smtClean="0"/>
              <a:t> Luc</a:t>
            </a:r>
            <a:r>
              <a:rPr lang="fr-FR" sz="1800" dirty="0"/>
              <a:t>, </a:t>
            </a:r>
            <a:r>
              <a:rPr lang="fr-FR" sz="1800" dirty="0" err="1"/>
              <a:t>Bricquet</a:t>
            </a:r>
            <a:r>
              <a:rPr lang="fr-FR" sz="1800" dirty="0"/>
              <a:t> Jean-Pierre, Cattan Philippe. 2019. </a:t>
            </a:r>
            <a:r>
              <a:rPr lang="fr-FR" sz="1800" dirty="0" err="1"/>
              <a:t>Spatio-temporal</a:t>
            </a:r>
            <a:r>
              <a:rPr lang="fr-FR" sz="1800" dirty="0"/>
              <a:t> </a:t>
            </a:r>
            <a:r>
              <a:rPr lang="fr-FR" sz="1800" dirty="0" err="1"/>
              <a:t>variability</a:t>
            </a:r>
            <a:r>
              <a:rPr lang="fr-FR" sz="1800" dirty="0"/>
              <a:t> of water pollution </a:t>
            </a:r>
            <a:r>
              <a:rPr lang="fr-FR" sz="1800" dirty="0" smtClean="0"/>
              <a:t>by chlordecone </a:t>
            </a:r>
            <a:r>
              <a:rPr lang="fr-FR" sz="1800" dirty="0"/>
              <a:t>at the </a:t>
            </a:r>
            <a:r>
              <a:rPr lang="fr-FR" sz="1800" dirty="0" err="1"/>
              <a:t>watershed</a:t>
            </a:r>
            <a:r>
              <a:rPr lang="fr-FR" sz="1800" dirty="0"/>
              <a:t> </a:t>
            </a:r>
            <a:r>
              <a:rPr lang="fr-FR" sz="1800" dirty="0" err="1"/>
              <a:t>scale</a:t>
            </a:r>
            <a:r>
              <a:rPr lang="fr-FR" sz="1800" dirty="0"/>
              <a:t>: </a:t>
            </a:r>
            <a:r>
              <a:rPr lang="fr-FR" sz="1800" dirty="0" err="1"/>
              <a:t>what</a:t>
            </a:r>
            <a:r>
              <a:rPr lang="fr-FR" sz="1800" dirty="0"/>
              <a:t> insights for the management of </a:t>
            </a:r>
            <a:r>
              <a:rPr lang="fr-FR" sz="1800" dirty="0" err="1"/>
              <a:t>polluted</a:t>
            </a:r>
            <a:r>
              <a:rPr lang="fr-FR" sz="1800" dirty="0"/>
              <a:t> territories? </a:t>
            </a:r>
            <a:r>
              <a:rPr lang="fr-FR" sz="1800" dirty="0" err="1" smtClean="0"/>
              <a:t>Environmental</a:t>
            </a:r>
            <a:r>
              <a:rPr lang="fr-FR" sz="1800" dirty="0" smtClean="0"/>
              <a:t> Science </a:t>
            </a:r>
            <a:r>
              <a:rPr lang="fr-FR" sz="1800" dirty="0"/>
              <a:t>and Pollution </a:t>
            </a:r>
            <a:r>
              <a:rPr lang="fr-FR" sz="1800" dirty="0" err="1"/>
              <a:t>Research</a:t>
            </a:r>
            <a:r>
              <a:rPr lang="fr-FR" sz="1800" dirty="0"/>
              <a:t>, 15 p</a:t>
            </a:r>
            <a:r>
              <a:rPr lang="fr-FR" sz="1800" dirty="0" smtClean="0"/>
              <a:t>.</a:t>
            </a:r>
          </a:p>
          <a:p>
            <a:r>
              <a:rPr lang="fr-FR" sz="2000" dirty="0" smtClean="0"/>
              <a:t>À la suite de la thèse</a:t>
            </a:r>
          </a:p>
          <a:p>
            <a:pPr lvl="1"/>
            <a:r>
              <a:rPr lang="fr-FR" sz="1800" b="1" dirty="0" err="1" smtClean="0"/>
              <a:t>Della</a:t>
            </a:r>
            <a:r>
              <a:rPr lang="fr-FR" sz="1800" b="1" dirty="0" smtClean="0"/>
              <a:t> Rossa Pauline</a:t>
            </a:r>
            <a:r>
              <a:rPr lang="fr-FR" sz="1800" dirty="0" smtClean="0"/>
              <a:t>, Marianne Le Bail, Charles Mottes, Philippe Cattan sur: Association originale de méthodes pour concevoir des innovations agronomiques territoriales</a:t>
            </a:r>
          </a:p>
        </p:txBody>
      </p:sp>
      <p:sp>
        <p:nvSpPr>
          <p:cNvPr id="5" name="Sous-titre 4"/>
          <p:cNvSpPr>
            <a:spLocks noGrp="1"/>
          </p:cNvSpPr>
          <p:nvPr>
            <p:ph type="subTitle" idx="13"/>
          </p:nvPr>
        </p:nvSpPr>
        <p:spPr/>
        <p:txBody>
          <a:bodyPr/>
          <a:lstStyle/>
          <a:p>
            <a:endParaRPr lang="fr-FR"/>
          </a:p>
        </p:txBody>
      </p:sp>
    </p:spTree>
    <p:extLst>
      <p:ext uri="{BB962C8B-B14F-4D97-AF65-F5344CB8AC3E}">
        <p14:creationId xmlns:p14="http://schemas.microsoft.com/office/powerpoint/2010/main" val="32940751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B5152189-E67B-4D26-B052-76DE3D6CF7C5}" type="slidenum">
              <a:rPr lang="fr-FR" smtClean="0"/>
              <a:pPr/>
              <a:t>6</a:t>
            </a:fld>
            <a:endParaRPr lang="fr-FR"/>
          </a:p>
        </p:txBody>
      </p:sp>
      <p:sp>
        <p:nvSpPr>
          <p:cNvPr id="3" name="Titre 2"/>
          <p:cNvSpPr>
            <a:spLocks noGrp="1"/>
          </p:cNvSpPr>
          <p:nvPr>
            <p:ph type="title"/>
          </p:nvPr>
        </p:nvSpPr>
        <p:spPr/>
        <p:txBody>
          <a:bodyPr>
            <a:normAutofit/>
          </a:bodyPr>
          <a:lstStyle/>
          <a:p>
            <a:r>
              <a:rPr lang="fr-FR" sz="2400" dirty="0"/>
              <a:t>Le bassin versant du Galion, particulièrement touché par ce phénomène</a:t>
            </a:r>
          </a:p>
        </p:txBody>
      </p:sp>
      <p:sp>
        <p:nvSpPr>
          <p:cNvPr id="5" name="Sous-titre 4"/>
          <p:cNvSpPr>
            <a:spLocks noGrp="1"/>
          </p:cNvSpPr>
          <p:nvPr>
            <p:ph type="subTitle" idx="13"/>
          </p:nvPr>
        </p:nvSpPr>
        <p:spPr>
          <a:xfrm>
            <a:off x="0" y="691834"/>
            <a:ext cx="8634549" cy="390413"/>
          </a:xfrm>
        </p:spPr>
        <p:txBody>
          <a:bodyPr/>
          <a:lstStyle/>
          <a:p>
            <a:r>
              <a:rPr lang="fr-FR" dirty="0" smtClean="0"/>
              <a:t>Contexte général</a:t>
            </a:r>
            <a:endParaRPr lang="fr-FR" dirty="0"/>
          </a:p>
        </p:txBody>
      </p:sp>
      <p:pic>
        <p:nvPicPr>
          <p:cNvPr id="6" name="Image 5"/>
          <p:cNvPicPr>
            <a:picLocks noChangeAspect="1"/>
          </p:cNvPicPr>
          <p:nvPr/>
        </p:nvPicPr>
        <p:blipFill>
          <a:blip r:embed="rId2"/>
          <a:stretch>
            <a:fillRect/>
          </a:stretch>
        </p:blipFill>
        <p:spPr>
          <a:xfrm>
            <a:off x="6072946" y="1601924"/>
            <a:ext cx="4816362" cy="2954176"/>
          </a:xfrm>
          <a:prstGeom prst="rect">
            <a:avLst/>
          </a:prstGeom>
        </p:spPr>
      </p:pic>
      <p:pic>
        <p:nvPicPr>
          <p:cNvPr id="7"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3782" y="4765342"/>
            <a:ext cx="1382357" cy="1036768"/>
          </a:xfrm>
          <a:prstGeom prst="rect">
            <a:avLst/>
          </a:prstGeom>
        </p:spPr>
      </p:pic>
      <p:cxnSp>
        <p:nvCxnSpPr>
          <p:cNvPr id="9" name="Connecteur droit avec flèche 8"/>
          <p:cNvCxnSpPr>
            <a:stCxn id="7" idx="0"/>
          </p:cNvCxnSpPr>
          <p:nvPr/>
        </p:nvCxnSpPr>
        <p:spPr>
          <a:xfrm flipH="1" flipV="1">
            <a:off x="8435089" y="2771247"/>
            <a:ext cx="419872" cy="1994095"/>
          </a:xfrm>
          <a:prstGeom prst="straightConnector1">
            <a:avLst/>
          </a:prstGeom>
          <a:ln w="28575">
            <a:solidFill>
              <a:schemeClr val="accent2"/>
            </a:solidFill>
            <a:tailEnd type="triangle"/>
          </a:ln>
        </p:spPr>
        <p:style>
          <a:lnRef idx="1">
            <a:schemeClr val="dk1"/>
          </a:lnRef>
          <a:fillRef idx="0">
            <a:schemeClr val="dk1"/>
          </a:fillRef>
          <a:effectRef idx="0">
            <a:schemeClr val="dk1"/>
          </a:effectRef>
          <a:fontRef idx="minor">
            <a:schemeClr val="tx1"/>
          </a:fontRef>
        </p:style>
      </p:cxnSp>
      <p:pic>
        <p:nvPicPr>
          <p:cNvPr id="10" name="Imag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03956" y="4765342"/>
            <a:ext cx="1386838" cy="1040129"/>
          </a:xfrm>
          <a:prstGeom prst="rect">
            <a:avLst/>
          </a:prstGeom>
        </p:spPr>
      </p:pic>
      <p:cxnSp>
        <p:nvCxnSpPr>
          <p:cNvPr id="11" name="Connecteur droit avec flèche 10"/>
          <p:cNvCxnSpPr>
            <a:stCxn id="10" idx="0"/>
          </p:cNvCxnSpPr>
          <p:nvPr/>
        </p:nvCxnSpPr>
        <p:spPr>
          <a:xfrm flipH="1" flipV="1">
            <a:off x="10084910" y="3537730"/>
            <a:ext cx="312465" cy="1227612"/>
          </a:xfrm>
          <a:prstGeom prst="straightConnector1">
            <a:avLst/>
          </a:prstGeom>
          <a:ln w="28575">
            <a:solidFill>
              <a:schemeClr val="accent2"/>
            </a:solidFill>
            <a:tailEnd type="triangle"/>
          </a:ln>
        </p:spPr>
        <p:style>
          <a:lnRef idx="1">
            <a:schemeClr val="dk1"/>
          </a:lnRef>
          <a:fillRef idx="0">
            <a:schemeClr val="dk1"/>
          </a:fillRef>
          <a:effectRef idx="0">
            <a:schemeClr val="dk1"/>
          </a:effectRef>
          <a:fontRef idx="minor">
            <a:schemeClr val="tx1"/>
          </a:fontRef>
        </p:style>
      </p:cxnSp>
      <p:pic>
        <p:nvPicPr>
          <p:cNvPr id="20" name="Imag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36511" y="4765343"/>
            <a:ext cx="1382357" cy="1036768"/>
          </a:xfrm>
          <a:prstGeom prst="rect">
            <a:avLst/>
          </a:prstGeom>
        </p:spPr>
      </p:pic>
      <p:cxnSp>
        <p:nvCxnSpPr>
          <p:cNvPr id="21" name="Connecteur droit avec flèche 20"/>
          <p:cNvCxnSpPr>
            <a:stCxn id="20" idx="0"/>
          </p:cNvCxnSpPr>
          <p:nvPr/>
        </p:nvCxnSpPr>
        <p:spPr>
          <a:xfrm flipH="1" flipV="1">
            <a:off x="7180345" y="2999847"/>
            <a:ext cx="147345" cy="1765496"/>
          </a:xfrm>
          <a:prstGeom prst="straightConnector1">
            <a:avLst/>
          </a:prstGeom>
          <a:ln w="28575">
            <a:solidFill>
              <a:schemeClr val="accent2"/>
            </a:solidFill>
            <a:tailEnd type="triangle"/>
          </a:ln>
        </p:spPr>
        <p:style>
          <a:lnRef idx="1">
            <a:schemeClr val="dk1"/>
          </a:lnRef>
          <a:fillRef idx="0">
            <a:schemeClr val="dk1"/>
          </a:fillRef>
          <a:effectRef idx="0">
            <a:schemeClr val="dk1"/>
          </a:effectRef>
          <a:fontRef idx="minor">
            <a:schemeClr val="tx1"/>
          </a:fontRef>
        </p:style>
      </p:cxnSp>
      <p:pic>
        <p:nvPicPr>
          <p:cNvPr id="25" name="Image 24"/>
          <p:cNvPicPr>
            <a:picLocks noChangeAspect="1"/>
          </p:cNvPicPr>
          <p:nvPr/>
        </p:nvPicPr>
        <p:blipFill rotWithShape="1">
          <a:blip r:embed="rId6"/>
          <a:srcRect l="26918" t="31434" r="26885" b="11949"/>
          <a:stretch/>
        </p:blipFill>
        <p:spPr>
          <a:xfrm>
            <a:off x="991841" y="2957821"/>
            <a:ext cx="4287392" cy="2954176"/>
          </a:xfrm>
          <a:prstGeom prst="rect">
            <a:avLst/>
          </a:prstGeom>
        </p:spPr>
      </p:pic>
      <p:pic>
        <p:nvPicPr>
          <p:cNvPr id="26" name="Image 25"/>
          <p:cNvPicPr>
            <a:picLocks noChangeAspect="1"/>
          </p:cNvPicPr>
          <p:nvPr/>
        </p:nvPicPr>
        <p:blipFill rotWithShape="1">
          <a:blip r:embed="rId7"/>
          <a:srcRect l="27952" t="37684" r="29675" b="34743"/>
          <a:stretch/>
        </p:blipFill>
        <p:spPr>
          <a:xfrm>
            <a:off x="1022552" y="1601924"/>
            <a:ext cx="4001961" cy="1464133"/>
          </a:xfrm>
          <a:prstGeom prst="rect">
            <a:avLst/>
          </a:prstGeom>
        </p:spPr>
      </p:pic>
      <p:sp>
        <p:nvSpPr>
          <p:cNvPr id="27" name="Ellipse 26"/>
          <p:cNvSpPr/>
          <p:nvPr/>
        </p:nvSpPr>
        <p:spPr>
          <a:xfrm>
            <a:off x="8084873" y="2386378"/>
            <a:ext cx="157817" cy="173943"/>
          </a:xfrm>
          <a:prstGeom prst="ellipse">
            <a:avLst/>
          </a:prstGeom>
          <a:solidFill>
            <a:srgbClr val="610039"/>
          </a:solidFill>
          <a:ln>
            <a:solidFill>
              <a:srgbClr val="7623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Ellipse 27"/>
          <p:cNvSpPr/>
          <p:nvPr/>
        </p:nvSpPr>
        <p:spPr>
          <a:xfrm>
            <a:off x="9467230" y="3353717"/>
            <a:ext cx="157817" cy="184013"/>
          </a:xfrm>
          <a:prstGeom prst="ellipse">
            <a:avLst/>
          </a:prstGeom>
          <a:solidFill>
            <a:srgbClr val="610039"/>
          </a:solidFill>
          <a:ln>
            <a:solidFill>
              <a:srgbClr val="7623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Ellipse 29"/>
          <p:cNvSpPr/>
          <p:nvPr/>
        </p:nvSpPr>
        <p:spPr>
          <a:xfrm>
            <a:off x="9736616" y="4004877"/>
            <a:ext cx="157817" cy="184013"/>
          </a:xfrm>
          <a:prstGeom prst="ellipse">
            <a:avLst/>
          </a:prstGeom>
          <a:solidFill>
            <a:srgbClr val="610039"/>
          </a:solidFill>
          <a:ln>
            <a:solidFill>
              <a:srgbClr val="7623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1" name="Connecteur droit avec flèche 30"/>
          <p:cNvCxnSpPr>
            <a:endCxn id="27" idx="2"/>
          </p:cNvCxnSpPr>
          <p:nvPr/>
        </p:nvCxnSpPr>
        <p:spPr>
          <a:xfrm>
            <a:off x="5027528" y="2264171"/>
            <a:ext cx="3057345" cy="209179"/>
          </a:xfrm>
          <a:prstGeom prst="straightConnector1">
            <a:avLst/>
          </a:prstGeom>
          <a:ln w="28575">
            <a:solidFill>
              <a:srgbClr val="610039"/>
            </a:solidFill>
            <a:tailEnd type="triangle"/>
          </a:ln>
        </p:spPr>
        <p:style>
          <a:lnRef idx="1">
            <a:schemeClr val="dk1"/>
          </a:lnRef>
          <a:fillRef idx="0">
            <a:schemeClr val="dk1"/>
          </a:fillRef>
          <a:effectRef idx="0">
            <a:schemeClr val="dk1"/>
          </a:effectRef>
          <a:fontRef idx="minor">
            <a:schemeClr val="tx1"/>
          </a:fontRef>
        </p:style>
      </p:cxnSp>
      <p:cxnSp>
        <p:nvCxnSpPr>
          <p:cNvPr id="34" name="Connecteur droit avec flèche 33"/>
          <p:cNvCxnSpPr>
            <a:endCxn id="28" idx="2"/>
          </p:cNvCxnSpPr>
          <p:nvPr/>
        </p:nvCxnSpPr>
        <p:spPr>
          <a:xfrm flipV="1">
            <a:off x="4898058" y="3445724"/>
            <a:ext cx="4569172" cy="92006"/>
          </a:xfrm>
          <a:prstGeom prst="straightConnector1">
            <a:avLst/>
          </a:prstGeom>
          <a:ln w="28575">
            <a:solidFill>
              <a:srgbClr val="610039"/>
            </a:solidFill>
            <a:tailEnd type="triangle"/>
          </a:ln>
        </p:spPr>
        <p:style>
          <a:lnRef idx="1">
            <a:schemeClr val="dk1"/>
          </a:lnRef>
          <a:fillRef idx="0">
            <a:schemeClr val="dk1"/>
          </a:fillRef>
          <a:effectRef idx="0">
            <a:schemeClr val="dk1"/>
          </a:effectRef>
          <a:fontRef idx="minor">
            <a:schemeClr val="tx1"/>
          </a:fontRef>
        </p:style>
      </p:cxnSp>
      <p:cxnSp>
        <p:nvCxnSpPr>
          <p:cNvPr id="37" name="Connecteur droit avec flèche 36"/>
          <p:cNvCxnSpPr>
            <a:endCxn id="30" idx="2"/>
          </p:cNvCxnSpPr>
          <p:nvPr/>
        </p:nvCxnSpPr>
        <p:spPr>
          <a:xfrm flipV="1">
            <a:off x="5024513" y="4096884"/>
            <a:ext cx="4712103" cy="1194956"/>
          </a:xfrm>
          <a:prstGeom prst="straightConnector1">
            <a:avLst/>
          </a:prstGeom>
          <a:ln w="28575">
            <a:solidFill>
              <a:srgbClr val="610039"/>
            </a:solidFill>
            <a:tailEnd type="triangle"/>
          </a:ln>
        </p:spPr>
        <p:style>
          <a:lnRef idx="1">
            <a:schemeClr val="dk1"/>
          </a:lnRef>
          <a:fillRef idx="0">
            <a:schemeClr val="dk1"/>
          </a:fillRef>
          <a:effectRef idx="0">
            <a:schemeClr val="dk1"/>
          </a:effectRef>
          <a:fontRef idx="minor">
            <a:schemeClr val="tx1"/>
          </a:fontRef>
        </p:style>
      </p:cxnSp>
      <p:sp>
        <p:nvSpPr>
          <p:cNvPr id="40" name="ZoneTexte 39"/>
          <p:cNvSpPr txBox="1"/>
          <p:nvPr/>
        </p:nvSpPr>
        <p:spPr>
          <a:xfrm>
            <a:off x="1022552" y="5911997"/>
            <a:ext cx="1436914" cy="246221"/>
          </a:xfrm>
          <a:prstGeom prst="rect">
            <a:avLst/>
          </a:prstGeom>
          <a:noFill/>
        </p:spPr>
        <p:txBody>
          <a:bodyPr wrap="square" rtlCol="0">
            <a:spAutoFit/>
          </a:bodyPr>
          <a:lstStyle/>
          <a:p>
            <a:r>
              <a:rPr lang="fr-FR" sz="1000" i="1" dirty="0" smtClean="0">
                <a:latin typeface="Eras Medium ITC" panose="020B0602030504020804" pitchFamily="34" charset="0"/>
              </a:rPr>
              <a:t>CIRAD-ODE 2017</a:t>
            </a:r>
            <a:endParaRPr lang="fr-FR" sz="1000" i="1" dirty="0">
              <a:latin typeface="Eras Medium ITC" panose="020B0602030504020804" pitchFamily="34" charset="0"/>
            </a:endParaRPr>
          </a:p>
        </p:txBody>
      </p:sp>
      <p:sp>
        <p:nvSpPr>
          <p:cNvPr id="41" name="ZoneTexte 40"/>
          <p:cNvSpPr txBox="1"/>
          <p:nvPr/>
        </p:nvSpPr>
        <p:spPr>
          <a:xfrm>
            <a:off x="5970878" y="4524996"/>
            <a:ext cx="1670498" cy="246221"/>
          </a:xfrm>
          <a:prstGeom prst="rect">
            <a:avLst/>
          </a:prstGeom>
          <a:noFill/>
        </p:spPr>
        <p:txBody>
          <a:bodyPr wrap="square" rtlCol="0">
            <a:spAutoFit/>
          </a:bodyPr>
          <a:lstStyle/>
          <a:p>
            <a:r>
              <a:rPr lang="fr-FR" sz="1000" i="1" dirty="0" err="1" smtClean="0">
                <a:latin typeface="Eras Medium ITC" panose="020B0602030504020804" pitchFamily="34" charset="0"/>
              </a:rPr>
              <a:t>Della</a:t>
            </a:r>
            <a:r>
              <a:rPr lang="fr-FR" sz="1000" i="1" dirty="0" smtClean="0">
                <a:latin typeface="Eras Medium ITC" panose="020B0602030504020804" pitchFamily="34" charset="0"/>
              </a:rPr>
              <a:t> Rossa et al, 2020</a:t>
            </a:r>
            <a:endParaRPr lang="fr-FR" sz="1000" i="1" dirty="0">
              <a:latin typeface="Eras Medium ITC" panose="020B0602030504020804" pitchFamily="34" charset="0"/>
            </a:endParaRPr>
          </a:p>
        </p:txBody>
      </p:sp>
      <p:sp>
        <p:nvSpPr>
          <p:cNvPr id="42" name="ZoneTexte 41"/>
          <p:cNvSpPr txBox="1"/>
          <p:nvPr/>
        </p:nvSpPr>
        <p:spPr>
          <a:xfrm>
            <a:off x="6556200" y="5788886"/>
            <a:ext cx="925157" cy="246221"/>
          </a:xfrm>
          <a:prstGeom prst="rect">
            <a:avLst/>
          </a:prstGeom>
          <a:noFill/>
        </p:spPr>
        <p:txBody>
          <a:bodyPr wrap="square" rtlCol="0">
            <a:spAutoFit/>
          </a:bodyPr>
          <a:lstStyle/>
          <a:p>
            <a:r>
              <a:rPr lang="fr-FR" sz="1000" i="1" dirty="0" smtClean="0">
                <a:latin typeface="Eras Medium ITC" panose="020B0602030504020804" pitchFamily="34" charset="0"/>
              </a:rPr>
              <a:t>CIRAD 2019</a:t>
            </a:r>
            <a:endParaRPr lang="fr-FR" sz="1000" i="1" dirty="0">
              <a:latin typeface="Eras Medium ITC" panose="020B0602030504020804" pitchFamily="34" charset="0"/>
            </a:endParaRPr>
          </a:p>
        </p:txBody>
      </p:sp>
      <p:sp>
        <p:nvSpPr>
          <p:cNvPr id="43" name="Ellipse 42"/>
          <p:cNvSpPr/>
          <p:nvPr/>
        </p:nvSpPr>
        <p:spPr>
          <a:xfrm>
            <a:off x="1332411" y="2264172"/>
            <a:ext cx="3692102" cy="80188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Ellipse 43"/>
          <p:cNvSpPr/>
          <p:nvPr/>
        </p:nvSpPr>
        <p:spPr>
          <a:xfrm>
            <a:off x="1237173" y="3585734"/>
            <a:ext cx="3692102" cy="80188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Ellipse 44"/>
          <p:cNvSpPr/>
          <p:nvPr/>
        </p:nvSpPr>
        <p:spPr>
          <a:xfrm>
            <a:off x="1177481" y="5157182"/>
            <a:ext cx="3692102" cy="80188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Espace réservé du contenu 3"/>
          <p:cNvSpPr txBox="1">
            <a:spLocks/>
          </p:cNvSpPr>
          <p:nvPr/>
        </p:nvSpPr>
        <p:spPr>
          <a:xfrm>
            <a:off x="283977" y="1144790"/>
            <a:ext cx="8151111" cy="34981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Eras Light ITC" panose="020B04020305040208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Eras Light ITC" panose="020B04020305040208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Eras Light ITC" panose="020B04020305040208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ras Light ITC" panose="020B04020305040208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ras Light ITC" panose="020B04020305040208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000" dirty="0" smtClean="0"/>
              <a:t>Un observatoire des pollutions par le CIRAD (OPALE)</a:t>
            </a:r>
          </a:p>
        </p:txBody>
      </p:sp>
      <p:sp>
        <p:nvSpPr>
          <p:cNvPr id="47" name="ZoneTexte 46"/>
          <p:cNvSpPr txBox="1"/>
          <p:nvPr/>
        </p:nvSpPr>
        <p:spPr>
          <a:xfrm>
            <a:off x="3389604" y="6158218"/>
            <a:ext cx="6833045" cy="369332"/>
          </a:xfrm>
          <a:prstGeom prst="rect">
            <a:avLst/>
          </a:prstGeom>
          <a:noFill/>
        </p:spPr>
        <p:txBody>
          <a:bodyPr wrap="square" rtlCol="0">
            <a:spAutoFit/>
          </a:bodyPr>
          <a:lstStyle/>
          <a:p>
            <a:r>
              <a:rPr lang="fr-FR" dirty="0" smtClean="0">
                <a:latin typeface="Eras Medium ITC" panose="020B0602030504020804" pitchFamily="34" charset="0"/>
              </a:rPr>
              <a:t>Le seul bassin versant de Martinique muni d’un contrat de rivière</a:t>
            </a:r>
            <a:endParaRPr lang="fr-FR" dirty="0">
              <a:latin typeface="Eras Medium ITC" panose="020B0602030504020804" pitchFamily="34" charset="0"/>
            </a:endParaRPr>
          </a:p>
        </p:txBody>
      </p:sp>
      <p:sp>
        <p:nvSpPr>
          <p:cNvPr id="48" name="Ellipse 47"/>
          <p:cNvSpPr/>
          <p:nvPr/>
        </p:nvSpPr>
        <p:spPr>
          <a:xfrm rot="1133851">
            <a:off x="5806764" y="1999088"/>
            <a:ext cx="5148563" cy="242095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643061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30" grpId="0" animBg="1"/>
      <p:bldP spid="40" grpId="0"/>
      <p:bldP spid="42" grpId="0"/>
      <p:bldP spid="43" grpId="0" animBg="1"/>
      <p:bldP spid="44" grpId="0" animBg="1"/>
      <p:bldP spid="45" grpId="0" animBg="1"/>
      <p:bldP spid="47" grpId="0"/>
      <p:bldP spid="4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B5152189-E67B-4D26-B052-76DE3D6CF7C5}" type="slidenum">
              <a:rPr lang="fr-FR" smtClean="0"/>
              <a:pPr/>
              <a:t>7</a:t>
            </a:fld>
            <a:endParaRPr lang="fr-FR"/>
          </a:p>
        </p:txBody>
      </p:sp>
      <p:sp>
        <p:nvSpPr>
          <p:cNvPr id="3" name="Titre 2"/>
          <p:cNvSpPr>
            <a:spLocks noGrp="1"/>
          </p:cNvSpPr>
          <p:nvPr>
            <p:ph type="title"/>
          </p:nvPr>
        </p:nvSpPr>
        <p:spPr/>
        <p:txBody>
          <a:bodyPr/>
          <a:lstStyle/>
          <a:p>
            <a:r>
              <a:rPr lang="fr-FR" dirty="0"/>
              <a:t>Le bassin versant du Galion, particulièrement touché par ce phénomène</a:t>
            </a:r>
          </a:p>
        </p:txBody>
      </p:sp>
      <p:sp>
        <p:nvSpPr>
          <p:cNvPr id="4" name="Espace réservé du contenu 3"/>
          <p:cNvSpPr>
            <a:spLocks noGrp="1"/>
          </p:cNvSpPr>
          <p:nvPr>
            <p:ph idx="1"/>
          </p:nvPr>
        </p:nvSpPr>
        <p:spPr/>
        <p:txBody>
          <a:bodyPr>
            <a:normAutofit/>
          </a:bodyPr>
          <a:lstStyle/>
          <a:p>
            <a:r>
              <a:rPr lang="fr-FR" dirty="0" smtClean="0"/>
              <a:t>Signé en 2015 pour 5 ans</a:t>
            </a:r>
          </a:p>
          <a:p>
            <a:endParaRPr lang="fr-FR" dirty="0"/>
          </a:p>
          <a:p>
            <a:r>
              <a:rPr lang="fr-FR" dirty="0"/>
              <a:t>5 volets</a:t>
            </a:r>
            <a:r>
              <a:rPr lang="fr-FR" b="1" dirty="0"/>
              <a:t>: </a:t>
            </a:r>
            <a:endParaRPr lang="fr-FR" b="1" dirty="0" smtClean="0"/>
          </a:p>
          <a:p>
            <a:pPr lvl="1"/>
            <a:r>
              <a:rPr lang="fr-FR" b="1" dirty="0" smtClean="0"/>
              <a:t>A=L’amélioration </a:t>
            </a:r>
            <a:r>
              <a:rPr lang="fr-FR" b="1" dirty="0"/>
              <a:t>de la qualité physico-chimique et écologique des cours </a:t>
            </a:r>
            <a:r>
              <a:rPr lang="fr-FR" b="1" dirty="0" smtClean="0"/>
              <a:t>d’eau</a:t>
            </a:r>
          </a:p>
          <a:p>
            <a:pPr lvl="1"/>
            <a:r>
              <a:rPr lang="fr-FR" dirty="0" smtClean="0"/>
              <a:t>L’équilibre </a:t>
            </a:r>
            <a:r>
              <a:rPr lang="fr-FR" dirty="0"/>
              <a:t>quantitatif de la ressource en eau </a:t>
            </a:r>
            <a:r>
              <a:rPr lang="fr-FR" dirty="0" smtClean="0"/>
              <a:t>; avec </a:t>
            </a:r>
            <a:r>
              <a:rPr lang="fr-FR" dirty="0"/>
              <a:t>un nécessaire lien terre/mer </a:t>
            </a:r>
            <a:r>
              <a:rPr lang="fr-FR" dirty="0" smtClean="0"/>
              <a:t>; La </a:t>
            </a:r>
            <a:r>
              <a:rPr lang="fr-FR" dirty="0"/>
              <a:t>reconquête des milieux aquatiques et la valorisation du patrimoine naturel et culturel </a:t>
            </a:r>
            <a:r>
              <a:rPr lang="fr-FR" dirty="0" smtClean="0"/>
              <a:t>; La </a:t>
            </a:r>
            <a:r>
              <a:rPr lang="fr-FR" dirty="0"/>
              <a:t>réduction de l’impact du risque </a:t>
            </a:r>
            <a:r>
              <a:rPr lang="fr-FR" dirty="0" smtClean="0"/>
              <a:t>inondation</a:t>
            </a:r>
          </a:p>
          <a:p>
            <a:endParaRPr lang="fr-FR" dirty="0"/>
          </a:p>
          <a:p>
            <a:r>
              <a:rPr lang="fr-FR" dirty="0" smtClean="0"/>
              <a:t>Maitres d’ouvrage du volet A: communauté de communes, entreprise de gestion de STEP, centres de recherche, groupements de producteurs, instituts techniques agricoles, entreprise agroalimentaire</a:t>
            </a:r>
            <a:endParaRPr lang="fr-FR" dirty="0"/>
          </a:p>
          <a:p>
            <a:endParaRPr lang="fr-FR" dirty="0" smtClean="0"/>
          </a:p>
          <a:p>
            <a:endParaRPr lang="fr-FR" dirty="0"/>
          </a:p>
          <a:p>
            <a:endParaRPr lang="fr-FR" dirty="0"/>
          </a:p>
        </p:txBody>
      </p:sp>
      <p:sp>
        <p:nvSpPr>
          <p:cNvPr id="5" name="Sous-titre 4"/>
          <p:cNvSpPr>
            <a:spLocks noGrp="1"/>
          </p:cNvSpPr>
          <p:nvPr>
            <p:ph type="subTitle" idx="13"/>
          </p:nvPr>
        </p:nvSpPr>
        <p:spPr/>
        <p:txBody>
          <a:bodyPr/>
          <a:lstStyle/>
          <a:p>
            <a:r>
              <a:rPr lang="fr-FR" dirty="0" smtClean="0"/>
              <a:t>Le contrat de rivière du Galion</a:t>
            </a:r>
            <a:endParaRPr lang="fr-FR" dirty="0"/>
          </a:p>
        </p:txBody>
      </p:sp>
    </p:spTree>
    <p:extLst>
      <p:ext uri="{BB962C8B-B14F-4D97-AF65-F5344CB8AC3E}">
        <p14:creationId xmlns:p14="http://schemas.microsoft.com/office/powerpoint/2010/main" val="42717080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B5152189-E67B-4D26-B052-76DE3D6CF7C5}" type="slidenum">
              <a:rPr lang="fr-FR" smtClean="0"/>
              <a:pPr/>
              <a:t>8</a:t>
            </a:fld>
            <a:endParaRPr lang="fr-FR"/>
          </a:p>
        </p:txBody>
      </p:sp>
      <p:sp>
        <p:nvSpPr>
          <p:cNvPr id="3" name="Titre 2"/>
          <p:cNvSpPr>
            <a:spLocks noGrp="1"/>
          </p:cNvSpPr>
          <p:nvPr>
            <p:ph type="title"/>
          </p:nvPr>
        </p:nvSpPr>
        <p:spPr/>
        <p:txBody>
          <a:bodyPr/>
          <a:lstStyle/>
          <a:p>
            <a:r>
              <a:rPr lang="fr-FR" dirty="0"/>
              <a:t>Des mécanismes de pollution qui appellent à repenser l’innovation agronomique</a:t>
            </a:r>
          </a:p>
        </p:txBody>
      </p:sp>
      <p:sp>
        <p:nvSpPr>
          <p:cNvPr id="4" name="Espace réservé du contenu 3"/>
          <p:cNvSpPr>
            <a:spLocks noGrp="1"/>
          </p:cNvSpPr>
          <p:nvPr>
            <p:ph idx="1"/>
          </p:nvPr>
        </p:nvSpPr>
        <p:spPr>
          <a:xfrm>
            <a:off x="223602" y="1998617"/>
            <a:ext cx="11768529" cy="4252107"/>
          </a:xfrm>
        </p:spPr>
        <p:txBody>
          <a:bodyPr/>
          <a:lstStyle/>
          <a:p>
            <a:pPr algn="just"/>
            <a:r>
              <a:rPr lang="fr-FR" dirty="0" smtClean="0"/>
              <a:t>Des mécanismes de transfert de polluants qui se situent à l’échelle du bassin versant (</a:t>
            </a:r>
            <a:r>
              <a:rPr lang="fr-FR" dirty="0" err="1" smtClean="0"/>
              <a:t>Della</a:t>
            </a:r>
            <a:r>
              <a:rPr lang="fr-FR" dirty="0" smtClean="0"/>
              <a:t> Rossa et al., 2017)</a:t>
            </a:r>
          </a:p>
          <a:p>
            <a:pPr algn="just"/>
            <a:endParaRPr lang="fr-FR" dirty="0"/>
          </a:p>
          <a:p>
            <a:r>
              <a:rPr lang="fr-FR" dirty="0"/>
              <a:t>Une question à résoudre: comment et quoi concevoir comme objets agronomiques à cette échelle</a:t>
            </a:r>
            <a:r>
              <a:rPr lang="fr-FR" dirty="0" smtClean="0"/>
              <a:t>?</a:t>
            </a:r>
          </a:p>
          <a:p>
            <a:endParaRPr lang="fr-FR" dirty="0"/>
          </a:p>
          <a:p>
            <a:pPr algn="just"/>
            <a:r>
              <a:rPr lang="fr-FR" dirty="0" smtClean="0"/>
              <a:t>Le projet de recherche RESYST</a:t>
            </a:r>
          </a:p>
          <a:p>
            <a:pPr algn="just"/>
            <a:endParaRPr lang="fr-FR" dirty="0"/>
          </a:p>
        </p:txBody>
      </p:sp>
      <p:sp>
        <p:nvSpPr>
          <p:cNvPr id="5" name="Sous-titre 4"/>
          <p:cNvSpPr>
            <a:spLocks noGrp="1"/>
          </p:cNvSpPr>
          <p:nvPr>
            <p:ph type="subTitle" idx="13"/>
          </p:nvPr>
        </p:nvSpPr>
        <p:spPr>
          <a:xfrm>
            <a:off x="0" y="691834"/>
            <a:ext cx="10998926" cy="390413"/>
          </a:xfrm>
        </p:spPr>
        <p:txBody>
          <a:bodyPr/>
          <a:lstStyle/>
          <a:p>
            <a:r>
              <a:rPr lang="fr-FR" dirty="0" smtClean="0"/>
              <a:t>Contexte général</a:t>
            </a:r>
            <a:endParaRPr lang="fr-FR" dirty="0"/>
          </a:p>
        </p:txBody>
      </p:sp>
    </p:spTree>
    <p:extLst>
      <p:ext uri="{BB962C8B-B14F-4D97-AF65-F5344CB8AC3E}">
        <p14:creationId xmlns:p14="http://schemas.microsoft.com/office/powerpoint/2010/main" val="1997205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B5152189-E67B-4D26-B052-76DE3D6CF7C5}" type="slidenum">
              <a:rPr lang="fr-FR" sz="2000" smtClean="0"/>
              <a:t>9</a:t>
            </a:fld>
            <a:endParaRPr lang="fr-FR" sz="2000" dirty="0"/>
          </a:p>
        </p:txBody>
      </p:sp>
      <p:sp>
        <p:nvSpPr>
          <p:cNvPr id="3" name="Rectangle 2"/>
          <p:cNvSpPr/>
          <p:nvPr/>
        </p:nvSpPr>
        <p:spPr>
          <a:xfrm>
            <a:off x="0" y="2961564"/>
            <a:ext cx="12192000" cy="631065"/>
          </a:xfrm>
          <a:prstGeom prst="rect">
            <a:avLst/>
          </a:prstGeom>
          <a:gradFill flip="none" rotWithShape="1">
            <a:gsLst>
              <a:gs pos="0">
                <a:srgbClr val="610039">
                  <a:alpha val="85000"/>
                </a:srgbClr>
              </a:gs>
              <a:gs pos="50000">
                <a:srgbClr val="610039"/>
              </a:gs>
              <a:gs pos="100000">
                <a:srgbClr val="610039">
                  <a:alpha val="85000"/>
                </a:srgbClr>
              </a:gs>
            </a:gsLst>
            <a:lin ang="16200000" scaled="1"/>
            <a:tileRect/>
          </a:gradFill>
          <a:ln>
            <a:solidFill>
              <a:srgbClr val="7623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smtClean="0">
                <a:solidFill>
                  <a:schemeClr val="bg1"/>
                </a:solidFill>
                <a:latin typeface="Eras Medium ITC" panose="020B0602030504020804" pitchFamily="34" charset="0"/>
              </a:rPr>
              <a:t>I. Problématique</a:t>
            </a:r>
            <a:endParaRPr lang="fr-FR" sz="3200" dirty="0">
              <a:solidFill>
                <a:schemeClr val="bg1"/>
              </a:solidFill>
              <a:latin typeface="Eras Medium ITC" panose="020B0602030504020804" pitchFamily="34" charset="0"/>
            </a:endParaRPr>
          </a:p>
        </p:txBody>
      </p:sp>
    </p:spTree>
    <p:extLst>
      <p:ext uri="{BB962C8B-B14F-4D97-AF65-F5344CB8AC3E}">
        <p14:creationId xmlns:p14="http://schemas.microsoft.com/office/powerpoint/2010/main" val="2722135469"/>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10333</TotalTime>
  <Words>3829</Words>
  <Application>Microsoft Office PowerPoint</Application>
  <PresentationFormat>Grand écran</PresentationFormat>
  <Paragraphs>850</Paragraphs>
  <Slides>57</Slides>
  <Notes>14</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57</vt:i4>
      </vt:variant>
    </vt:vector>
  </HeadingPairs>
  <TitlesOfParts>
    <vt:vector size="65" baseType="lpstr">
      <vt:lpstr>Arial</vt:lpstr>
      <vt:lpstr>Calibri</vt:lpstr>
      <vt:lpstr>Calibri Light</vt:lpstr>
      <vt:lpstr>Ebrima</vt:lpstr>
      <vt:lpstr>Eras Light ITC</vt:lpstr>
      <vt:lpstr>Eras Medium ITC</vt:lpstr>
      <vt:lpstr>Symbol</vt:lpstr>
      <vt:lpstr>Thème Office</vt:lpstr>
      <vt:lpstr>Présentation PowerPoint</vt:lpstr>
      <vt:lpstr>Plan de la présentation</vt:lpstr>
      <vt:lpstr>Présentation PowerPoint</vt:lpstr>
      <vt:lpstr>La Martinique, un contexte favorable aux pollutions des rivières par les herbicides</vt:lpstr>
      <vt:lpstr>Une pollution herbicide qui pose problème en Martinique</vt:lpstr>
      <vt:lpstr>Le bassin versant du Galion, particulièrement touché par ce phénomène</vt:lpstr>
      <vt:lpstr>Le bassin versant du Galion, particulièrement touché par ce phénomène</vt:lpstr>
      <vt:lpstr>Des mécanismes de pollution qui appellent à repenser l’innovation agronomique</vt:lpstr>
      <vt:lpstr>Présentation PowerPoint</vt:lpstr>
      <vt:lpstr>Le territoire comme lieu d’actions collectives</vt:lpstr>
      <vt:lpstr>La conception de nouveaux objets agronomiques</vt:lpstr>
      <vt:lpstr>La question de la thèse</vt:lpstr>
      <vt:lpstr>Articulation de trois cadres théoriques</vt:lpstr>
      <vt:lpstr>Le système sociotechnique</vt:lpstr>
      <vt:lpstr>La conception innovante</vt:lpstr>
      <vt:lpstr>Le jeu sérieux</vt:lpstr>
      <vt:lpstr>Articulation de trois cadres théoriques pour répondre à la problématique</vt:lpstr>
      <vt:lpstr>Présentation PowerPoint</vt:lpstr>
      <vt:lpstr>Les différentes étapes du dispositif de conception</vt:lpstr>
      <vt:lpstr>Le territoire d’étude: le bassin versant du Galion</vt:lpstr>
      <vt:lpstr>Le diagnostic du système sociotechnique: article Della Rossa et al., 2020 </vt:lpstr>
      <vt:lpstr>Le référentiel C-K</vt:lpstr>
      <vt:lpstr>Le référentiel C-K: Relecture du diagnostic du système sociotechnique avec les outils de la théorie C-K</vt:lpstr>
      <vt:lpstr>II. Matériel et Méthode du dispositif</vt:lpstr>
      <vt:lpstr>Les ateliers KC</vt:lpstr>
      <vt:lpstr>L’atelier jeu sérieux</vt:lpstr>
      <vt:lpstr>L’atelier jeu sérieux: le modèle des dynamiques écologiques</vt:lpstr>
      <vt:lpstr>L’atelier jeu sérieux: l’organisation de l’atelier</vt:lpstr>
      <vt:lpstr>Les acteurs du dispositif</vt:lpstr>
      <vt:lpstr>Présentation PowerPoint</vt:lpstr>
      <vt:lpstr>Présentation PowerPoint</vt:lpstr>
      <vt:lpstr>Trois innovations qui ont la côte dans les filières agricoles</vt:lpstr>
      <vt:lpstr>Des innovations canalisées par les moteurs des filières</vt:lpstr>
      <vt:lpstr>Des innovations qui se font principalement par filière</vt:lpstr>
      <vt:lpstr>Présentation PowerPoint</vt:lpstr>
      <vt:lpstr>Identification de la branche à explorer: le référentiel de départ</vt:lpstr>
      <vt:lpstr>Présentation PowerPoint</vt:lpstr>
      <vt:lpstr>évolution du référentiel C-K à l’issue des ateliers KC</vt:lpstr>
      <vt:lpstr>Les innovations imaginées par les acteurs et les nouveaux critères d’évaluation</vt:lpstr>
      <vt:lpstr>Présentation PowerPoint</vt:lpstr>
      <vt:lpstr>Les innovations testées dans le jeu sérieux</vt:lpstr>
      <vt:lpstr>Pendant le jeu sérieux</vt:lpstr>
      <vt:lpstr>Pendant le jeu sérieux</vt:lpstr>
      <vt:lpstr>Pendant le jeu sérieux</vt:lpstr>
      <vt:lpstr>Analyse a posteriori du jeu: 3 situations -type</vt:lpstr>
      <vt:lpstr>Analyse a posteriori du jeu: 3 situations-type</vt:lpstr>
      <vt:lpstr>Analyse a posteriori du jeu: 3 situations-type</vt:lpstr>
      <vt:lpstr>Analyse a posteriori du jeu: 3 situations-type</vt:lpstr>
      <vt:lpstr>Analyse a posteriori du jeu: les leviers</vt:lpstr>
      <vt:lpstr>Présentation PowerPoint</vt:lpstr>
      <vt:lpstr>Sur l’objet à concevoir</vt:lpstr>
      <vt:lpstr>Un bassin versant avec des relations transversales aux filières</vt:lpstr>
      <vt:lpstr>Réflexion sur une position originale de l’action publique</vt:lpstr>
      <vt:lpstr>Reformulation d’une méthode pour la conception d’innovations agronomiques territoriales originales</vt:lpstr>
      <vt:lpstr>Présentation PowerPoint</vt:lpstr>
      <vt:lpstr>Un grand merci à tous les participants</vt:lpstr>
      <vt:lpstr>Publications</vt:lpstr>
    </vt:vector>
  </TitlesOfParts>
  <Company>Cirad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della_rossa</dc:creator>
  <cp:lastModifiedBy>della_rossa</cp:lastModifiedBy>
  <cp:revision>749</cp:revision>
  <dcterms:created xsi:type="dcterms:W3CDTF">2020-02-12T16:36:29Z</dcterms:created>
  <dcterms:modified xsi:type="dcterms:W3CDTF">2020-02-28T09:13:00Z</dcterms:modified>
</cp:coreProperties>
</file>